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56"/>
  </p:notesMasterIdLst>
  <p:sldIdLst>
    <p:sldId id="269" r:id="rId2"/>
    <p:sldId id="270" r:id="rId3"/>
    <p:sldId id="273" r:id="rId4"/>
    <p:sldId id="271" r:id="rId5"/>
    <p:sldId id="274" r:id="rId6"/>
    <p:sldId id="272" r:id="rId7"/>
    <p:sldId id="257" r:id="rId8"/>
    <p:sldId id="258" r:id="rId9"/>
    <p:sldId id="284" r:id="rId10"/>
    <p:sldId id="283" r:id="rId11"/>
    <p:sldId id="285" r:id="rId12"/>
    <p:sldId id="282" r:id="rId13"/>
    <p:sldId id="267" r:id="rId14"/>
    <p:sldId id="268" r:id="rId15"/>
    <p:sldId id="286" r:id="rId16"/>
    <p:sldId id="278" r:id="rId17"/>
    <p:sldId id="279" r:id="rId18"/>
    <p:sldId id="280" r:id="rId19"/>
    <p:sldId id="281" r:id="rId20"/>
    <p:sldId id="259" r:id="rId21"/>
    <p:sldId id="260" r:id="rId22"/>
    <p:sldId id="261" r:id="rId23"/>
    <p:sldId id="262" r:id="rId24"/>
    <p:sldId id="263" r:id="rId25"/>
    <p:sldId id="275" r:id="rId26"/>
    <p:sldId id="276" r:id="rId27"/>
    <p:sldId id="277" r:id="rId28"/>
    <p:sldId id="265" r:id="rId29"/>
    <p:sldId id="26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97868" autoAdjust="0"/>
  </p:normalViewPr>
  <p:slideViewPr>
    <p:cSldViewPr>
      <p:cViewPr>
        <p:scale>
          <a:sx n="70" d="100"/>
          <a:sy n="70" d="100"/>
        </p:scale>
        <p:origin x="-1080" y="6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image" Target="../media/image7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4BCDE-3B33-40A6-888A-FC27CCF65571}" type="datetimeFigureOut">
              <a:rPr lang="en-US" smtClean="0"/>
              <a:pPr/>
              <a:t>4/12/2016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4D6E43-F07D-4C9D-8423-8FD409EE0CD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273AF9-EF42-44EF-A58A-8CB578CE44B7}" type="slidenum">
              <a:rPr lang="en-US" altLang="en-US" smtClean="0"/>
              <a:pPr/>
              <a:t>1</a:t>
            </a:fld>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C152CC-B16A-4ACD-B09A-F0465AD33CBB}" type="slidenum">
              <a:rPr lang="en-US" altLang="en-US" smtClean="0"/>
              <a:pPr/>
              <a:t>12</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C152CC-B16A-4ACD-B09A-F0465AD33CBB}" type="slidenum">
              <a:rPr lang="en-US" altLang="en-US" smtClean="0"/>
              <a:pPr/>
              <a:t>13</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C0C4AC-5062-449A-9E17-D9BA65735B44}" type="slidenum">
              <a:rPr lang="en-US" altLang="en-US" smtClean="0"/>
              <a:pPr/>
              <a:t>14</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9C0C4AC-5062-449A-9E17-D9BA65735B44}" type="slidenum">
              <a:rPr lang="en-US" altLang="en-US" smtClean="0"/>
              <a:pPr/>
              <a:t>15</a:t>
            </a:fld>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206A77-AC73-4EC2-B0F4-487A665DB446}" type="slidenum">
              <a:rPr lang="en-US" altLang="en-US" smtClean="0"/>
              <a:pPr/>
              <a:t>16</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206A77-AC73-4EC2-B0F4-487A665DB446}" type="slidenum">
              <a:rPr lang="en-US" altLang="en-US" smtClean="0"/>
              <a:pPr/>
              <a:t>17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206A77-AC73-4EC2-B0F4-487A665DB446}" type="slidenum">
              <a:rPr lang="en-US" altLang="en-US" smtClean="0"/>
              <a:pPr/>
              <a:t>18</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206A77-AC73-4EC2-B0F4-487A665DB446}" type="slidenum">
              <a:rPr lang="en-US" altLang="en-US" smtClean="0"/>
              <a:pPr/>
              <a:t>19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2</a:t>
            </a:fld>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F92386F-E730-4D08-9B6F-7BA0AF5DCB1F}" type="slidenum">
              <a:rPr lang="en-US" altLang="en-US" smtClean="0"/>
              <a:pPr/>
              <a:t>20</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69A1B8-EC1D-4C1B-9C3A-01B51B224194}" type="slidenum">
              <a:rPr lang="en-US" altLang="en-US" smtClean="0"/>
              <a:pPr/>
              <a:t>21</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939E26-51F9-4262-B252-68967D4B0A5A}" type="slidenum">
              <a:rPr lang="en-US" altLang="en-US" smtClean="0"/>
              <a:pPr/>
              <a:t>22</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6C1C8CF-34AC-4A78-BC4B-85A275C5E5A6}" type="slidenum">
              <a:rPr lang="en-US" altLang="en-US" smtClean="0"/>
              <a:pPr/>
              <a:t>23</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AE61A5-58AE-42DC-971A-31C7C22408E3}" type="slidenum">
              <a:rPr lang="en-US" altLang="en-US" smtClean="0"/>
              <a:pPr/>
              <a:t>24</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96185-EB0D-48CF-B856-78FB73F6468D}" type="slidenum">
              <a:rPr lang="en-US" altLang="en-US" smtClean="0"/>
              <a:pPr/>
              <a:t>25</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96185-EB0D-48CF-B856-78FB73F6468D}" type="slidenum">
              <a:rPr lang="en-US" altLang="en-US" smtClean="0"/>
              <a:pPr/>
              <a:t>26</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B96185-EB0D-48CF-B856-78FB73F6468D}" type="slidenum">
              <a:rPr lang="en-US" altLang="en-US" smtClean="0"/>
              <a:pPr/>
              <a:t>27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D8F853-3D42-49AE-BC6A-201648EF3F7A}" type="slidenum">
              <a:rPr lang="en-US" altLang="en-US" smtClean="0"/>
              <a:pPr/>
              <a:t>28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D242DB-5CB5-48D0-B3C4-177913FA6D4E}" type="slidenum">
              <a:rPr lang="en-US" altLang="en-US" smtClean="0"/>
              <a:pPr/>
              <a:t>29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3</a:t>
            </a:fld>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EDCE48-D413-4668-9418-34326CEB1E5E}" type="slidenum">
              <a:rPr lang="en-US" altLang="en-US" smtClean="0"/>
              <a:pPr/>
              <a:t>30</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7FC7062-3BAC-411A-9C03-13D944A83E52}" type="slidenum">
              <a:rPr lang="en-US" altLang="en-US" smtClean="0"/>
              <a:pPr/>
              <a:t>31</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5F725F-3C2D-4D1B-AFBA-5E3F515814CE}" type="slidenum">
              <a:rPr lang="en-US" altLang="en-US" smtClean="0"/>
              <a:pPr/>
              <a:t>32</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33</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34</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35</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36</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37</a:t>
            </a:fld>
            <a:endParaRPr lang="en-US" alt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BD86361-2D06-4BD4-94D3-866B4C43B954}" type="slidenum">
              <a:rPr lang="en-US" altLang="en-US" smtClean="0"/>
              <a:pPr/>
              <a:t>38</a:t>
            </a:fld>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A171FF-5DBE-4905-9F3F-4D628576572D}" type="slidenum">
              <a:rPr lang="en-US" altLang="en-US" smtClean="0"/>
              <a:pPr/>
              <a:t>39</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4</a:t>
            </a:fld>
            <a:endParaRPr lang="en-US" alt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E3FB05-DB72-4F73-A61C-DF24A2D05222}" type="slidenum">
              <a:rPr lang="en-US" altLang="en-US" smtClean="0"/>
              <a:pPr/>
              <a:t>40</a:t>
            </a:fld>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8126E9-5FE4-42F5-A13A-1601DDF3E468}" type="slidenum">
              <a:rPr lang="en-US" altLang="en-US" smtClean="0"/>
              <a:pPr/>
              <a:t>41</a:t>
            </a:fld>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82D31A-AB80-4B7E-AE98-876405928840}" type="slidenum">
              <a:rPr lang="en-US" altLang="en-US" smtClean="0"/>
              <a:pPr/>
              <a:t>42</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656D7A0-A1F6-4EB6-8E29-6EC5DA447F67}" type="slidenum">
              <a:rPr lang="en-US" altLang="en-US" smtClean="0"/>
              <a:pPr/>
              <a:t>43</a:t>
            </a:fld>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8B8D8A-7C33-40C7-8BD1-FCD0F06981E6}" type="slidenum">
              <a:rPr lang="en-US" altLang="en-US" smtClean="0"/>
              <a:pPr/>
              <a:t>44</a:t>
            </a:fld>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2F7E869-C834-42BE-9A64-1D2B78072A4D}" type="slidenum">
              <a:rPr lang="en-US" altLang="en-US" smtClean="0"/>
              <a:pPr/>
              <a:t>45</a:t>
            </a:fld>
            <a:endParaRPr lang="en-US" alt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39B4D1-59CB-4A95-90A7-3730A4DC3298}" type="slidenum">
              <a:rPr lang="en-US" altLang="en-US" smtClean="0"/>
              <a:pPr/>
              <a:t>46</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74BFB0-B461-4BE2-BCB9-C3AE69E62D53}" type="slidenum">
              <a:rPr lang="en-US" altLang="en-US" smtClean="0"/>
              <a:pPr/>
              <a:t>47</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01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457555-0BF8-442F-95BA-E34E00687FAB}" type="slidenum">
              <a:rPr lang="en-US" altLang="en-US" smtClean="0"/>
              <a:pPr/>
              <a:t>48</a:t>
            </a:fld>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EC03B6-F3DE-4AD7-AC40-6E2CE6DD63CB}" type="slidenum">
              <a:rPr lang="en-US" altLang="en-US" smtClean="0"/>
              <a:pPr/>
              <a:t>49</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5</a:t>
            </a:fld>
            <a:endParaRPr lang="en-US" alt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EC03B6-F3DE-4AD7-AC40-6E2CE6DD63CB}" type="slidenum">
              <a:rPr lang="en-US" altLang="en-US" smtClean="0"/>
              <a:pPr/>
              <a:t>50</a:t>
            </a:fld>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EC03B6-F3DE-4AD7-AC40-6E2CE6DD63CB}" type="slidenum">
              <a:rPr lang="en-US" altLang="en-US" smtClean="0"/>
              <a:pPr/>
              <a:t>51</a:t>
            </a:fld>
            <a:endParaRPr lang="en-US" alt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6B2584-C3BC-4AC2-A72D-739758969914}" type="slidenum">
              <a:rPr lang="en-US" altLang="en-US" smtClean="0"/>
              <a:pPr/>
              <a:t>52</a:t>
            </a:fld>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80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76B2584-C3BC-4AC2-A72D-739758969914}" type="slidenum">
              <a:rPr lang="en-US" altLang="en-US" smtClean="0"/>
              <a:pPr/>
              <a:t>53</a:t>
            </a:fld>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BB60C9-3DBD-4B21-8329-3CA04ADA3D9C}" type="slidenum">
              <a:rPr lang="en-US" altLang="en-US" smtClean="0"/>
              <a:pPr/>
              <a:t>54</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6</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7</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69522AA-1B00-422B-82AD-8762346D93F9}" type="slidenum">
              <a:rPr lang="en-US" altLang="en-US" smtClean="0"/>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0F60BB-85E0-4433-A58B-081A34F31576}" type="slidenum">
              <a:rPr lang="en-US" altLang="en-US" smtClean="0"/>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9FA05-7F38-4CAF-8235-1E1A59482588}"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9FA05-7F38-4CAF-8235-1E1A59482588}"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9FA05-7F38-4CAF-8235-1E1A59482588}"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9FA05-7F38-4CAF-8235-1E1A59482588}"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9FA05-7F38-4CAF-8235-1E1A59482588}" type="datetimeFigureOut">
              <a:rPr lang="en-US" smtClean="0"/>
              <a:pPr/>
              <a:t>4/12/2016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9FA05-7F38-4CAF-8235-1E1A59482588}"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9FA05-7F38-4CAF-8235-1E1A59482588}" type="datetimeFigureOut">
              <a:rPr lang="en-US" smtClean="0"/>
              <a:pPr/>
              <a:t>4/12/2016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9FA05-7F38-4CAF-8235-1E1A59482588}" type="datetimeFigureOut">
              <a:rPr lang="en-US" smtClean="0"/>
              <a:pPr/>
              <a:t>4/12/2016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9FA05-7F38-4CAF-8235-1E1A59482588}" type="datetimeFigureOut">
              <a:rPr lang="en-US" smtClean="0"/>
              <a:pPr/>
              <a:t>4/12/2016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9FA05-7F38-4CAF-8235-1E1A59482588}"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9FA05-7F38-4CAF-8235-1E1A59482588}" type="datetimeFigureOut">
              <a:rPr lang="en-US" smtClean="0"/>
              <a:pPr/>
              <a:t>4/12/2016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0B4AA-F32E-4FD8-BB8F-663D2A9390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9FA05-7F38-4CAF-8235-1E1A59482588}" type="datetimeFigureOut">
              <a:rPr lang="en-US" smtClean="0"/>
              <a:pPr/>
              <a:t>4/12/2016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0B4AA-F32E-4FD8-BB8F-663D2A9390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jpeg"/><Relationship Id="rId7"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emf"/></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jpeg"/><Relationship Id="rId7"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oleObject" Target="../embeddings/oleObject4.bin"/><Relationship Id="rId3" Type="http://schemas.openxmlformats.org/officeDocument/2006/relationships/notesSlide" Target="../notesSlides/notesSlide40.xm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oleObject" Target="../embeddings/Microsoft_Office_Excel_97-2003_Worksheet1.xls"/><Relationship Id="rId10" Type="http://schemas.openxmlformats.org/officeDocument/2006/relationships/image" Target="../media/image79.png"/><Relationship Id="rId4" Type="http://schemas.openxmlformats.org/officeDocument/2006/relationships/image" Target="../media/image2.jpeg"/><Relationship Id="rId9"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jpeg"/><Relationship Id="rId7"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9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89.png"/><Relationship Id="rId5" Type="http://schemas.openxmlformats.org/officeDocument/2006/relationships/oleObject" Target="../embeddings/oleObject5.bin"/><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2.jpeg"/><Relationship Id="rId7"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microsoft.com/office/2007/relationships/hdphoto" Target="../media/hdphoto1.wdp"/><Relationship Id="rId5" Type="http://schemas.openxmlformats.org/officeDocument/2006/relationships/image" Target="../media/image111.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7.bin"/><Relationship Id="rId4"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D:\Cherry\Centru\UBB\PPT\PPT 1.jpg"/>
          <p:cNvPicPr>
            <a:picLocks noChangeAspect="1" noChangeArrowheads="1"/>
          </p:cNvPicPr>
          <p:nvPr/>
        </p:nvPicPr>
        <p:blipFill>
          <a:blip r:embed="rId3" cstate="print"/>
          <a:srcRect/>
          <a:stretch>
            <a:fillRect/>
          </a:stretch>
        </p:blipFill>
        <p:spPr bwMode="auto">
          <a:xfrm>
            <a:off x="0" y="-1588"/>
            <a:ext cx="9144000" cy="7004051"/>
          </a:xfrm>
          <a:prstGeom prst="rect">
            <a:avLst/>
          </a:prstGeom>
          <a:noFill/>
          <a:ln w="9525">
            <a:noFill/>
            <a:miter lim="800000"/>
            <a:headEnd/>
            <a:tailEnd/>
          </a:ln>
        </p:spPr>
      </p:pic>
      <p:sp>
        <p:nvSpPr>
          <p:cNvPr id="2051" name="Title 1"/>
          <p:cNvSpPr>
            <a:spLocks noGrp="1"/>
          </p:cNvSpPr>
          <p:nvPr>
            <p:ph type="ctrTitle"/>
          </p:nvPr>
        </p:nvSpPr>
        <p:spPr>
          <a:xfrm>
            <a:off x="337038" y="1866900"/>
            <a:ext cx="8792308" cy="1219200"/>
          </a:xfrm>
        </p:spPr>
        <p:txBody>
          <a:bodyPr>
            <a:normAutofit fontScale="90000"/>
          </a:bodyPr>
          <a:lstStyle/>
          <a:p>
            <a:pPr eaLnBrk="1" hangingPunct="1">
              <a:lnSpc>
                <a:spcPct val="150000"/>
              </a:lnSpc>
              <a:defRPr/>
            </a:pPr>
            <a:r>
              <a:rPr lang="ro-RO" altLang="en-US" b="1" smtClean="0">
                <a:solidFill>
                  <a:srgbClr val="F4DFBD"/>
                </a:solidFill>
                <a:effectLst>
                  <a:outerShdw blurRad="38100" dist="38100" dir="2700000" algn="tl">
                    <a:srgbClr val="000000">
                      <a:alpha val="43137"/>
                    </a:srgbClr>
                  </a:outerShdw>
                </a:effectLst>
                <a:latin typeface="Cambria" pitchFamily="18" charset="0"/>
              </a:rPr>
              <a:t>Why computing molecules?</a:t>
            </a:r>
            <a:br>
              <a:rPr lang="ro-RO" altLang="en-US" b="1" smtClean="0">
                <a:solidFill>
                  <a:srgbClr val="F4DFBD"/>
                </a:solidFill>
                <a:effectLst>
                  <a:outerShdw blurRad="38100" dist="38100" dir="2700000" algn="tl">
                    <a:srgbClr val="000000">
                      <a:alpha val="43137"/>
                    </a:srgbClr>
                  </a:outerShdw>
                </a:effectLst>
                <a:latin typeface="Cambria" pitchFamily="18" charset="0"/>
              </a:rPr>
            </a:br>
            <a:r>
              <a:rPr lang="ro-RO" altLang="en-US" sz="2800" b="1" smtClean="0">
                <a:solidFill>
                  <a:srgbClr val="F4DFBD"/>
                </a:solidFill>
                <a:effectLst>
                  <a:outerShdw blurRad="38100" dist="38100" dir="2700000" algn="tl">
                    <a:srgbClr val="000000">
                      <a:alpha val="43137"/>
                    </a:srgbClr>
                  </a:outerShdw>
                </a:effectLst>
                <a:latin typeface="Cambria" pitchFamily="18" charset="0"/>
              </a:rPr>
              <a:t>Selected applications on (bio)molecular systems</a:t>
            </a:r>
            <a:endParaRPr lang="en-US" altLang="en-US" sz="2800" b="1" dirty="0" smtClean="0">
              <a:solidFill>
                <a:srgbClr val="F4DFBD"/>
              </a:solidFill>
              <a:effectLst>
                <a:outerShdw blurRad="38100" dist="38100" dir="2700000" algn="tl">
                  <a:srgbClr val="000000">
                    <a:alpha val="43137"/>
                  </a:srgbClr>
                </a:outerShdw>
              </a:effectLst>
              <a:latin typeface="Cambria" pitchFamily="18" charset="0"/>
            </a:endParaRPr>
          </a:p>
        </p:txBody>
      </p:sp>
      <p:sp>
        <p:nvSpPr>
          <p:cNvPr id="5124" name="TextBox 5"/>
          <p:cNvSpPr txBox="1">
            <a:spLocks noChangeArrowheads="1"/>
          </p:cNvSpPr>
          <p:nvPr/>
        </p:nvSpPr>
        <p:spPr bwMode="auto">
          <a:xfrm>
            <a:off x="3581400" y="6473826"/>
            <a:ext cx="1658815" cy="307777"/>
          </a:xfrm>
          <a:prstGeom prst="rect">
            <a:avLst/>
          </a:prstGeom>
          <a:noFill/>
          <a:ln w="9525">
            <a:noFill/>
            <a:miter lim="800000"/>
            <a:headEnd/>
            <a:tailEnd/>
          </a:ln>
        </p:spPr>
        <p:txBody>
          <a:bodyPr wrap="square">
            <a:spAutoFit/>
          </a:bodyPr>
          <a:lstStyle/>
          <a:p>
            <a:r>
              <a:rPr lang="en-US" altLang="en-US" sz="1400" dirty="0" smtClean="0">
                <a:solidFill>
                  <a:srgbClr val="1F4976"/>
                </a:solidFill>
                <a:latin typeface="Calibri" pitchFamily="34" charset="0"/>
              </a:rPr>
              <a:t>C</a:t>
            </a:r>
            <a:r>
              <a:rPr lang="ro-RO" altLang="en-US" sz="1400" smtClean="0">
                <a:solidFill>
                  <a:srgbClr val="1F4976"/>
                </a:solidFill>
                <a:latin typeface="Calibri" pitchFamily="34" charset="0"/>
              </a:rPr>
              <a:t>hemnitz</a:t>
            </a:r>
            <a:r>
              <a:rPr lang="en-US" altLang="en-US" sz="1400" dirty="0" smtClean="0">
                <a:solidFill>
                  <a:srgbClr val="1F4976"/>
                </a:solidFill>
                <a:latin typeface="Calibri" pitchFamily="34" charset="0"/>
              </a:rPr>
              <a:t>    201</a:t>
            </a:r>
            <a:r>
              <a:rPr lang="ro-RO" altLang="en-US" sz="1400" smtClean="0">
                <a:solidFill>
                  <a:srgbClr val="1F4976"/>
                </a:solidFill>
                <a:latin typeface="Calibri" pitchFamily="34" charset="0"/>
              </a:rPr>
              <a:t>5</a:t>
            </a:r>
            <a:endParaRPr lang="en-US" altLang="en-US" sz="1400" dirty="0">
              <a:solidFill>
                <a:srgbClr val="1F4976"/>
              </a:solidFill>
              <a:latin typeface="Calibri" pitchFamily="34" charset="0"/>
            </a:endParaRPr>
          </a:p>
        </p:txBody>
      </p:sp>
      <p:sp>
        <p:nvSpPr>
          <p:cNvPr id="10" name="Title 1"/>
          <p:cNvSpPr txBox="1">
            <a:spLocks/>
          </p:cNvSpPr>
          <p:nvPr/>
        </p:nvSpPr>
        <p:spPr>
          <a:xfrm>
            <a:off x="5334001" y="4267200"/>
            <a:ext cx="3739662" cy="1600200"/>
          </a:xfrm>
          <a:prstGeom prst="rect">
            <a:avLst/>
          </a:prstGeom>
        </p:spPr>
        <p:txBody>
          <a:bodyPr anchor="ctr"/>
          <a:lstStyle/>
          <a:p>
            <a:pPr algn="r" fontAlgn="auto">
              <a:spcAft>
                <a:spcPts val="0"/>
              </a:spcAft>
              <a:defRPr/>
            </a:pPr>
            <a:r>
              <a:rPr lang="ro-RO" sz="2800" b="1">
                <a:solidFill>
                  <a:srgbClr val="F4DFBD"/>
                </a:solidFill>
                <a:latin typeface="Cambria" pitchFamily="18" charset="0"/>
                <a:ea typeface="+mj-ea"/>
                <a:cs typeface="+mj-cs"/>
              </a:rPr>
              <a:t>Vasile Chiș</a:t>
            </a:r>
          </a:p>
          <a:p>
            <a:pPr algn="r" fontAlgn="auto">
              <a:spcAft>
                <a:spcPts val="0"/>
              </a:spcAft>
              <a:defRPr/>
            </a:pPr>
            <a:r>
              <a:rPr lang="ro-RO" sz="1600">
                <a:solidFill>
                  <a:srgbClr val="F4DFBD"/>
                </a:solidFill>
                <a:latin typeface="Cambria" pitchFamily="18" charset="0"/>
                <a:ea typeface="+mj-ea"/>
                <a:cs typeface="+mj-cs"/>
              </a:rPr>
              <a:t>Babeș-Bolyai University</a:t>
            </a:r>
          </a:p>
          <a:p>
            <a:pPr algn="r" fontAlgn="auto">
              <a:spcAft>
                <a:spcPts val="0"/>
              </a:spcAft>
              <a:defRPr/>
            </a:pPr>
            <a:r>
              <a:rPr lang="ro-RO" sz="1600">
                <a:solidFill>
                  <a:srgbClr val="F4DFBD"/>
                </a:solidFill>
                <a:latin typeface="Cambria" pitchFamily="18" charset="0"/>
                <a:ea typeface="+mj-ea"/>
                <a:cs typeface="+mj-cs"/>
              </a:rPr>
              <a:t>Faculty of Physics</a:t>
            </a:r>
            <a:endParaRPr lang="en-US" sz="1600" dirty="0">
              <a:solidFill>
                <a:srgbClr val="F4DFBD"/>
              </a:solidFill>
              <a:latin typeface="Cambria" pitchFamily="18" charset="0"/>
              <a:ea typeface="+mj-ea"/>
              <a:cs typeface="+mj-cs"/>
            </a:endParaRPr>
          </a:p>
          <a:p>
            <a:pPr algn="r" fontAlgn="auto">
              <a:spcAft>
                <a:spcPts val="0"/>
              </a:spcAft>
              <a:defRPr/>
            </a:pPr>
            <a:r>
              <a:rPr lang="en-US" sz="1600" dirty="0">
                <a:solidFill>
                  <a:srgbClr val="F4DFBD"/>
                </a:solidFill>
                <a:latin typeface="Cambria" pitchFamily="18" charset="0"/>
                <a:ea typeface="+mj-ea"/>
                <a:cs typeface="+mj-cs"/>
              </a:rPr>
              <a:t>Department of </a:t>
            </a:r>
            <a:r>
              <a:rPr lang="en-US" sz="1600" dirty="0" err="1">
                <a:solidFill>
                  <a:srgbClr val="F4DFBD"/>
                </a:solidFill>
                <a:latin typeface="Cambria" pitchFamily="18" charset="0"/>
                <a:ea typeface="+mj-ea"/>
                <a:cs typeface="+mj-cs"/>
              </a:rPr>
              <a:t>Biomolecular</a:t>
            </a:r>
            <a:r>
              <a:rPr lang="en-US" sz="1600">
                <a:solidFill>
                  <a:srgbClr val="F4DFBD"/>
                </a:solidFill>
                <a:latin typeface="Cambria" pitchFamily="18" charset="0"/>
                <a:ea typeface="+mj-ea"/>
                <a:cs typeface="+mj-cs"/>
              </a:rPr>
              <a:t> Physics</a:t>
            </a:r>
            <a:endParaRPr lang="ro-RO" sz="1600">
              <a:solidFill>
                <a:srgbClr val="F4DFBD"/>
              </a:solidFill>
              <a:latin typeface="Cambria" pitchFamily="18" charset="0"/>
              <a:ea typeface="+mj-ea"/>
              <a:cs typeface="+mj-cs"/>
            </a:endParaRPr>
          </a:p>
          <a:p>
            <a:pPr algn="r" fontAlgn="auto">
              <a:spcAft>
                <a:spcPts val="0"/>
              </a:spcAft>
              <a:defRPr/>
            </a:pPr>
            <a:r>
              <a:rPr lang="ro-RO" sz="1600">
                <a:solidFill>
                  <a:srgbClr val="F4DFBD"/>
                </a:solidFill>
                <a:latin typeface="Cambria" pitchFamily="18" charset="0"/>
              </a:rPr>
              <a:t>Kogălniceanu 1</a:t>
            </a:r>
          </a:p>
          <a:p>
            <a:pPr algn="r" fontAlgn="auto">
              <a:spcAft>
                <a:spcPts val="0"/>
              </a:spcAft>
              <a:defRPr/>
            </a:pPr>
            <a:r>
              <a:rPr lang="ro-RO" sz="1600">
                <a:solidFill>
                  <a:srgbClr val="F4DFBD"/>
                </a:solidFill>
                <a:latin typeface="Cambria" pitchFamily="18" charset="0"/>
                <a:ea typeface="+mj-ea"/>
                <a:cs typeface="+mj-cs"/>
              </a:rPr>
              <a:t>RO-400084 Cluj-Napoca</a:t>
            </a:r>
            <a:endParaRPr lang="en-US" sz="1600">
              <a:solidFill>
                <a:srgbClr val="F4DFBD"/>
              </a:solidFill>
              <a:latin typeface="Cambria" pitchFamily="18"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76200" y="609600"/>
            <a:ext cx="4665785" cy="762000"/>
          </a:xfrm>
        </p:spPr>
        <p:txBody>
          <a:bodyPr wrap="none" anchor="t">
            <a:normAutofit fontScale="90000"/>
          </a:bodyPr>
          <a:lstStyle/>
          <a:p>
            <a:pPr algn="l">
              <a:defRPr/>
            </a:pPr>
            <a:r>
              <a:rPr lang="ro-RO" sz="2800" b="1" smtClean="0">
                <a:solidFill>
                  <a:schemeClr val="tx2"/>
                </a:solidFill>
                <a:latin typeface="Cambria" pitchFamily="18" charset="0"/>
              </a:rPr>
              <a:t>NMR spectra</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sp>
        <p:nvSpPr>
          <p:cNvPr id="7" name="Rectangle 6"/>
          <p:cNvSpPr/>
          <p:nvPr/>
        </p:nvSpPr>
        <p:spPr>
          <a:xfrm>
            <a:off x="0" y="1371601"/>
            <a:ext cx="8305800" cy="2308324"/>
          </a:xfrm>
          <a:prstGeom prst="rect">
            <a:avLst/>
          </a:prstGeom>
        </p:spPr>
        <p:txBody>
          <a:bodyPr wrap="square">
            <a:spAutoFit/>
          </a:bodyPr>
          <a:lstStyle/>
          <a:p>
            <a:r>
              <a:rPr lang="pt-BR" sz="1200" smtClean="0">
                <a:latin typeface="Courier New" pitchFamily="49" charset="0"/>
                <a:cs typeface="Courier New" pitchFamily="49" charset="0"/>
              </a:rPr>
              <a:t>%chk=L</a:t>
            </a:r>
            <a:r>
              <a:rPr lang="ro-RO" sz="1200" smtClean="0">
                <a:latin typeface="Courier New" pitchFamily="49" charset="0"/>
                <a:cs typeface="Courier New" pitchFamily="49" charset="0"/>
              </a:rPr>
              <a:t>EV_OFR</a:t>
            </a:r>
            <a:r>
              <a:rPr lang="pt-BR" sz="1200" smtClean="0">
                <a:latin typeface="Courier New" pitchFamily="49" charset="0"/>
                <a:cs typeface="Courier New" pitchFamily="49" charset="0"/>
              </a:rPr>
              <a:t>.chk</a:t>
            </a:r>
          </a:p>
          <a:p>
            <a:r>
              <a:rPr lang="pt-BR" sz="1200" smtClean="0">
                <a:latin typeface="Courier New" pitchFamily="49" charset="0"/>
                <a:cs typeface="Courier New" pitchFamily="49" charset="0"/>
              </a:rPr>
              <a:t>%mem=3</a:t>
            </a:r>
            <a:r>
              <a:rPr lang="ro-RO" sz="1200" smtClean="0">
                <a:latin typeface="Courier New" pitchFamily="49" charset="0"/>
                <a:cs typeface="Courier New" pitchFamily="49" charset="0"/>
              </a:rPr>
              <a:t>2</a:t>
            </a:r>
            <a:r>
              <a:rPr lang="pt-BR" sz="1200" smtClean="0">
                <a:latin typeface="Courier New" pitchFamily="49" charset="0"/>
                <a:cs typeface="Courier New" pitchFamily="49" charset="0"/>
              </a:rPr>
              <a:t>GB</a:t>
            </a:r>
          </a:p>
          <a:p>
            <a:r>
              <a:rPr lang="pt-BR" sz="1200" smtClean="0">
                <a:latin typeface="Courier New" pitchFamily="49" charset="0"/>
                <a:cs typeface="Courier New" pitchFamily="49" charset="0"/>
              </a:rPr>
              <a:t>%nprocshared=32</a:t>
            </a:r>
          </a:p>
          <a:p>
            <a:r>
              <a:rPr lang="pt-BR" sz="1200" smtClean="0">
                <a:latin typeface="Courier New" pitchFamily="49" charset="0"/>
                <a:cs typeface="Courier New" pitchFamily="49" charset="0"/>
              </a:rPr>
              <a:t>#</a:t>
            </a:r>
            <a:r>
              <a:rPr lang="ro-RO" sz="1200" smtClean="0">
                <a:latin typeface="Courier New" pitchFamily="49" charset="0"/>
                <a:cs typeface="Courier New" pitchFamily="49" charset="0"/>
              </a:rPr>
              <a:t>P</a:t>
            </a:r>
            <a:r>
              <a:rPr lang="pt-BR" sz="1200" smtClean="0">
                <a:latin typeface="Courier New" pitchFamily="49" charset="0"/>
                <a:cs typeface="Courier New" pitchFamily="49" charset="0"/>
              </a:rPr>
              <a:t> </a:t>
            </a:r>
            <a:r>
              <a:rPr lang="ro-RO" sz="1200" smtClean="0">
                <a:latin typeface="Courier New" pitchFamily="49" charset="0"/>
                <a:cs typeface="Courier New" pitchFamily="49" charset="0"/>
              </a:rPr>
              <a:t>Opt F</a:t>
            </a:r>
            <a:r>
              <a:rPr lang="pt-BR" sz="1200" smtClean="0">
                <a:latin typeface="Courier New" pitchFamily="49" charset="0"/>
                <a:cs typeface="Courier New" pitchFamily="49" charset="0"/>
              </a:rPr>
              <a:t>req</a:t>
            </a:r>
            <a:r>
              <a:rPr lang="ro-RO" sz="1200" smtClean="0">
                <a:latin typeface="Courier New" pitchFamily="49" charset="0"/>
                <a:cs typeface="Courier New" pitchFamily="49" charset="0"/>
              </a:rPr>
              <a:t>(Raman,intmodes)</a:t>
            </a:r>
            <a:r>
              <a:rPr lang="pt-BR" sz="1200" smtClean="0">
                <a:latin typeface="Courier New" pitchFamily="49" charset="0"/>
                <a:cs typeface="Courier New" pitchFamily="49" charset="0"/>
              </a:rPr>
              <a:t> b3lyp/6-31+g(2d,2p) scrf=(</a:t>
            </a:r>
            <a:r>
              <a:rPr lang="ro-RO" sz="1200" smtClean="0">
                <a:latin typeface="Courier New" pitchFamily="49" charset="0"/>
                <a:cs typeface="Courier New" pitchFamily="49" charset="0"/>
              </a:rPr>
              <a:t>pcm, </a:t>
            </a:r>
            <a:r>
              <a:rPr lang="pt-BR" sz="1200" smtClean="0">
                <a:latin typeface="Courier New" pitchFamily="49" charset="0"/>
                <a:cs typeface="Courier New" pitchFamily="49" charset="0"/>
              </a:rPr>
              <a:t>solvent=water)</a:t>
            </a:r>
          </a:p>
          <a:p>
            <a:endParaRPr lang="pt-BR" sz="1200" smtClean="0">
              <a:latin typeface="Courier New" pitchFamily="49" charset="0"/>
              <a:cs typeface="Courier New" pitchFamily="49" charset="0"/>
            </a:endParaRPr>
          </a:p>
          <a:p>
            <a:r>
              <a:rPr lang="ro-RO" sz="1200" smtClean="0">
                <a:latin typeface="Courier New" pitchFamily="49" charset="0"/>
                <a:cs typeface="Courier New" pitchFamily="49" charset="0"/>
              </a:rPr>
              <a:t>TMS OFR water</a:t>
            </a:r>
            <a:endParaRPr lang="pt-BR" sz="1200" smtClean="0">
              <a:latin typeface="Courier New" pitchFamily="49" charset="0"/>
              <a:cs typeface="Courier New" pitchFamily="49" charset="0"/>
            </a:endParaRPr>
          </a:p>
          <a:p>
            <a:endParaRPr lang="pt-BR" sz="1200" smtClean="0">
              <a:latin typeface="Courier New" pitchFamily="49" charset="0"/>
              <a:cs typeface="Courier New" pitchFamily="49" charset="0"/>
            </a:endParaRPr>
          </a:p>
          <a:p>
            <a:r>
              <a:rPr lang="pt-BR" sz="1200" smtClean="0">
                <a:latin typeface="Courier New" pitchFamily="49" charset="0"/>
                <a:cs typeface="Courier New" pitchFamily="49" charset="0"/>
              </a:rPr>
              <a:t>0 1</a:t>
            </a:r>
          </a:p>
          <a:p>
            <a:r>
              <a:rPr lang="ro-RO" sz="1200" smtClean="0">
                <a:latin typeface="Courier New" pitchFamily="49" charset="0"/>
                <a:cs typeface="Courier New" pitchFamily="49" charset="0"/>
              </a:rPr>
              <a:t>C 0.00 0.00 0.00</a:t>
            </a:r>
          </a:p>
          <a:p>
            <a:r>
              <a:rPr lang="ro-RO" sz="1200" smtClean="0">
                <a:latin typeface="Courier New" pitchFamily="49" charset="0"/>
                <a:cs typeface="Courier New" pitchFamily="49" charset="0"/>
              </a:rPr>
              <a:t>.....</a:t>
            </a:r>
          </a:p>
          <a:p>
            <a:r>
              <a:rPr lang="ro-RO" sz="1200" smtClean="0">
                <a:latin typeface="Courier New" pitchFamily="49" charset="0"/>
                <a:cs typeface="Courier New" pitchFamily="49" charset="0"/>
              </a:rPr>
              <a:t>Starting geometry of TMS</a:t>
            </a:r>
          </a:p>
          <a:p>
            <a:r>
              <a:rPr lang="ro-RO" sz="1200" smtClean="0">
                <a:latin typeface="Courier New" pitchFamily="49" charset="0"/>
                <a:cs typeface="Courier New" pitchFamily="49" charset="0"/>
              </a:rPr>
              <a:t>.....</a:t>
            </a:r>
            <a:endParaRPr lang="pt-BR" sz="1200" smtClean="0">
              <a:latin typeface="Courier New" pitchFamily="49" charset="0"/>
              <a:cs typeface="Courier New" pitchFamily="49" charset="0"/>
            </a:endParaRPr>
          </a:p>
        </p:txBody>
      </p:sp>
      <p:sp>
        <p:nvSpPr>
          <p:cNvPr id="8" name="TextBox 7"/>
          <p:cNvSpPr txBox="1"/>
          <p:nvPr/>
        </p:nvSpPr>
        <p:spPr>
          <a:xfrm>
            <a:off x="0" y="1066800"/>
            <a:ext cx="7617213" cy="369332"/>
          </a:xfrm>
          <a:prstGeom prst="rect">
            <a:avLst/>
          </a:prstGeom>
          <a:noFill/>
        </p:spPr>
        <p:txBody>
          <a:bodyPr wrap="none" rtlCol="0">
            <a:spAutoFit/>
          </a:bodyPr>
          <a:lstStyle/>
          <a:p>
            <a:r>
              <a:rPr lang="ro-RO" b="1" smtClean="0">
                <a:solidFill>
                  <a:srgbClr val="FF0000"/>
                </a:solidFill>
              </a:rPr>
              <a:t>Step 3: Optimization and Frequency calculations of tetramethylsimale (TMS)</a:t>
            </a:r>
            <a:endParaRPr lang="en-US" b="1">
              <a:solidFill>
                <a:srgbClr val="FF0000"/>
              </a:solidFill>
            </a:endParaRPr>
          </a:p>
        </p:txBody>
      </p:sp>
      <p:sp>
        <p:nvSpPr>
          <p:cNvPr id="9" name="TextBox 8"/>
          <p:cNvSpPr txBox="1"/>
          <p:nvPr/>
        </p:nvSpPr>
        <p:spPr>
          <a:xfrm>
            <a:off x="0" y="3733800"/>
            <a:ext cx="4149021" cy="369332"/>
          </a:xfrm>
          <a:prstGeom prst="rect">
            <a:avLst/>
          </a:prstGeom>
          <a:noFill/>
        </p:spPr>
        <p:txBody>
          <a:bodyPr wrap="none" rtlCol="0">
            <a:spAutoFit/>
          </a:bodyPr>
          <a:lstStyle/>
          <a:p>
            <a:r>
              <a:rPr lang="ro-RO" b="1" smtClean="0">
                <a:solidFill>
                  <a:srgbClr val="FF0000"/>
                </a:solidFill>
              </a:rPr>
              <a:t>Step 4: NMR spectrum calculation of TMS</a:t>
            </a:r>
            <a:endParaRPr lang="en-US" b="1">
              <a:solidFill>
                <a:srgbClr val="FF0000"/>
              </a:solidFill>
            </a:endParaRPr>
          </a:p>
        </p:txBody>
      </p:sp>
      <p:sp>
        <p:nvSpPr>
          <p:cNvPr id="10" name="Rectangle 9"/>
          <p:cNvSpPr/>
          <p:nvPr/>
        </p:nvSpPr>
        <p:spPr>
          <a:xfrm>
            <a:off x="0" y="4114800"/>
            <a:ext cx="8305800" cy="2308324"/>
          </a:xfrm>
          <a:prstGeom prst="rect">
            <a:avLst/>
          </a:prstGeom>
        </p:spPr>
        <p:txBody>
          <a:bodyPr wrap="square">
            <a:spAutoFit/>
          </a:bodyPr>
          <a:lstStyle/>
          <a:p>
            <a:r>
              <a:rPr lang="pt-BR" sz="1200" smtClean="0">
                <a:latin typeface="Courier New" pitchFamily="49" charset="0"/>
                <a:cs typeface="Courier New" pitchFamily="49" charset="0"/>
              </a:rPr>
              <a:t>%chk=L</a:t>
            </a:r>
            <a:r>
              <a:rPr lang="ro-RO" sz="1200" smtClean="0">
                <a:latin typeface="Courier New" pitchFamily="49" charset="0"/>
                <a:cs typeface="Courier New" pitchFamily="49" charset="0"/>
              </a:rPr>
              <a:t>EV_OFR</a:t>
            </a:r>
            <a:r>
              <a:rPr lang="pt-BR" sz="1200" smtClean="0">
                <a:latin typeface="Courier New" pitchFamily="49" charset="0"/>
                <a:cs typeface="Courier New" pitchFamily="49" charset="0"/>
              </a:rPr>
              <a:t>.chk</a:t>
            </a:r>
          </a:p>
          <a:p>
            <a:r>
              <a:rPr lang="pt-BR" sz="1200" smtClean="0">
                <a:latin typeface="Courier New" pitchFamily="49" charset="0"/>
                <a:cs typeface="Courier New" pitchFamily="49" charset="0"/>
              </a:rPr>
              <a:t>%mem=3</a:t>
            </a:r>
            <a:r>
              <a:rPr lang="ro-RO" sz="1200" smtClean="0">
                <a:latin typeface="Courier New" pitchFamily="49" charset="0"/>
                <a:cs typeface="Courier New" pitchFamily="49" charset="0"/>
              </a:rPr>
              <a:t>2</a:t>
            </a:r>
            <a:r>
              <a:rPr lang="pt-BR" sz="1200" smtClean="0">
                <a:latin typeface="Courier New" pitchFamily="49" charset="0"/>
                <a:cs typeface="Courier New" pitchFamily="49" charset="0"/>
              </a:rPr>
              <a:t>GB</a:t>
            </a:r>
          </a:p>
          <a:p>
            <a:r>
              <a:rPr lang="pt-BR" sz="1200" smtClean="0">
                <a:latin typeface="Courier New" pitchFamily="49" charset="0"/>
                <a:cs typeface="Courier New" pitchFamily="49" charset="0"/>
              </a:rPr>
              <a:t>%nprocshared=32</a:t>
            </a:r>
          </a:p>
          <a:p>
            <a:r>
              <a:rPr lang="pt-BR" sz="1200" smtClean="0">
                <a:latin typeface="Courier New" pitchFamily="49" charset="0"/>
                <a:cs typeface="Courier New" pitchFamily="49" charset="0"/>
              </a:rPr>
              <a:t>#</a:t>
            </a:r>
            <a:r>
              <a:rPr lang="ro-RO" sz="1200" smtClean="0">
                <a:latin typeface="Courier New" pitchFamily="49" charset="0"/>
                <a:cs typeface="Courier New" pitchFamily="49" charset="0"/>
              </a:rPr>
              <a:t>P</a:t>
            </a:r>
            <a:r>
              <a:rPr lang="pt-BR" sz="1200" smtClean="0">
                <a:latin typeface="Courier New" pitchFamily="49" charset="0"/>
                <a:cs typeface="Courier New" pitchFamily="49" charset="0"/>
              </a:rPr>
              <a:t> </a:t>
            </a:r>
            <a:r>
              <a:rPr lang="ro-RO" sz="1200" smtClean="0">
                <a:latin typeface="Courier New" pitchFamily="49" charset="0"/>
                <a:cs typeface="Courier New" pitchFamily="49" charset="0"/>
              </a:rPr>
              <a:t>NMR(Giao) Iop33(10=1) </a:t>
            </a:r>
            <a:r>
              <a:rPr lang="pt-BR" sz="1200" smtClean="0">
                <a:latin typeface="Courier New" pitchFamily="49" charset="0"/>
                <a:cs typeface="Courier New" pitchFamily="49" charset="0"/>
              </a:rPr>
              <a:t>b3lyp/6-31+g(2d,2p) scrf=(</a:t>
            </a:r>
            <a:r>
              <a:rPr lang="ro-RO" sz="1200" smtClean="0">
                <a:latin typeface="Courier New" pitchFamily="49" charset="0"/>
                <a:cs typeface="Courier New" pitchFamily="49" charset="0"/>
              </a:rPr>
              <a:t>pcm, </a:t>
            </a:r>
            <a:r>
              <a:rPr lang="pt-BR" sz="1200" smtClean="0">
                <a:latin typeface="Courier New" pitchFamily="49" charset="0"/>
                <a:cs typeface="Courier New" pitchFamily="49" charset="0"/>
              </a:rPr>
              <a:t>solvent=water)</a:t>
            </a:r>
          </a:p>
          <a:p>
            <a:endParaRPr lang="pt-BR" sz="1200" smtClean="0">
              <a:latin typeface="Courier New" pitchFamily="49" charset="0"/>
              <a:cs typeface="Courier New" pitchFamily="49" charset="0"/>
            </a:endParaRPr>
          </a:p>
          <a:p>
            <a:r>
              <a:rPr lang="ro-RO" sz="1200" smtClean="0">
                <a:latin typeface="Courier New" pitchFamily="49" charset="0"/>
                <a:cs typeface="Courier New" pitchFamily="49" charset="0"/>
              </a:rPr>
              <a:t>TMS NMR water</a:t>
            </a:r>
            <a:endParaRPr lang="pt-BR" sz="1200" smtClean="0">
              <a:latin typeface="Courier New" pitchFamily="49" charset="0"/>
              <a:cs typeface="Courier New" pitchFamily="49" charset="0"/>
            </a:endParaRPr>
          </a:p>
          <a:p>
            <a:endParaRPr lang="pt-BR" sz="1200" smtClean="0">
              <a:latin typeface="Courier New" pitchFamily="49" charset="0"/>
              <a:cs typeface="Courier New" pitchFamily="49" charset="0"/>
            </a:endParaRPr>
          </a:p>
          <a:p>
            <a:r>
              <a:rPr lang="pt-BR" sz="1200" smtClean="0">
                <a:latin typeface="Courier New" pitchFamily="49" charset="0"/>
                <a:cs typeface="Courier New" pitchFamily="49" charset="0"/>
              </a:rPr>
              <a:t>0 1</a:t>
            </a:r>
          </a:p>
          <a:p>
            <a:r>
              <a:rPr lang="ro-RO" sz="1200" smtClean="0">
                <a:latin typeface="Courier New" pitchFamily="49" charset="0"/>
                <a:cs typeface="Courier New" pitchFamily="49" charset="0"/>
              </a:rPr>
              <a:t>C ..................</a:t>
            </a:r>
          </a:p>
          <a:p>
            <a:r>
              <a:rPr lang="ro-RO" sz="1200" smtClean="0">
                <a:latin typeface="Courier New" pitchFamily="49" charset="0"/>
                <a:cs typeface="Courier New" pitchFamily="49" charset="0"/>
              </a:rPr>
              <a:t>.....</a:t>
            </a:r>
          </a:p>
          <a:p>
            <a:r>
              <a:rPr lang="ro-RO" sz="1200" smtClean="0">
                <a:latin typeface="Courier New" pitchFamily="49" charset="0"/>
                <a:cs typeface="Courier New" pitchFamily="49" charset="0"/>
              </a:rPr>
              <a:t>Optimized geometry in step 3</a:t>
            </a:r>
          </a:p>
          <a:p>
            <a:r>
              <a:rPr lang="ro-RO" sz="1200" smtClean="0">
                <a:latin typeface="Courier New" pitchFamily="49" charset="0"/>
                <a:cs typeface="Courier New" pitchFamily="49" charset="0"/>
              </a:rPr>
              <a:t>.....</a:t>
            </a:r>
            <a:endParaRPr lang="pt-BR" sz="1200" smtClean="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76200" y="609600"/>
            <a:ext cx="4665785" cy="762000"/>
          </a:xfrm>
        </p:spPr>
        <p:txBody>
          <a:bodyPr wrap="none" anchor="t">
            <a:normAutofit fontScale="90000"/>
          </a:bodyPr>
          <a:lstStyle/>
          <a:p>
            <a:pPr algn="l">
              <a:defRPr/>
            </a:pPr>
            <a:r>
              <a:rPr lang="ro-RO" sz="2800" b="1" smtClean="0">
                <a:solidFill>
                  <a:schemeClr val="tx2"/>
                </a:solidFill>
                <a:latin typeface="Cambria" pitchFamily="18" charset="0"/>
              </a:rPr>
              <a:t>NMR spectra</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sp>
        <p:nvSpPr>
          <p:cNvPr id="8" name="TextBox 7"/>
          <p:cNvSpPr txBox="1"/>
          <p:nvPr/>
        </p:nvSpPr>
        <p:spPr>
          <a:xfrm>
            <a:off x="0" y="1066800"/>
            <a:ext cx="4404604" cy="369332"/>
          </a:xfrm>
          <a:prstGeom prst="rect">
            <a:avLst/>
          </a:prstGeom>
          <a:noFill/>
        </p:spPr>
        <p:txBody>
          <a:bodyPr wrap="none" rtlCol="0">
            <a:spAutoFit/>
          </a:bodyPr>
          <a:lstStyle/>
          <a:p>
            <a:r>
              <a:rPr lang="ro-RO" b="1" smtClean="0">
                <a:solidFill>
                  <a:srgbClr val="FF0000"/>
                </a:solidFill>
              </a:rPr>
              <a:t>Step 5: Obtain the calculated chemical shifts</a:t>
            </a:r>
            <a:endParaRPr lang="en-US" b="1">
              <a:solidFill>
                <a:srgbClr val="FF0000"/>
              </a:solidFill>
            </a:endParaRPr>
          </a:p>
        </p:txBody>
      </p:sp>
      <p:sp>
        <p:nvSpPr>
          <p:cNvPr id="11" name="Rectangle 10"/>
          <p:cNvSpPr/>
          <p:nvPr/>
        </p:nvSpPr>
        <p:spPr>
          <a:xfrm>
            <a:off x="0" y="1295400"/>
            <a:ext cx="9144000" cy="2031325"/>
          </a:xfrm>
          <a:prstGeom prst="rect">
            <a:avLst/>
          </a:prstGeom>
        </p:spPr>
        <p:txBody>
          <a:bodyPr wrap="square">
            <a:spAutoFit/>
          </a:bodyPr>
          <a:lstStyle/>
          <a:p>
            <a:r>
              <a:rPr lang="ro-RO" b="1" smtClean="0">
                <a:effectLst>
                  <a:outerShdw blurRad="38100" dist="38100" dir="2700000" algn="tl">
                    <a:srgbClr val="000000">
                      <a:alpha val="43137"/>
                    </a:srgbClr>
                  </a:outerShdw>
                </a:effectLst>
              </a:rPr>
              <a:t>Molecule of interest</a:t>
            </a:r>
          </a:p>
          <a:p>
            <a:endParaRPr lang="ro-RO" smtClean="0"/>
          </a:p>
          <a:p>
            <a:r>
              <a:rPr lang="en-US" smtClean="0"/>
              <a:t>SCF GIAO Magnetic shielding tensor (ppm):</a:t>
            </a:r>
          </a:p>
          <a:p>
            <a:r>
              <a:rPr lang="en-US" smtClean="0"/>
              <a:t>  1  C    Isotropic =   </a:t>
            </a:r>
            <a:r>
              <a:rPr lang="en-US" smtClean="0">
                <a:solidFill>
                  <a:srgbClr val="FF0000"/>
                </a:solidFill>
              </a:rPr>
              <a:t>134.3930</a:t>
            </a:r>
            <a:r>
              <a:rPr lang="en-US" smtClean="0"/>
              <a:t>   Anisotropy =    20.0251</a:t>
            </a:r>
          </a:p>
          <a:p>
            <a:r>
              <a:rPr lang="en-US" smtClean="0"/>
              <a:t>   XX=   140.4126   YX=    -3.9631   ZX=     0.9807</a:t>
            </a:r>
          </a:p>
          <a:p>
            <a:r>
              <a:rPr lang="en-US" smtClean="0"/>
              <a:t>   XY=     4.5824   YY=   139.0220   ZY=    15.4056</a:t>
            </a:r>
          </a:p>
          <a:p>
            <a:r>
              <a:rPr lang="en-US" smtClean="0"/>
              <a:t>   XZ=     3.0687   YZ=    12.9967   ZZ=   123.7442</a:t>
            </a:r>
            <a:endParaRPr lang="en-US"/>
          </a:p>
        </p:txBody>
      </p:sp>
      <p:sp>
        <p:nvSpPr>
          <p:cNvPr id="12" name="Rectangle 11"/>
          <p:cNvSpPr/>
          <p:nvPr/>
        </p:nvSpPr>
        <p:spPr>
          <a:xfrm>
            <a:off x="0" y="3276600"/>
            <a:ext cx="9144000" cy="1754326"/>
          </a:xfrm>
          <a:prstGeom prst="rect">
            <a:avLst/>
          </a:prstGeom>
        </p:spPr>
        <p:txBody>
          <a:bodyPr wrap="square">
            <a:spAutoFit/>
          </a:bodyPr>
          <a:lstStyle/>
          <a:p>
            <a:r>
              <a:rPr lang="ro-RO" b="1" smtClean="0">
                <a:effectLst>
                  <a:outerShdw blurRad="38100" dist="38100" dir="2700000" algn="tl">
                    <a:srgbClr val="000000">
                      <a:alpha val="43137"/>
                    </a:srgbClr>
                  </a:outerShdw>
                </a:effectLst>
              </a:rPr>
              <a:t>TMS</a:t>
            </a:r>
          </a:p>
          <a:p>
            <a:endParaRPr lang="ro-RO" smtClean="0"/>
          </a:p>
          <a:p>
            <a:r>
              <a:rPr lang="en-US" smtClean="0"/>
              <a:t>2  C    Isotropic =   </a:t>
            </a:r>
            <a:r>
              <a:rPr lang="en-US" smtClean="0">
                <a:solidFill>
                  <a:srgbClr val="FF0000"/>
                </a:solidFill>
              </a:rPr>
              <a:t>192.6564</a:t>
            </a:r>
            <a:r>
              <a:rPr lang="en-US" smtClean="0"/>
              <a:t>   Anisotropy =     8.3873   </a:t>
            </a:r>
            <a:endParaRPr lang="ro-RO" smtClean="0"/>
          </a:p>
          <a:p>
            <a:r>
              <a:rPr lang="en-US" smtClean="0"/>
              <a:t>XX=   192.6564   YX=     2.7958   ZX=     2.7958   </a:t>
            </a:r>
            <a:endParaRPr lang="ro-RO" smtClean="0"/>
          </a:p>
          <a:p>
            <a:r>
              <a:rPr lang="en-US" smtClean="0"/>
              <a:t>XY=     2.7958   YY=   192.6564   ZY=     2.7958   </a:t>
            </a:r>
            <a:endParaRPr lang="ro-RO" smtClean="0"/>
          </a:p>
          <a:p>
            <a:r>
              <a:rPr lang="en-US" smtClean="0"/>
              <a:t>XZ=     2.7958   YZ=     2.7958   ZZ=   192.6564 </a:t>
            </a:r>
            <a:endParaRPr lang="en-US"/>
          </a:p>
        </p:txBody>
      </p:sp>
      <p:sp>
        <p:nvSpPr>
          <p:cNvPr id="13" name="TextBox 12"/>
          <p:cNvSpPr txBox="1"/>
          <p:nvPr/>
        </p:nvSpPr>
        <p:spPr>
          <a:xfrm>
            <a:off x="0" y="5382161"/>
            <a:ext cx="9144000" cy="1323439"/>
          </a:xfrm>
          <a:prstGeom prst="rect">
            <a:avLst/>
          </a:prstGeom>
          <a:noFill/>
        </p:spPr>
        <p:txBody>
          <a:bodyPr wrap="square" rtlCol="0">
            <a:spAutoFit/>
          </a:bodyPr>
          <a:lstStyle/>
          <a:p>
            <a:r>
              <a:rPr lang="ro-RO" sz="2000" dirty="0" smtClean="0">
                <a:latin typeface="Cambria" pitchFamily="18" charset="0"/>
                <a:sym typeface="Symbol"/>
              </a:rPr>
              <a:t></a:t>
            </a:r>
            <a:r>
              <a:rPr lang="ro-RO" sz="2000" dirty="0" smtClean="0">
                <a:latin typeface="Cambria" pitchFamily="18" charset="0"/>
              </a:rPr>
              <a:t>(ppm)=192.6564-134.3930 = </a:t>
            </a:r>
            <a:r>
              <a:rPr lang="ro-RO" sz="2000" b="1" dirty="0" smtClean="0">
                <a:solidFill>
                  <a:srgbClr val="00B050"/>
                </a:solidFill>
                <a:latin typeface="Cambria" pitchFamily="18" charset="0"/>
              </a:rPr>
              <a:t>58.26 </a:t>
            </a:r>
            <a:r>
              <a:rPr lang="ro-RO" sz="2000" dirty="0" smtClean="0">
                <a:latin typeface="Cambria" pitchFamily="18" charset="0"/>
              </a:rPr>
              <a:t>ppm</a:t>
            </a:r>
          </a:p>
          <a:p>
            <a:r>
              <a:rPr lang="ro-RO" sz="2000" dirty="0" smtClean="0">
                <a:latin typeface="Cambria" pitchFamily="18" charset="0"/>
              </a:rPr>
              <a:t>..... do the same for all nuclei of interest......</a:t>
            </a:r>
          </a:p>
          <a:p>
            <a:endParaRPr lang="ro-RO" sz="2000" dirty="0" smtClean="0">
              <a:latin typeface="Cambria" pitchFamily="18" charset="0"/>
            </a:endParaRPr>
          </a:p>
          <a:p>
            <a:r>
              <a:rPr lang="ro-RO" sz="2000" dirty="0" smtClean="0">
                <a:latin typeface="Cambria" pitchFamily="18" charset="0"/>
              </a:rPr>
              <a:t>If more conformers are analyzed, do the same for each nucleus of each conformer </a:t>
            </a:r>
            <a:endParaRPr lang="en-US" sz="2000" dirty="0">
              <a:latin typeface="Cambria"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4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0" y="584200"/>
            <a:ext cx="8229600" cy="762000"/>
          </a:xfrm>
        </p:spPr>
        <p:txBody>
          <a:bodyPr wrap="none" anchor="t">
            <a:normAutofit fontScale="90000"/>
          </a:bodyPr>
          <a:lstStyle/>
          <a:p>
            <a:pPr algn="l" eaLnBrk="1" hangingPunct="1">
              <a:defRPr/>
            </a:pPr>
            <a:r>
              <a:rPr lang="en-US" altLang="en-US" sz="3200" b="1" smtClean="0">
                <a:solidFill>
                  <a:srgbClr val="1F4976"/>
                </a:solidFill>
                <a:effectLst>
                  <a:outerShdw blurRad="38100" dist="38100" dir="2700000" algn="tl">
                    <a:srgbClr val="000000">
                      <a:alpha val="43137"/>
                    </a:srgbClr>
                  </a:outerShdw>
                </a:effectLst>
                <a:latin typeface="Cambria" pitchFamily="18" charset="0"/>
              </a:rPr>
              <a:t>Vibrational spectra</a:t>
            </a:r>
            <a:br>
              <a:rPr lang="en-US" altLang="en-US" sz="3200" b="1" smtClean="0">
                <a:solidFill>
                  <a:srgbClr val="1F4976"/>
                </a:solidFill>
                <a:effectLst>
                  <a:outerShdw blurRad="38100" dist="38100" dir="2700000" algn="tl">
                    <a:srgbClr val="000000">
                      <a:alpha val="43137"/>
                    </a:srgbClr>
                  </a:outerShdw>
                </a:effectLst>
                <a:latin typeface="Cambria" pitchFamily="18" charset="0"/>
              </a:rPr>
            </a:br>
            <a:endParaRPr lang="en-US" altLang="en-US" sz="3200" b="1" smtClean="0">
              <a:solidFill>
                <a:srgbClr val="1F4976"/>
              </a:solidFill>
              <a:effectLst>
                <a:outerShdw blurRad="38100" dist="38100" dir="2700000" algn="tl">
                  <a:srgbClr val="000000">
                    <a:alpha val="43137"/>
                  </a:srgbClr>
                </a:outerShdw>
              </a:effectLst>
              <a:latin typeface="Cambria" pitchFamily="18" charset="0"/>
            </a:endParaRPr>
          </a:p>
        </p:txBody>
      </p:sp>
      <p:pic>
        <p:nvPicPr>
          <p:cNvPr id="51202" name="Picture 2" descr="Fig6_Raman spectra"/>
          <p:cNvPicPr>
            <a:picLocks noChangeAspect="1" noChangeArrowheads="1"/>
          </p:cNvPicPr>
          <p:nvPr/>
        </p:nvPicPr>
        <p:blipFill>
          <a:blip r:embed="rId4" cstate="print"/>
          <a:srcRect/>
          <a:stretch>
            <a:fillRect/>
          </a:stretch>
        </p:blipFill>
        <p:spPr bwMode="auto">
          <a:xfrm>
            <a:off x="0" y="1447800"/>
            <a:ext cx="6705600" cy="5130400"/>
          </a:xfrm>
          <a:prstGeom prst="rect">
            <a:avLst/>
          </a:prstGeom>
          <a:noFill/>
          <a:ln w="9525">
            <a:noFill/>
            <a:miter lim="800000"/>
            <a:headEnd/>
            <a:tailEnd/>
          </a:ln>
        </p:spPr>
      </p:pic>
      <p:sp>
        <p:nvSpPr>
          <p:cNvPr id="19" name="TextBox 18"/>
          <p:cNvSpPr txBox="1"/>
          <p:nvPr/>
        </p:nvSpPr>
        <p:spPr>
          <a:xfrm>
            <a:off x="304800" y="5867400"/>
            <a:ext cx="386644" cy="369332"/>
          </a:xfrm>
          <a:prstGeom prst="rect">
            <a:avLst/>
          </a:prstGeom>
          <a:noFill/>
        </p:spPr>
        <p:txBody>
          <a:bodyPr wrap="none" rtlCol="0">
            <a:spAutoFit/>
          </a:bodyPr>
          <a:lstStyle/>
          <a:p>
            <a:r>
              <a:rPr lang="ro-RO" smtClean="0"/>
              <a:t>br</a:t>
            </a:r>
            <a:endParaRPr lang="en-US"/>
          </a:p>
        </p:txBody>
      </p:sp>
      <p:sp>
        <p:nvSpPr>
          <p:cNvPr id="20" name="TextBox 19"/>
          <p:cNvSpPr txBox="1"/>
          <p:nvPr/>
        </p:nvSpPr>
        <p:spPr>
          <a:xfrm>
            <a:off x="4267200" y="3276600"/>
            <a:ext cx="373820" cy="307777"/>
          </a:xfrm>
          <a:prstGeom prst="rect">
            <a:avLst/>
          </a:prstGeom>
          <a:noFill/>
        </p:spPr>
        <p:txBody>
          <a:bodyPr wrap="none" rtlCol="0">
            <a:spAutoFit/>
          </a:bodyPr>
          <a:lstStyle/>
          <a:p>
            <a:r>
              <a:rPr lang="ro-RO" sz="1400" b="1" smtClean="0">
                <a:latin typeface="Cambria" pitchFamily="18" charset="0"/>
              </a:rPr>
              <a:t>br</a:t>
            </a:r>
            <a:endParaRPr lang="en-US" sz="1400" b="1">
              <a:latin typeface="Cambria" pitchFamily="18" charset="0"/>
            </a:endParaRPr>
          </a:p>
        </p:txBody>
      </p:sp>
      <p:sp>
        <p:nvSpPr>
          <p:cNvPr id="21" name="TextBox 20"/>
          <p:cNvSpPr txBox="1"/>
          <p:nvPr/>
        </p:nvSpPr>
        <p:spPr>
          <a:xfrm>
            <a:off x="2966156" y="3429000"/>
            <a:ext cx="373820" cy="307777"/>
          </a:xfrm>
          <a:prstGeom prst="rect">
            <a:avLst/>
          </a:prstGeom>
          <a:noFill/>
        </p:spPr>
        <p:txBody>
          <a:bodyPr wrap="none" rtlCol="0">
            <a:spAutoFit/>
          </a:bodyPr>
          <a:lstStyle/>
          <a:p>
            <a:r>
              <a:rPr lang="ro-RO" sz="1400" b="1" smtClean="0">
                <a:latin typeface="Cambria" pitchFamily="18" charset="0"/>
              </a:rPr>
              <a:t>br</a:t>
            </a:r>
            <a:endParaRPr lang="en-US" sz="1400" b="1">
              <a:latin typeface="Cambria" pitchFamily="18" charset="0"/>
            </a:endParaRPr>
          </a:p>
        </p:txBody>
      </p:sp>
      <p:sp>
        <p:nvSpPr>
          <p:cNvPr id="22" name="TextBox 21"/>
          <p:cNvSpPr txBox="1"/>
          <p:nvPr/>
        </p:nvSpPr>
        <p:spPr>
          <a:xfrm>
            <a:off x="2019300" y="3491468"/>
            <a:ext cx="373820" cy="307777"/>
          </a:xfrm>
          <a:prstGeom prst="rect">
            <a:avLst/>
          </a:prstGeom>
          <a:noFill/>
        </p:spPr>
        <p:txBody>
          <a:bodyPr wrap="none" rtlCol="0">
            <a:spAutoFit/>
          </a:bodyPr>
          <a:lstStyle/>
          <a:p>
            <a:r>
              <a:rPr lang="ro-RO" sz="1400" b="1" smtClean="0">
                <a:latin typeface="Cambria" pitchFamily="18" charset="0"/>
              </a:rPr>
              <a:t>br</a:t>
            </a:r>
            <a:endParaRPr lang="en-US" sz="1400" b="1">
              <a:latin typeface="Cambria" pitchFamily="18" charset="0"/>
            </a:endParaRPr>
          </a:p>
        </p:txBody>
      </p:sp>
      <p:sp>
        <p:nvSpPr>
          <p:cNvPr id="23" name="TextBox 22"/>
          <p:cNvSpPr txBox="1"/>
          <p:nvPr/>
        </p:nvSpPr>
        <p:spPr>
          <a:xfrm>
            <a:off x="1104900" y="3543300"/>
            <a:ext cx="373820" cy="307777"/>
          </a:xfrm>
          <a:prstGeom prst="rect">
            <a:avLst/>
          </a:prstGeom>
          <a:noFill/>
        </p:spPr>
        <p:txBody>
          <a:bodyPr wrap="none" rtlCol="0">
            <a:spAutoFit/>
          </a:bodyPr>
          <a:lstStyle/>
          <a:p>
            <a:r>
              <a:rPr lang="ro-RO" sz="1400" b="1" smtClean="0">
                <a:latin typeface="Cambria" pitchFamily="18" charset="0"/>
              </a:rPr>
              <a:t>br</a:t>
            </a:r>
            <a:endParaRPr lang="en-US" sz="1400" b="1">
              <a:latin typeface="Cambria" pitchFamily="18" charset="0"/>
            </a:endParaRPr>
          </a:p>
        </p:txBody>
      </p:sp>
      <p:grpSp>
        <p:nvGrpSpPr>
          <p:cNvPr id="40" name="Group 39"/>
          <p:cNvGrpSpPr/>
          <p:nvPr/>
        </p:nvGrpSpPr>
        <p:grpSpPr>
          <a:xfrm>
            <a:off x="6800850" y="762000"/>
            <a:ext cx="2343150" cy="3493532"/>
            <a:chOff x="6800850" y="762000"/>
            <a:chExt cx="2343150" cy="3493532"/>
          </a:xfrm>
        </p:grpSpPr>
        <p:grpSp>
          <p:nvGrpSpPr>
            <p:cNvPr id="39" name="Group 38"/>
            <p:cNvGrpSpPr/>
            <p:nvPr/>
          </p:nvGrpSpPr>
          <p:grpSpPr>
            <a:xfrm>
              <a:off x="6800850" y="762000"/>
              <a:ext cx="2343150" cy="3073400"/>
              <a:chOff x="6800850" y="762000"/>
              <a:chExt cx="2343150" cy="3073400"/>
            </a:xfrm>
          </p:grpSpPr>
          <p:pic>
            <p:nvPicPr>
              <p:cNvPr id="51203" name="Picture 3" descr="Fig_SI3_LEV_cluster"/>
              <p:cNvPicPr>
                <a:picLocks noChangeAspect="1" noChangeArrowheads="1"/>
              </p:cNvPicPr>
              <p:nvPr/>
            </p:nvPicPr>
            <p:blipFill>
              <a:blip r:embed="rId5" cstate="print"/>
              <a:srcRect/>
              <a:stretch>
                <a:fillRect/>
              </a:stretch>
            </p:blipFill>
            <p:spPr bwMode="auto">
              <a:xfrm>
                <a:off x="6800850" y="762000"/>
                <a:ext cx="2343150" cy="2686050"/>
              </a:xfrm>
              <a:prstGeom prst="rect">
                <a:avLst/>
              </a:prstGeom>
              <a:noFill/>
              <a:ln w="9525">
                <a:noFill/>
                <a:miter lim="800000"/>
                <a:headEnd/>
                <a:tailEnd/>
              </a:ln>
            </p:spPr>
          </p:pic>
          <p:grpSp>
            <p:nvGrpSpPr>
              <p:cNvPr id="38" name="Group 37"/>
              <p:cNvGrpSpPr/>
              <p:nvPr/>
            </p:nvGrpSpPr>
            <p:grpSpPr>
              <a:xfrm>
                <a:off x="7391400" y="1231900"/>
                <a:ext cx="1143000" cy="2603500"/>
                <a:chOff x="7391400" y="1231900"/>
                <a:chExt cx="1143000" cy="2603500"/>
              </a:xfrm>
            </p:grpSpPr>
            <p:sp>
              <p:nvSpPr>
                <p:cNvPr id="24" name="Oval 23"/>
                <p:cNvSpPr/>
                <p:nvPr/>
              </p:nvSpPr>
              <p:spPr>
                <a:xfrm>
                  <a:off x="7391400" y="1231900"/>
                  <a:ext cx="1143000" cy="1295400"/>
                </a:xfrm>
                <a:prstGeom prst="ellipse">
                  <a:avLst/>
                </a:prstGeom>
                <a:solidFill>
                  <a:srgbClr val="FFFF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7810500" y="2489200"/>
                  <a:ext cx="292100" cy="1346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TextBox 25"/>
            <p:cNvSpPr txBox="1"/>
            <p:nvPr/>
          </p:nvSpPr>
          <p:spPr>
            <a:xfrm>
              <a:off x="7620000" y="3886200"/>
              <a:ext cx="611065" cy="369332"/>
            </a:xfrm>
            <a:prstGeom prst="rect">
              <a:avLst/>
            </a:prstGeom>
            <a:noFill/>
          </p:spPr>
          <p:txBody>
            <a:bodyPr wrap="none" rtlCol="0">
              <a:spAutoFit/>
            </a:bodyPr>
            <a:lstStyle/>
            <a:p>
              <a:r>
                <a:rPr lang="ro-RO" b="1" smtClean="0">
                  <a:solidFill>
                    <a:schemeClr val="tx2"/>
                  </a:solidFill>
                </a:rPr>
                <a:t>= (3)</a:t>
              </a:r>
              <a:endParaRPr lang="en-US" b="1">
                <a:solidFill>
                  <a:schemeClr val="tx2"/>
                </a:solidFill>
              </a:endParaRPr>
            </a:p>
          </p:txBody>
        </p:sp>
      </p:grpSp>
      <p:sp>
        <p:nvSpPr>
          <p:cNvPr id="27" name="Rectangle 26"/>
          <p:cNvSpPr/>
          <p:nvPr/>
        </p:nvSpPr>
        <p:spPr>
          <a:xfrm>
            <a:off x="6553200" y="4571762"/>
            <a:ext cx="2590800" cy="523220"/>
          </a:xfrm>
          <a:prstGeom prst="rect">
            <a:avLst/>
          </a:prstGeom>
        </p:spPr>
        <p:txBody>
          <a:bodyPr wrap="square">
            <a:spAutoFit/>
          </a:bodyPr>
          <a:lstStyle/>
          <a:p>
            <a:r>
              <a:rPr lang="ro-RO" sz="1400" smtClean="0">
                <a:solidFill>
                  <a:schemeClr val="tx2"/>
                </a:solidFill>
                <a:latin typeface="Cambria" pitchFamily="18" charset="0"/>
              </a:rPr>
              <a:t>br – amide bands</a:t>
            </a:r>
          </a:p>
          <a:p>
            <a:r>
              <a:rPr lang="ro-RO" sz="1400" smtClean="0">
                <a:solidFill>
                  <a:schemeClr val="tx2"/>
                </a:solidFill>
                <a:latin typeface="Cambria" pitchFamily="18" charset="0"/>
              </a:rPr>
              <a:t>       =&gt; HB through NH</a:t>
            </a:r>
            <a:r>
              <a:rPr lang="ro-RO" sz="1400" baseline="-25000" smtClean="0">
                <a:solidFill>
                  <a:schemeClr val="tx2"/>
                </a:solidFill>
                <a:latin typeface="Cambria" pitchFamily="18" charset="0"/>
              </a:rPr>
              <a:t>2</a:t>
            </a:r>
          </a:p>
        </p:txBody>
      </p:sp>
      <p:sp>
        <p:nvSpPr>
          <p:cNvPr id="28" name="Rectangle 27"/>
          <p:cNvSpPr/>
          <p:nvPr/>
        </p:nvSpPr>
        <p:spPr>
          <a:xfrm>
            <a:off x="4572000" y="6096000"/>
            <a:ext cx="4572000" cy="738664"/>
          </a:xfrm>
          <a:prstGeom prst="rect">
            <a:avLst/>
          </a:prstGeom>
        </p:spPr>
        <p:txBody>
          <a:bodyPr>
            <a:spAutoFit/>
          </a:bodyPr>
          <a:lstStyle/>
          <a:p>
            <a:r>
              <a:rPr lang="ro-RO" sz="1400" smtClean="0">
                <a:solidFill>
                  <a:schemeClr val="tx2"/>
                </a:solidFill>
                <a:latin typeface="Cambria" pitchFamily="18" charset="0"/>
              </a:rPr>
              <a:t>733 = coalescence </a:t>
            </a:r>
            <a:r>
              <a:rPr lang="en-US" sz="1400" smtClean="0">
                <a:solidFill>
                  <a:schemeClr val="tx2"/>
                </a:solidFill>
                <a:latin typeface="Cambria" pitchFamily="18" charset="0"/>
              </a:rPr>
              <a:t>of the "solid state" doublet observed at 705 and 746 cm</a:t>
            </a:r>
            <a:r>
              <a:rPr lang="en-US" sz="1400" baseline="30000" smtClean="0">
                <a:solidFill>
                  <a:schemeClr val="tx2"/>
                </a:solidFill>
                <a:latin typeface="Cambria" pitchFamily="18" charset="0"/>
              </a:rPr>
              <a:t>-1</a:t>
            </a:r>
            <a:r>
              <a:rPr lang="en-US" sz="1400" smtClean="0">
                <a:solidFill>
                  <a:schemeClr val="tx2"/>
                </a:solidFill>
                <a:latin typeface="Cambria" pitchFamily="18" charset="0"/>
              </a:rPr>
              <a:t>. </a:t>
            </a:r>
            <a:endParaRPr lang="ro-RO" sz="1400" smtClean="0">
              <a:solidFill>
                <a:schemeClr val="tx2"/>
              </a:solidFill>
              <a:latin typeface="Cambria" pitchFamily="18" charset="0"/>
            </a:endParaRPr>
          </a:p>
          <a:p>
            <a:r>
              <a:rPr lang="ro-RO" sz="1400" smtClean="0">
                <a:solidFill>
                  <a:schemeClr val="tx2"/>
                </a:solidFill>
                <a:latin typeface="Cambria" pitchFamily="18" charset="0"/>
              </a:rPr>
              <a:t>Calculated on solvated monomer:</a:t>
            </a:r>
            <a:r>
              <a:rPr lang="en-US" sz="1400" smtClean="0">
                <a:solidFill>
                  <a:schemeClr val="tx2"/>
                </a:solidFill>
                <a:latin typeface="Cambria" pitchFamily="18" charset="0"/>
              </a:rPr>
              <a:t> 734 cm</a:t>
            </a:r>
            <a:r>
              <a:rPr lang="en-US" sz="1400" baseline="30000" smtClean="0">
                <a:solidFill>
                  <a:schemeClr val="tx2"/>
                </a:solidFill>
                <a:latin typeface="Cambria" pitchFamily="18" charset="0"/>
              </a:rPr>
              <a:t>-1</a:t>
            </a:r>
            <a:endParaRPr lang="en-US" sz="1400">
              <a:solidFill>
                <a:schemeClr val="tx2"/>
              </a:solidFill>
              <a:latin typeface="Cambria" pitchFamily="18" charset="0"/>
            </a:endParaRPr>
          </a:p>
        </p:txBody>
      </p:sp>
      <p:sp>
        <p:nvSpPr>
          <p:cNvPr id="33" name="Multiply 32"/>
          <p:cNvSpPr/>
          <p:nvPr/>
        </p:nvSpPr>
        <p:spPr>
          <a:xfrm>
            <a:off x="2133600" y="3124200"/>
            <a:ext cx="152400" cy="152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ultiply 35"/>
          <p:cNvSpPr/>
          <p:nvPr/>
        </p:nvSpPr>
        <p:spPr>
          <a:xfrm>
            <a:off x="4495800" y="6172200"/>
            <a:ext cx="152400" cy="152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553200" y="5105400"/>
            <a:ext cx="2590800" cy="954107"/>
          </a:xfrm>
          <a:prstGeom prst="rect">
            <a:avLst/>
          </a:prstGeom>
        </p:spPr>
        <p:txBody>
          <a:bodyPr wrap="square">
            <a:spAutoFit/>
          </a:bodyPr>
          <a:lstStyle/>
          <a:p>
            <a:r>
              <a:rPr lang="en-US" sz="1400" smtClean="0">
                <a:solidFill>
                  <a:schemeClr val="tx2"/>
                </a:solidFill>
                <a:latin typeface="Cambria" pitchFamily="18" charset="0"/>
              </a:rPr>
              <a:t>1452, 1424, 1042, 1018, 937 and 857 cm</a:t>
            </a:r>
            <a:r>
              <a:rPr lang="en-US" sz="1400" baseline="30000" smtClean="0">
                <a:solidFill>
                  <a:schemeClr val="tx2"/>
                </a:solidFill>
                <a:latin typeface="Cambria" pitchFamily="18" charset="0"/>
              </a:rPr>
              <a:t>-1</a:t>
            </a:r>
            <a:endParaRPr lang="ro-RO" sz="1400" smtClean="0">
              <a:solidFill>
                <a:schemeClr val="tx2"/>
              </a:solidFill>
              <a:latin typeface="Cambria" pitchFamily="18" charset="0"/>
            </a:endParaRPr>
          </a:p>
          <a:p>
            <a:r>
              <a:rPr lang="ro-RO" sz="1400" smtClean="0">
                <a:solidFill>
                  <a:schemeClr val="tx2"/>
                </a:solidFill>
                <a:latin typeface="Cambria" pitchFamily="18" charset="0"/>
              </a:rPr>
              <a:t>     - do not change</a:t>
            </a:r>
          </a:p>
          <a:p>
            <a:r>
              <a:rPr lang="ro-RO" sz="1400" smtClean="0">
                <a:solidFill>
                  <a:schemeClr val="tx2"/>
                </a:solidFill>
                <a:latin typeface="Cambria" pitchFamily="18" charset="0"/>
              </a:rPr>
              <a:t>            - Opy and/or Et bands</a:t>
            </a:r>
            <a:endParaRPr lang="en-US" sz="1400">
              <a:solidFill>
                <a:schemeClr val="tx2"/>
              </a:solidFill>
              <a:latin typeface="Cambria" pitchFamily="18" charset="0"/>
            </a:endParaRPr>
          </a:p>
        </p:txBody>
      </p:sp>
      <p:sp>
        <p:nvSpPr>
          <p:cNvPr id="41" name="TextBox 40"/>
          <p:cNvSpPr txBox="1"/>
          <p:nvPr/>
        </p:nvSpPr>
        <p:spPr>
          <a:xfrm>
            <a:off x="0" y="990600"/>
            <a:ext cx="907621" cy="584775"/>
          </a:xfrm>
          <a:prstGeom prst="rect">
            <a:avLst/>
          </a:prstGeom>
          <a:noFill/>
        </p:spPr>
        <p:txBody>
          <a:bodyPr wrap="none" rtlCol="0">
            <a:spAutoFit/>
          </a:bodyPr>
          <a:lstStyle/>
          <a:p>
            <a:r>
              <a:rPr lang="ro-RO" sz="3200" b="1" smtClean="0">
                <a:solidFill>
                  <a:schemeClr val="tx2"/>
                </a:solidFill>
                <a:latin typeface="Cambria" pitchFamily="18" charset="0"/>
              </a:rPr>
              <a:t>LEV</a:t>
            </a:r>
            <a:endParaRPr lang="en-US" sz="3200" b="1">
              <a:solidFill>
                <a:schemeClr val="tx2"/>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7" grpId="0"/>
      <p:bldP spid="28" grpId="0"/>
      <p:bldP spid="33" grpId="0" animBg="1"/>
      <p:bldP spid="36" grpId="0" animBg="1"/>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4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sz="3200" b="1" smtClean="0">
                <a:solidFill>
                  <a:srgbClr val="1F4976"/>
                </a:solidFill>
                <a:effectLst>
                  <a:outerShdw blurRad="38100" dist="38100" dir="2700000" algn="tl">
                    <a:srgbClr val="000000">
                      <a:alpha val="43137"/>
                    </a:srgbClr>
                  </a:outerShdw>
                </a:effectLst>
                <a:latin typeface="Cambria" pitchFamily="18" charset="0"/>
              </a:rPr>
              <a:t>Vibrational spectra</a:t>
            </a:r>
            <a:br>
              <a:rPr lang="en-US" altLang="en-US" sz="3200" b="1" smtClean="0">
                <a:solidFill>
                  <a:srgbClr val="1F4976"/>
                </a:solidFill>
                <a:effectLst>
                  <a:outerShdw blurRad="38100" dist="38100" dir="2700000" algn="tl">
                    <a:srgbClr val="000000">
                      <a:alpha val="43137"/>
                    </a:srgbClr>
                  </a:outerShdw>
                </a:effectLst>
                <a:latin typeface="Cambria" pitchFamily="18" charset="0"/>
              </a:rPr>
            </a:br>
            <a:endParaRPr lang="en-US" altLang="en-US" sz="3200" b="1" smtClean="0">
              <a:solidFill>
                <a:srgbClr val="1F4976"/>
              </a:solidFill>
              <a:effectLst>
                <a:outerShdw blurRad="38100" dist="38100" dir="2700000" algn="tl">
                  <a:srgbClr val="000000">
                    <a:alpha val="43137"/>
                  </a:srgbClr>
                </a:outerShdw>
              </a:effectLst>
              <a:latin typeface="Cambria" pitchFamily="18" charset="0"/>
            </a:endParaRPr>
          </a:p>
        </p:txBody>
      </p:sp>
      <p:pic>
        <p:nvPicPr>
          <p:cNvPr id="31750" name="Picture 1"/>
          <p:cNvPicPr>
            <a:picLocks noChangeAspect="1"/>
          </p:cNvPicPr>
          <p:nvPr/>
        </p:nvPicPr>
        <p:blipFill>
          <a:blip r:embed="rId4" cstate="print"/>
          <a:srcRect l="5705" r="13208"/>
          <a:stretch>
            <a:fillRect/>
          </a:stretch>
        </p:blipFill>
        <p:spPr bwMode="auto">
          <a:xfrm>
            <a:off x="152400" y="1641475"/>
            <a:ext cx="4048858" cy="3082925"/>
          </a:xfrm>
          <a:prstGeom prst="rect">
            <a:avLst/>
          </a:prstGeom>
          <a:noFill/>
          <a:ln w="9525">
            <a:noFill/>
            <a:miter lim="800000"/>
            <a:headEnd/>
            <a:tailEnd/>
          </a:ln>
        </p:spPr>
      </p:pic>
      <p:sp>
        <p:nvSpPr>
          <p:cNvPr id="31752" name="Rectangle 2"/>
          <p:cNvSpPr>
            <a:spLocks noChangeArrowheads="1"/>
          </p:cNvSpPr>
          <p:nvPr/>
        </p:nvSpPr>
        <p:spPr bwMode="auto">
          <a:xfrm>
            <a:off x="0" y="6324601"/>
            <a:ext cx="5791200" cy="523220"/>
          </a:xfrm>
          <a:prstGeom prst="rect">
            <a:avLst/>
          </a:prstGeom>
          <a:solidFill>
            <a:srgbClr val="FFFFCC"/>
          </a:solidFill>
          <a:ln w="9525">
            <a:noFill/>
            <a:miter lim="800000"/>
            <a:headEnd/>
            <a:tailEnd/>
          </a:ln>
        </p:spPr>
        <p:txBody>
          <a:bodyPr wrap="square">
            <a:spAutoFit/>
          </a:bodyPr>
          <a:lstStyle/>
          <a:p>
            <a:pPr marL="342900" indent="-342900"/>
            <a:r>
              <a:rPr lang="ro-RO" altLang="en-US" sz="1400">
                <a:solidFill>
                  <a:srgbClr val="1F4976"/>
                </a:solidFill>
                <a:latin typeface="Cambria" pitchFamily="18" charset="0"/>
              </a:rPr>
              <a:t>A. </a:t>
            </a:r>
            <a:r>
              <a:rPr lang="en-US" altLang="en-US" sz="1400">
                <a:solidFill>
                  <a:srgbClr val="1F4976"/>
                </a:solidFill>
                <a:latin typeface="Cambria" pitchFamily="18" charset="0"/>
              </a:rPr>
              <a:t>Ungurean, M. Oltean, L. David, N. Leopold, J. P. Prates Ramalho, V. Chi</a:t>
            </a:r>
            <a:r>
              <a:rPr lang="ro-RO" altLang="en-US" sz="1400">
                <a:solidFill>
                  <a:srgbClr val="1F4976"/>
                </a:solidFill>
                <a:latin typeface="Cambria" pitchFamily="18" charset="0"/>
              </a:rPr>
              <a:t>ş</a:t>
            </a:r>
            <a:r>
              <a:rPr lang="en-US" altLang="en-US" sz="1400">
                <a:solidFill>
                  <a:srgbClr val="1F4976"/>
                </a:solidFill>
                <a:latin typeface="Cambria" pitchFamily="18" charset="0"/>
              </a:rPr>
              <a:t>, </a:t>
            </a:r>
            <a:endParaRPr lang="ro-RO" altLang="en-US" sz="1400">
              <a:solidFill>
                <a:srgbClr val="1F4976"/>
              </a:solidFill>
              <a:latin typeface="Cambria" pitchFamily="18" charset="0"/>
            </a:endParaRPr>
          </a:p>
          <a:p>
            <a:pPr marL="342900" indent="-342900"/>
            <a:r>
              <a:rPr lang="en-US" altLang="en-US" sz="1400" i="1">
                <a:solidFill>
                  <a:srgbClr val="1F4976"/>
                </a:solidFill>
                <a:latin typeface="Cambria" pitchFamily="18" charset="0"/>
              </a:rPr>
              <a:t>J. Mol. Struct</a:t>
            </a:r>
            <a:r>
              <a:rPr lang="en-US" altLang="en-US" sz="1400">
                <a:solidFill>
                  <a:srgbClr val="1F4976"/>
                </a:solidFill>
                <a:latin typeface="Cambria" pitchFamily="18" charset="0"/>
              </a:rPr>
              <a:t>., 2014, 1073, 71-76</a:t>
            </a:r>
          </a:p>
        </p:txBody>
      </p:sp>
      <p:sp>
        <p:nvSpPr>
          <p:cNvPr id="4" name="Rectangle 3"/>
          <p:cNvSpPr/>
          <p:nvPr/>
        </p:nvSpPr>
        <p:spPr>
          <a:xfrm>
            <a:off x="263769" y="1331913"/>
            <a:ext cx="2761718" cy="369332"/>
          </a:xfrm>
          <a:prstGeom prst="rect">
            <a:avLst/>
          </a:prstGeom>
        </p:spPr>
        <p:txBody>
          <a:bodyPr wrap="none">
            <a:spAutoFit/>
          </a:bodyPr>
          <a:lstStyle/>
          <a:p>
            <a:pPr>
              <a:defRPr/>
            </a:pPr>
            <a:r>
              <a:rPr lang="en-US" altLang="en-US" b="1">
                <a:solidFill>
                  <a:srgbClr val="1F4976"/>
                </a:solidFill>
                <a:effectLst>
                  <a:outerShdw blurRad="38100" dist="38100" dir="2700000" algn="tl">
                    <a:srgbClr val="000000">
                      <a:alpha val="43137"/>
                    </a:srgbClr>
                  </a:outerShdw>
                </a:effectLst>
                <a:latin typeface="Cambria" pitchFamily="18" charset="0"/>
              </a:rPr>
              <a:t>Sulfamethoxazole (SMX)</a:t>
            </a:r>
          </a:p>
        </p:txBody>
      </p:sp>
      <p:grpSp>
        <p:nvGrpSpPr>
          <p:cNvPr id="10" name="Group 9"/>
          <p:cNvGrpSpPr/>
          <p:nvPr/>
        </p:nvGrpSpPr>
        <p:grpSpPr>
          <a:xfrm>
            <a:off x="3552825" y="754063"/>
            <a:ext cx="5438775" cy="5418137"/>
            <a:chOff x="4191000" y="1135063"/>
            <a:chExt cx="5438775" cy="5418137"/>
          </a:xfrm>
        </p:grpSpPr>
        <p:pic>
          <p:nvPicPr>
            <p:cNvPr id="11" name="Picture 6"/>
            <p:cNvPicPr>
              <a:picLocks noChangeAspect="1" noChangeArrowheads="1"/>
            </p:cNvPicPr>
            <p:nvPr/>
          </p:nvPicPr>
          <p:blipFill>
            <a:blip r:embed="rId5" cstate="print"/>
            <a:srcRect/>
            <a:stretch>
              <a:fillRect/>
            </a:stretch>
          </p:blipFill>
          <p:spPr bwMode="auto">
            <a:xfrm>
              <a:off x="7315200" y="1516063"/>
              <a:ext cx="2314575" cy="5037137"/>
            </a:xfrm>
            <a:prstGeom prst="rect">
              <a:avLst/>
            </a:prstGeom>
            <a:noFill/>
            <a:ln w="9525">
              <a:noFill/>
              <a:miter lim="800000"/>
              <a:headEnd/>
              <a:tailEnd/>
            </a:ln>
          </p:spPr>
        </p:pic>
        <p:pic>
          <p:nvPicPr>
            <p:cNvPr id="12" name="Picture 8"/>
            <p:cNvPicPr>
              <a:picLocks noChangeAspect="1" noChangeArrowheads="1"/>
            </p:cNvPicPr>
            <p:nvPr/>
          </p:nvPicPr>
          <p:blipFill>
            <a:blip r:embed="rId6" cstate="print"/>
            <a:srcRect l="10237"/>
            <a:stretch>
              <a:fillRect/>
            </a:stretch>
          </p:blipFill>
          <p:spPr bwMode="auto">
            <a:xfrm>
              <a:off x="5791200" y="1135063"/>
              <a:ext cx="1219200" cy="5029200"/>
            </a:xfrm>
            <a:prstGeom prst="rect">
              <a:avLst/>
            </a:prstGeom>
            <a:noFill/>
            <a:ln w="9525">
              <a:noFill/>
              <a:miter lim="800000"/>
              <a:headEnd/>
              <a:tailEnd/>
            </a:ln>
          </p:spPr>
        </p:pic>
        <p:sp>
          <p:nvSpPr>
            <p:cNvPr id="13" name="Rounded Rectangle 12"/>
            <p:cNvSpPr/>
            <p:nvPr/>
          </p:nvSpPr>
          <p:spPr>
            <a:xfrm>
              <a:off x="4191000" y="1981200"/>
              <a:ext cx="1600200" cy="334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Experimental</a:t>
              </a:r>
            </a:p>
          </p:txBody>
        </p:sp>
        <p:sp>
          <p:nvSpPr>
            <p:cNvPr id="14" name="Rounded Rectangle 13"/>
            <p:cNvSpPr/>
            <p:nvPr/>
          </p:nvSpPr>
          <p:spPr>
            <a:xfrm>
              <a:off x="4267200" y="4875213"/>
              <a:ext cx="1600200" cy="334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Calculated</a:t>
              </a:r>
            </a:p>
          </p:txBody>
        </p:sp>
        <p:sp>
          <p:nvSpPr>
            <p:cNvPr id="15" name="Rounded Rectangle 14"/>
            <p:cNvSpPr/>
            <p:nvPr/>
          </p:nvSpPr>
          <p:spPr>
            <a:xfrm>
              <a:off x="6305550" y="3717925"/>
              <a:ext cx="704850" cy="33496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IR</a:t>
              </a:r>
            </a:p>
          </p:txBody>
        </p:sp>
        <p:sp>
          <p:nvSpPr>
            <p:cNvPr id="16" name="Rounded Rectangle 15"/>
            <p:cNvSpPr/>
            <p:nvPr/>
          </p:nvSpPr>
          <p:spPr>
            <a:xfrm>
              <a:off x="8205788" y="3703638"/>
              <a:ext cx="862012" cy="334962"/>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t>Raman</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sz="3200" b="1" smtClean="0">
                <a:solidFill>
                  <a:srgbClr val="1F4976"/>
                </a:solidFill>
                <a:effectLst>
                  <a:outerShdw blurRad="38100" dist="38100" dir="2700000" algn="tl">
                    <a:srgbClr val="000000">
                      <a:alpha val="43137"/>
                    </a:srgbClr>
                  </a:outerShdw>
                </a:effectLst>
                <a:latin typeface="Cambria" pitchFamily="18" charset="0"/>
              </a:rPr>
              <a:t>Geometries</a:t>
            </a:r>
            <a:br>
              <a:rPr lang="en-US" altLang="en-US" sz="3200" b="1" smtClean="0">
                <a:solidFill>
                  <a:srgbClr val="1F4976"/>
                </a:solidFill>
                <a:effectLst>
                  <a:outerShdw blurRad="38100" dist="38100" dir="2700000" algn="tl">
                    <a:srgbClr val="000000">
                      <a:alpha val="43137"/>
                    </a:srgbClr>
                  </a:outerShdw>
                </a:effectLst>
                <a:latin typeface="Cambria" pitchFamily="18" charset="0"/>
              </a:rPr>
            </a:br>
            <a:endParaRPr lang="en-US" altLang="en-US" sz="3200" b="1" smtClean="0">
              <a:solidFill>
                <a:srgbClr val="1F4976"/>
              </a:solidFill>
              <a:effectLst>
                <a:outerShdw blurRad="38100" dist="38100" dir="2700000" algn="tl">
                  <a:srgbClr val="000000">
                    <a:alpha val="43137"/>
                  </a:srgbClr>
                </a:outerShdw>
              </a:effectLst>
              <a:latin typeface="Cambria" pitchFamily="18" charset="0"/>
            </a:endParaRPr>
          </a:p>
        </p:txBody>
      </p:sp>
      <p:sp>
        <p:nvSpPr>
          <p:cNvPr id="6" name="Title 1"/>
          <p:cNvSpPr txBox="1">
            <a:spLocks/>
          </p:cNvSpPr>
          <p:nvPr/>
        </p:nvSpPr>
        <p:spPr bwMode="auto">
          <a:xfrm>
            <a:off x="1617785" y="4983164"/>
            <a:ext cx="1597269" cy="536575"/>
          </a:xfrm>
          <a:prstGeom prst="rect">
            <a:avLst/>
          </a:prstGeom>
          <a:noFill/>
          <a:ln>
            <a:noFill/>
          </a:ln>
          <a:extLst/>
        </p:spPr>
        <p:txBody>
          <a:bodyPr wrap="none"/>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altLang="en-US" sz="1800" b="1" smtClean="0">
                <a:solidFill>
                  <a:srgbClr val="1F4976"/>
                </a:solidFill>
                <a:effectLst>
                  <a:outerShdw blurRad="38100" dist="38100" dir="2700000" algn="tl">
                    <a:srgbClr val="000000">
                      <a:alpha val="43137"/>
                    </a:srgbClr>
                  </a:outerShdw>
                </a:effectLst>
                <a:latin typeface="Cambria" pitchFamily="18" charset="0"/>
              </a:rPr>
              <a:t>SMX@Ag(111)</a:t>
            </a:r>
          </a:p>
        </p:txBody>
      </p:sp>
      <p:pic>
        <p:nvPicPr>
          <p:cNvPr id="32774" name="Picture 1"/>
          <p:cNvPicPr>
            <a:picLocks noChangeAspect="1"/>
          </p:cNvPicPr>
          <p:nvPr/>
        </p:nvPicPr>
        <p:blipFill>
          <a:blip r:embed="rId4" cstate="print"/>
          <a:srcRect/>
          <a:stretch>
            <a:fillRect/>
          </a:stretch>
        </p:blipFill>
        <p:spPr bwMode="auto">
          <a:xfrm>
            <a:off x="231531" y="1676401"/>
            <a:ext cx="4066443" cy="3298825"/>
          </a:xfrm>
          <a:prstGeom prst="rect">
            <a:avLst/>
          </a:prstGeom>
          <a:noFill/>
          <a:ln w="9525">
            <a:noFill/>
            <a:miter lim="800000"/>
            <a:headEnd/>
            <a:tailEnd/>
          </a:ln>
        </p:spPr>
      </p:pic>
      <p:pic>
        <p:nvPicPr>
          <p:cNvPr id="32775" name="Picture 2"/>
          <p:cNvPicPr>
            <a:picLocks noChangeAspect="1"/>
          </p:cNvPicPr>
          <p:nvPr/>
        </p:nvPicPr>
        <p:blipFill>
          <a:blip r:embed="rId5" cstate="print"/>
          <a:srcRect l="24513" r="25771"/>
          <a:stretch>
            <a:fillRect/>
          </a:stretch>
        </p:blipFill>
        <p:spPr bwMode="auto">
          <a:xfrm>
            <a:off x="4322885" y="1524001"/>
            <a:ext cx="4659923" cy="3883025"/>
          </a:xfrm>
          <a:prstGeom prst="rect">
            <a:avLst/>
          </a:prstGeom>
          <a:noFill/>
          <a:ln w="9525">
            <a:noFill/>
            <a:miter lim="800000"/>
            <a:headEnd/>
            <a:tailEnd/>
          </a:ln>
        </p:spPr>
      </p:pic>
      <p:sp>
        <p:nvSpPr>
          <p:cNvPr id="11" name="Title 1"/>
          <p:cNvSpPr txBox="1">
            <a:spLocks/>
          </p:cNvSpPr>
          <p:nvPr/>
        </p:nvSpPr>
        <p:spPr bwMode="auto">
          <a:xfrm>
            <a:off x="241789" y="1295401"/>
            <a:ext cx="8229600" cy="536575"/>
          </a:xfrm>
          <a:prstGeom prst="rect">
            <a:avLst/>
          </a:prstGeom>
          <a:noFill/>
          <a:ln>
            <a:noFill/>
          </a:ln>
          <a:extLst/>
        </p:spPr>
        <p:txBody>
          <a:bodyPr wrap="none"/>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hangingPunct="1">
              <a:defRPr/>
            </a:pPr>
            <a:r>
              <a:rPr lang="en-US" altLang="en-US" sz="1800" b="1" smtClean="0">
                <a:solidFill>
                  <a:srgbClr val="1F4976"/>
                </a:solidFill>
                <a:effectLst>
                  <a:outerShdw blurRad="38100" dist="38100" dir="2700000" algn="tl">
                    <a:srgbClr val="000000">
                      <a:alpha val="43137"/>
                    </a:srgbClr>
                  </a:outerShdw>
                </a:effectLst>
                <a:latin typeface="Cambria" pitchFamily="18" charset="0"/>
              </a:rPr>
              <a:t>Sulfamethoxazole (SMX)</a:t>
            </a:r>
          </a:p>
        </p:txBody>
      </p:sp>
      <p:sp>
        <p:nvSpPr>
          <p:cNvPr id="32777" name="Rectangle 11"/>
          <p:cNvSpPr>
            <a:spLocks noChangeArrowheads="1"/>
          </p:cNvSpPr>
          <p:nvPr/>
        </p:nvSpPr>
        <p:spPr bwMode="auto">
          <a:xfrm>
            <a:off x="0" y="6296026"/>
            <a:ext cx="6019800" cy="523220"/>
          </a:xfrm>
          <a:prstGeom prst="rect">
            <a:avLst/>
          </a:prstGeom>
          <a:solidFill>
            <a:srgbClr val="FFFFCC"/>
          </a:solidFill>
          <a:ln w="9525">
            <a:noFill/>
            <a:miter lim="800000"/>
            <a:headEnd/>
            <a:tailEnd/>
          </a:ln>
        </p:spPr>
        <p:txBody>
          <a:bodyPr wrap="square">
            <a:spAutoFit/>
          </a:bodyPr>
          <a:lstStyle/>
          <a:p>
            <a:r>
              <a:rPr lang="en-US" altLang="en-US" sz="1400">
                <a:solidFill>
                  <a:srgbClr val="1F4976"/>
                </a:solidFill>
                <a:latin typeface="Cambria" pitchFamily="18" charset="0"/>
              </a:rPr>
              <a:t>Ungurean, M. Oltean, L. David, N. Leopold, J. P. Prates Ramalho, V. Chi</a:t>
            </a:r>
            <a:r>
              <a:rPr lang="ro-RO" altLang="en-US" sz="1400">
                <a:solidFill>
                  <a:srgbClr val="1F4976"/>
                </a:solidFill>
                <a:latin typeface="Cambria" pitchFamily="18" charset="0"/>
              </a:rPr>
              <a:t>ş</a:t>
            </a:r>
            <a:r>
              <a:rPr lang="en-US" altLang="en-US" sz="1400">
                <a:solidFill>
                  <a:srgbClr val="1F4976"/>
                </a:solidFill>
                <a:latin typeface="Cambria" pitchFamily="18" charset="0"/>
              </a:rPr>
              <a:t>, </a:t>
            </a:r>
          </a:p>
          <a:p>
            <a:r>
              <a:rPr lang="en-US" altLang="en-US" sz="1400" i="1">
                <a:solidFill>
                  <a:srgbClr val="1F4976"/>
                </a:solidFill>
                <a:latin typeface="Cambria" pitchFamily="18" charset="0"/>
              </a:rPr>
              <a:t>J. Mol. Struct</a:t>
            </a:r>
            <a:r>
              <a:rPr lang="en-US" altLang="en-US" sz="1400">
                <a:solidFill>
                  <a:srgbClr val="1F4976"/>
                </a:solidFill>
                <a:latin typeface="Cambria" pitchFamily="18" charset="0"/>
              </a:rPr>
              <a:t>., 2014, 1073, 71-76</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a:t>
            </a:r>
            <a:r>
              <a:rPr lang="en-US" altLang="en-US" sz="1400" b="1" smtClean="0">
                <a:solidFill>
                  <a:srgbClr val="F4DFBD"/>
                </a:solidFill>
                <a:latin typeface="Cambria" pitchFamily="18" charset="0"/>
              </a:rPr>
              <a:t>Chiș</a:t>
            </a:r>
            <a:endParaRPr lang="en-US" altLang="en-US" sz="1400" b="1">
              <a:solidFill>
                <a:srgbClr val="F4DFBD"/>
              </a:solidFill>
              <a:latin typeface="Cambria" pitchFamily="18" charset="0"/>
            </a:endParaRPr>
          </a:p>
          <a:p>
            <a:pPr algn="r"/>
            <a:r>
              <a:rPr lang="en-US" altLang="en-US" sz="1100" b="1" smtClean="0">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76200" y="762000"/>
            <a:ext cx="8229600" cy="762000"/>
          </a:xfrm>
        </p:spPr>
        <p:txBody>
          <a:bodyPr wrap="none" anchor="t">
            <a:normAutofit fontScale="90000"/>
          </a:bodyPr>
          <a:lstStyle/>
          <a:p>
            <a:pPr algn="l" eaLnBrk="1" hangingPunct="1">
              <a:defRPr/>
            </a:pPr>
            <a:r>
              <a:rPr lang="en-US" altLang="en-US" sz="3200" b="1" smtClean="0">
                <a:solidFill>
                  <a:srgbClr val="1F4976"/>
                </a:solidFill>
                <a:effectLst>
                  <a:outerShdw blurRad="38100" dist="38100" dir="2700000" algn="tl">
                    <a:srgbClr val="000000">
                      <a:alpha val="43137"/>
                    </a:srgbClr>
                  </a:outerShdw>
                </a:effectLst>
                <a:latin typeface="Cambria" pitchFamily="18" charset="0"/>
              </a:rPr>
              <a:t>Recommendations for vibrational spectra calculations</a:t>
            </a:r>
            <a:br>
              <a:rPr lang="en-US" altLang="en-US" sz="3200" b="1" smtClean="0">
                <a:solidFill>
                  <a:srgbClr val="1F4976"/>
                </a:solidFill>
                <a:effectLst>
                  <a:outerShdw blurRad="38100" dist="38100" dir="2700000" algn="tl">
                    <a:srgbClr val="000000">
                      <a:alpha val="43137"/>
                    </a:srgbClr>
                  </a:outerShdw>
                </a:effectLst>
                <a:latin typeface="Cambria" pitchFamily="18" charset="0"/>
              </a:rPr>
            </a:br>
            <a:endParaRPr lang="en-US" altLang="en-US" sz="3200"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 name="TextBox 9"/>
          <p:cNvSpPr txBox="1"/>
          <p:nvPr/>
        </p:nvSpPr>
        <p:spPr>
          <a:xfrm>
            <a:off x="1" y="1383268"/>
            <a:ext cx="9144000" cy="2308324"/>
          </a:xfrm>
          <a:prstGeom prst="rect">
            <a:avLst/>
          </a:prstGeom>
          <a:noFill/>
        </p:spPr>
        <p:txBody>
          <a:bodyPr wrap="square" rtlCol="0">
            <a:spAutoFit/>
          </a:bodyPr>
          <a:lstStyle/>
          <a:p>
            <a:pPr marL="342900" indent="-342900">
              <a:buAutoNum type="arabicPeriod"/>
            </a:pPr>
            <a:r>
              <a:rPr lang="en-US" dirty="0" smtClean="0">
                <a:latin typeface="Cambria" pitchFamily="18" charset="0"/>
              </a:rPr>
              <a:t>Choose the right model</a:t>
            </a:r>
            <a:r>
              <a:rPr lang="ro-RO" dirty="0" smtClean="0">
                <a:latin typeface="Cambria" pitchFamily="18" charset="0"/>
              </a:rPr>
              <a:t>: monomer, dimer, cluster</a:t>
            </a:r>
          </a:p>
          <a:p>
            <a:pPr marL="342900" indent="-342900">
              <a:buAutoNum type="arabicPeriod"/>
            </a:pPr>
            <a:r>
              <a:rPr lang="ro-RO" dirty="0" smtClean="0">
                <a:latin typeface="Cambria" pitchFamily="18" charset="0"/>
              </a:rPr>
              <a:t>Choose the level of theory (method + basis set)</a:t>
            </a:r>
          </a:p>
          <a:p>
            <a:pPr marL="342900" indent="-342900">
              <a:buAutoNum type="arabicPeriod"/>
            </a:pPr>
            <a:r>
              <a:rPr lang="ro-RO" dirty="0" smtClean="0">
                <a:latin typeface="Cambria" pitchFamily="18" charset="0"/>
              </a:rPr>
              <a:t>Optimize the geometry</a:t>
            </a:r>
          </a:p>
          <a:p>
            <a:pPr marL="342900" indent="-342900">
              <a:buAutoNum type="arabicPeriod"/>
            </a:pPr>
            <a:r>
              <a:rPr lang="ro-RO" dirty="0" smtClean="0">
                <a:latin typeface="Cambria" pitchFamily="18" charset="0"/>
              </a:rPr>
              <a:t>Calculate the normal modes</a:t>
            </a:r>
          </a:p>
          <a:p>
            <a:pPr marL="342900" indent="-342900">
              <a:buAutoNum type="arabicPeriod"/>
            </a:pPr>
            <a:r>
              <a:rPr lang="ro-RO" dirty="0" smtClean="0">
                <a:latin typeface="Cambria" pitchFamily="18" charset="0"/>
              </a:rPr>
              <a:t>Check for negative frequencies. If found, alter the geometry along the corresponding normal mode and goto step 3; else goto 6.</a:t>
            </a:r>
          </a:p>
          <a:p>
            <a:pPr marL="342900" indent="-342900">
              <a:buAutoNum type="arabicPeriod"/>
            </a:pPr>
            <a:r>
              <a:rPr lang="ro-RO" dirty="0" smtClean="0">
                <a:latin typeface="Cambria" pitchFamily="18" charset="0"/>
              </a:rPr>
              <a:t>Scale the wave-numbers; use appropriate scaling factors</a:t>
            </a:r>
          </a:p>
          <a:p>
            <a:pPr marL="800100" lvl="1" indent="-342900"/>
            <a:r>
              <a:rPr lang="ro-RO" dirty="0" smtClean="0">
                <a:latin typeface="Cambria" pitchFamily="18" charset="0"/>
              </a:rPr>
              <a:t>      Scaling factors: literature, CCCBDB site, etc.</a:t>
            </a:r>
            <a:endParaRPr lang="en-US" dirty="0" smtClean="0">
              <a:latin typeface="Cambria" pitchFamily="18" charset="0"/>
            </a:endParaRPr>
          </a:p>
        </p:txBody>
      </p:sp>
      <p:sp>
        <p:nvSpPr>
          <p:cNvPr id="12" name="Rectangle 11"/>
          <p:cNvSpPr/>
          <p:nvPr/>
        </p:nvSpPr>
        <p:spPr>
          <a:xfrm>
            <a:off x="0" y="3711476"/>
            <a:ext cx="9144000" cy="2308324"/>
          </a:xfrm>
          <a:prstGeom prst="rect">
            <a:avLst/>
          </a:prstGeom>
        </p:spPr>
        <p:txBody>
          <a:bodyPr wrap="square">
            <a:spAutoFit/>
          </a:bodyPr>
          <a:lstStyle/>
          <a:p>
            <a:r>
              <a:rPr lang="pt-BR" sz="1200" dirty="0" smtClean="0">
                <a:latin typeface="Courier New" pitchFamily="49" charset="0"/>
                <a:cs typeface="Courier New" pitchFamily="49" charset="0"/>
              </a:rPr>
              <a:t>%chk=L</a:t>
            </a:r>
            <a:r>
              <a:rPr lang="ro-RO" sz="1200" dirty="0" smtClean="0">
                <a:latin typeface="Courier New" pitchFamily="49" charset="0"/>
                <a:cs typeface="Courier New" pitchFamily="49" charset="0"/>
              </a:rPr>
              <a:t>EV_OFR</a:t>
            </a:r>
            <a:r>
              <a:rPr lang="pt-BR" sz="1200" dirty="0" smtClean="0">
                <a:latin typeface="Courier New" pitchFamily="49" charset="0"/>
                <a:cs typeface="Courier New" pitchFamily="49" charset="0"/>
              </a:rPr>
              <a:t>.chk</a:t>
            </a:r>
          </a:p>
          <a:p>
            <a:r>
              <a:rPr lang="pt-BR" sz="1200" dirty="0" smtClean="0">
                <a:latin typeface="Courier New" pitchFamily="49" charset="0"/>
                <a:cs typeface="Courier New" pitchFamily="49" charset="0"/>
              </a:rPr>
              <a:t>%mem=3</a:t>
            </a:r>
            <a:r>
              <a:rPr lang="ro-RO" sz="1200" dirty="0" smtClean="0">
                <a:latin typeface="Courier New" pitchFamily="49" charset="0"/>
                <a:cs typeface="Courier New" pitchFamily="49" charset="0"/>
              </a:rPr>
              <a:t>2</a:t>
            </a:r>
            <a:r>
              <a:rPr lang="pt-BR" sz="1200" dirty="0" smtClean="0">
                <a:latin typeface="Courier New" pitchFamily="49" charset="0"/>
                <a:cs typeface="Courier New" pitchFamily="49" charset="0"/>
              </a:rPr>
              <a:t>GB</a:t>
            </a:r>
          </a:p>
          <a:p>
            <a:r>
              <a:rPr lang="pt-BR" sz="1200" dirty="0" smtClean="0">
                <a:latin typeface="Courier New" pitchFamily="49" charset="0"/>
                <a:cs typeface="Courier New" pitchFamily="49" charset="0"/>
              </a:rPr>
              <a:t>%nprocshared=32</a:t>
            </a:r>
          </a:p>
          <a:p>
            <a:r>
              <a:rPr lang="pt-BR" sz="1200" dirty="0" smtClean="0">
                <a:latin typeface="Courier New" pitchFamily="49" charset="0"/>
                <a:cs typeface="Courier New" pitchFamily="49" charset="0"/>
              </a:rPr>
              <a:t>#</a:t>
            </a:r>
            <a:r>
              <a:rPr lang="ro-RO" sz="1200" dirty="0" smtClean="0">
                <a:latin typeface="Courier New" pitchFamily="49" charset="0"/>
                <a:cs typeface="Courier New" pitchFamily="49" charset="0"/>
              </a:rPr>
              <a:t>P</a:t>
            </a:r>
            <a:r>
              <a:rPr lang="pt-BR" sz="1200" dirty="0" smtClean="0">
                <a:latin typeface="Courier New" pitchFamily="49" charset="0"/>
                <a:cs typeface="Courier New" pitchFamily="49" charset="0"/>
              </a:rPr>
              <a:t> </a:t>
            </a:r>
            <a:r>
              <a:rPr lang="ro-RO" sz="1200" dirty="0" smtClean="0">
                <a:latin typeface="Courier New" pitchFamily="49" charset="0"/>
                <a:cs typeface="Courier New" pitchFamily="49" charset="0"/>
              </a:rPr>
              <a:t>Opt F</a:t>
            </a:r>
            <a:r>
              <a:rPr lang="pt-BR" sz="1200" dirty="0" smtClean="0">
                <a:latin typeface="Courier New" pitchFamily="49" charset="0"/>
                <a:cs typeface="Courier New" pitchFamily="49" charset="0"/>
              </a:rPr>
              <a:t>req</a:t>
            </a:r>
            <a:r>
              <a:rPr lang="ro-RO" sz="1200" dirty="0" smtClean="0">
                <a:latin typeface="Courier New" pitchFamily="49" charset="0"/>
                <a:cs typeface="Courier New" pitchFamily="49" charset="0"/>
              </a:rPr>
              <a:t>(Raman,intmodes)</a:t>
            </a:r>
            <a:r>
              <a:rPr lang="pt-BR" sz="1200" dirty="0" smtClean="0">
                <a:latin typeface="Courier New" pitchFamily="49" charset="0"/>
                <a:cs typeface="Courier New" pitchFamily="49" charset="0"/>
              </a:rPr>
              <a:t> b3lyp/6-31+g(2d,2p) scrf=(</a:t>
            </a:r>
            <a:r>
              <a:rPr lang="ro-RO" sz="1200" dirty="0" smtClean="0">
                <a:latin typeface="Courier New" pitchFamily="49" charset="0"/>
                <a:cs typeface="Courier New" pitchFamily="49" charset="0"/>
              </a:rPr>
              <a:t>pcm, </a:t>
            </a:r>
            <a:r>
              <a:rPr lang="pt-BR" sz="1200" dirty="0" smtClean="0">
                <a:latin typeface="Courier New" pitchFamily="49" charset="0"/>
                <a:cs typeface="Courier New" pitchFamily="49" charset="0"/>
              </a:rPr>
              <a:t>solvent=water)</a:t>
            </a:r>
          </a:p>
          <a:p>
            <a:endParaRPr lang="pt-BR" sz="1200" dirty="0" smtClean="0">
              <a:latin typeface="Courier New" pitchFamily="49" charset="0"/>
              <a:cs typeface="Courier New" pitchFamily="49" charset="0"/>
            </a:endParaRPr>
          </a:p>
          <a:p>
            <a:r>
              <a:rPr lang="ro-RO" sz="1200" dirty="0" smtClean="0">
                <a:latin typeface="Courier New" pitchFamily="49" charset="0"/>
                <a:cs typeface="Courier New" pitchFamily="49" charset="0"/>
              </a:rPr>
              <a:t>LEV OFR water</a:t>
            </a:r>
            <a:endParaRPr lang="pt-BR" sz="1200" dirty="0" smtClean="0">
              <a:latin typeface="Courier New" pitchFamily="49" charset="0"/>
              <a:cs typeface="Courier New" pitchFamily="49" charset="0"/>
            </a:endParaRPr>
          </a:p>
          <a:p>
            <a:endParaRPr lang="pt-BR" sz="1200" dirty="0" smtClean="0">
              <a:latin typeface="Courier New" pitchFamily="49" charset="0"/>
              <a:cs typeface="Courier New" pitchFamily="49" charset="0"/>
            </a:endParaRPr>
          </a:p>
          <a:p>
            <a:r>
              <a:rPr lang="pt-BR" sz="1200" dirty="0" smtClean="0">
                <a:latin typeface="Courier New" pitchFamily="49" charset="0"/>
                <a:cs typeface="Courier New" pitchFamily="49" charset="0"/>
              </a:rPr>
              <a:t>0 1</a:t>
            </a:r>
          </a:p>
          <a:p>
            <a:r>
              <a:rPr lang="ro-RO" sz="1200" dirty="0" smtClean="0">
                <a:latin typeface="Courier New" pitchFamily="49" charset="0"/>
                <a:cs typeface="Courier New" pitchFamily="49" charset="0"/>
              </a:rPr>
              <a:t>C 0.00 0.00 0.00</a:t>
            </a:r>
          </a:p>
          <a:p>
            <a:r>
              <a:rPr lang="ro-RO" sz="1200" dirty="0" smtClean="0">
                <a:latin typeface="Courier New" pitchFamily="49" charset="0"/>
                <a:cs typeface="Courier New" pitchFamily="49" charset="0"/>
              </a:rPr>
              <a:t>.....</a:t>
            </a:r>
          </a:p>
          <a:p>
            <a:r>
              <a:rPr lang="ro-RO" sz="1200" dirty="0" smtClean="0">
                <a:latin typeface="Courier New" pitchFamily="49" charset="0"/>
                <a:cs typeface="Courier New" pitchFamily="49" charset="0"/>
              </a:rPr>
              <a:t>Starting geometry</a:t>
            </a:r>
          </a:p>
          <a:p>
            <a:r>
              <a:rPr lang="ro-RO" sz="1200" dirty="0" smtClean="0">
                <a:latin typeface="Courier New" pitchFamily="49" charset="0"/>
                <a:cs typeface="Courier New" pitchFamily="49" charset="0"/>
              </a:rPr>
              <a:t>.....</a:t>
            </a:r>
            <a:endParaRPr lang="pt-BR" sz="1200" dirty="0" smtClean="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Cherry\Centru\UBB\PPT\PPT 2.jpg"/>
          <p:cNvPicPr>
            <a:picLocks noChangeArrowheads="1"/>
          </p:cNvPicPr>
          <p:nvPr/>
        </p:nvPicPr>
        <p:blipFill>
          <a:blip r:embed="rId3" cstate="print"/>
          <a:srcRect/>
          <a:stretch>
            <a:fillRect/>
          </a:stretch>
        </p:blipFill>
        <p:spPr bwMode="auto">
          <a:xfrm>
            <a:off x="0" y="-1588"/>
            <a:ext cx="9144000" cy="6858001"/>
          </a:xfrm>
          <a:prstGeom prst="rect">
            <a:avLst/>
          </a:prstGeom>
          <a:noFill/>
          <a:ln w="9525">
            <a:noFill/>
            <a:miter lim="800000"/>
            <a:headEnd/>
            <a:tailEnd/>
          </a:ln>
        </p:spPr>
      </p:pic>
      <p:sp>
        <p:nvSpPr>
          <p:cNvPr id="27651"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10244"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dirty="0" smtClean="0">
                <a:solidFill>
                  <a:srgbClr val="1F4976"/>
                </a:solidFill>
                <a:effectLst>
                  <a:outerShdw blurRad="38100" dist="38100" dir="2700000" algn="tl">
                    <a:srgbClr val="000000">
                      <a:alpha val="43137"/>
                    </a:srgbClr>
                  </a:outerShdw>
                </a:effectLst>
                <a:latin typeface="Cambria" pitchFamily="18" charset="0"/>
              </a:rPr>
              <a:t>DFT-D</a:t>
            </a:r>
            <a:br>
              <a:rPr lang="en-US" altLang="en-US" b="1" dirty="0" smtClean="0">
                <a:solidFill>
                  <a:srgbClr val="1F4976"/>
                </a:solidFill>
                <a:effectLst>
                  <a:outerShdw blurRad="38100" dist="38100" dir="2700000" algn="tl">
                    <a:srgbClr val="000000">
                      <a:alpha val="43137"/>
                    </a:srgbClr>
                  </a:outerShdw>
                </a:effectLst>
                <a:latin typeface="Cambria" pitchFamily="18" charset="0"/>
              </a:rPr>
            </a:br>
            <a:endParaRPr lang="en-US" altLang="en-US"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10247" name="Title 1"/>
          <p:cNvSpPr txBox="1">
            <a:spLocks/>
          </p:cNvSpPr>
          <p:nvPr/>
        </p:nvSpPr>
        <p:spPr bwMode="auto">
          <a:xfrm>
            <a:off x="211015" y="1371600"/>
            <a:ext cx="6119446"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dirty="0" smtClean="0">
                <a:solidFill>
                  <a:srgbClr val="1F4976"/>
                </a:solidFill>
                <a:effectLst>
                  <a:outerShdw blurRad="38100" dist="38100" dir="2700000" algn="tl">
                    <a:srgbClr val="000000">
                      <a:alpha val="43137"/>
                    </a:srgbClr>
                  </a:outerShdw>
                </a:effectLst>
                <a:latin typeface="Cambria" pitchFamily="18" charset="0"/>
              </a:rPr>
              <a:t>CD-propranolol inclusion complexes</a:t>
            </a:r>
            <a:br>
              <a:rPr lang="en-US" altLang="en-US" sz="28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28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11" name="Rectangle 2"/>
          <p:cNvSpPr>
            <a:spLocks noChangeArrowheads="1"/>
          </p:cNvSpPr>
          <p:nvPr/>
        </p:nvSpPr>
        <p:spPr bwMode="auto">
          <a:xfrm>
            <a:off x="0" y="6337300"/>
            <a:ext cx="8862646" cy="523220"/>
          </a:xfrm>
          <a:prstGeom prst="rect">
            <a:avLst/>
          </a:prstGeom>
          <a:solidFill>
            <a:srgbClr val="FFFFCC"/>
          </a:solidFill>
          <a:ln w="9525">
            <a:noFill/>
            <a:miter lim="800000"/>
            <a:headEnd/>
            <a:tailEnd/>
          </a:ln>
        </p:spPr>
        <p:txBody>
          <a:bodyPr wrap="square">
            <a:spAutoFit/>
          </a:bodyPr>
          <a:lstStyle/>
          <a:p>
            <a:pPr marL="342900" indent="-342900"/>
            <a:r>
              <a:rPr lang="en-US" sz="1400" dirty="0" err="1">
                <a:solidFill>
                  <a:srgbClr val="1F4976"/>
                </a:solidFill>
                <a:latin typeface="Cambria" panose="02040503050406030204" pitchFamily="18" charset="0"/>
              </a:rPr>
              <a:t>Rares</a:t>
            </a:r>
            <a:r>
              <a:rPr lang="en-US" sz="1400" dirty="0">
                <a:solidFill>
                  <a:srgbClr val="1F4976"/>
                </a:solidFill>
                <a:latin typeface="Cambria" panose="02040503050406030204" pitchFamily="18" charset="0"/>
              </a:rPr>
              <a:t> </a:t>
            </a:r>
            <a:r>
              <a:rPr lang="en-US" sz="1400" dirty="0" err="1">
                <a:solidFill>
                  <a:srgbClr val="1F4976"/>
                </a:solidFill>
                <a:latin typeface="Cambria" panose="02040503050406030204" pitchFamily="18" charset="0"/>
              </a:rPr>
              <a:t>Stiufiuc</a:t>
            </a:r>
            <a:r>
              <a:rPr lang="en-US" sz="1400" dirty="0">
                <a:solidFill>
                  <a:srgbClr val="1F4976"/>
                </a:solidFill>
                <a:latin typeface="Cambria" panose="02040503050406030204" pitchFamily="18" charset="0"/>
              </a:rPr>
              <a:t>,</a:t>
            </a:r>
            <a:r>
              <a:rPr lang="en-US" sz="1400" i="1" dirty="0">
                <a:solidFill>
                  <a:srgbClr val="1F4976"/>
                </a:solidFill>
                <a:latin typeface="Cambria" panose="02040503050406030204" pitchFamily="18" charset="0"/>
              </a:rPr>
              <a:t> </a:t>
            </a:r>
            <a:r>
              <a:rPr lang="en-US" sz="1400" dirty="0" err="1">
                <a:solidFill>
                  <a:srgbClr val="1F4976"/>
                </a:solidFill>
                <a:latin typeface="Cambria" panose="02040503050406030204" pitchFamily="18" charset="0"/>
              </a:rPr>
              <a:t>Cristian</a:t>
            </a:r>
            <a:r>
              <a:rPr lang="en-US" sz="1400" dirty="0">
                <a:solidFill>
                  <a:srgbClr val="1F4976"/>
                </a:solidFill>
                <a:latin typeface="Cambria" panose="02040503050406030204" pitchFamily="18" charset="0"/>
              </a:rPr>
              <a:t> </a:t>
            </a:r>
            <a:r>
              <a:rPr lang="en-US" sz="1400" dirty="0" err="1">
                <a:solidFill>
                  <a:srgbClr val="1F4976"/>
                </a:solidFill>
                <a:latin typeface="Cambria" panose="02040503050406030204" pitchFamily="18" charset="0"/>
              </a:rPr>
              <a:t>Iacovita</a:t>
            </a:r>
            <a:r>
              <a:rPr lang="en-US" sz="1400" dirty="0">
                <a:solidFill>
                  <a:srgbClr val="1F4976"/>
                </a:solidFill>
                <a:latin typeface="Cambria" panose="02040503050406030204" pitchFamily="18" charset="0"/>
              </a:rPr>
              <a:t>,</a:t>
            </a:r>
            <a:r>
              <a:rPr lang="en-US" sz="1400" i="1" dirty="0">
                <a:solidFill>
                  <a:srgbClr val="1F4976"/>
                </a:solidFill>
                <a:latin typeface="Cambria" panose="02040503050406030204" pitchFamily="18" charset="0"/>
              </a:rPr>
              <a:t> </a:t>
            </a:r>
            <a:r>
              <a:rPr lang="en-US" sz="1400" dirty="0">
                <a:solidFill>
                  <a:srgbClr val="1F4976"/>
                </a:solidFill>
                <a:latin typeface="Cambria" panose="02040503050406030204" pitchFamily="18" charset="0"/>
              </a:rPr>
              <a:t>Gabriela </a:t>
            </a:r>
            <a:r>
              <a:rPr lang="en-US" sz="1400" dirty="0" err="1">
                <a:solidFill>
                  <a:srgbClr val="1F4976"/>
                </a:solidFill>
                <a:latin typeface="Cambria" panose="02040503050406030204" pitchFamily="18" charset="0"/>
              </a:rPr>
              <a:t>Stiufiuc</a:t>
            </a:r>
            <a:r>
              <a:rPr lang="en-US" sz="1400" dirty="0">
                <a:solidFill>
                  <a:srgbClr val="1F4976"/>
                </a:solidFill>
                <a:latin typeface="Cambria" panose="02040503050406030204" pitchFamily="18" charset="0"/>
              </a:rPr>
              <a:t>,</a:t>
            </a:r>
            <a:r>
              <a:rPr lang="en-US" sz="1400" i="1" dirty="0">
                <a:solidFill>
                  <a:srgbClr val="1F4976"/>
                </a:solidFill>
                <a:latin typeface="Cambria" panose="02040503050406030204" pitchFamily="18" charset="0"/>
              </a:rPr>
              <a:t> </a:t>
            </a:r>
            <a:r>
              <a:rPr lang="en-US" sz="1400" dirty="0">
                <a:solidFill>
                  <a:srgbClr val="1F4976"/>
                </a:solidFill>
                <a:latin typeface="Cambria" panose="02040503050406030204" pitchFamily="18" charset="0"/>
              </a:rPr>
              <a:t>Ede </a:t>
            </a:r>
            <a:r>
              <a:rPr lang="en-US" sz="1400" dirty="0" err="1">
                <a:solidFill>
                  <a:srgbClr val="1F4976"/>
                </a:solidFill>
                <a:latin typeface="Cambria" panose="02040503050406030204" pitchFamily="18" charset="0"/>
              </a:rPr>
              <a:t>Bodoki</a:t>
            </a:r>
            <a:r>
              <a:rPr lang="en-US" sz="1400" dirty="0">
                <a:solidFill>
                  <a:srgbClr val="1F4976"/>
                </a:solidFill>
                <a:latin typeface="Cambria" panose="02040503050406030204" pitchFamily="18" charset="0"/>
              </a:rPr>
              <a:t>,</a:t>
            </a:r>
            <a:r>
              <a:rPr lang="en-US" sz="1400" i="1" dirty="0">
                <a:solidFill>
                  <a:srgbClr val="1F4976"/>
                </a:solidFill>
                <a:latin typeface="Cambria" panose="02040503050406030204" pitchFamily="18" charset="0"/>
              </a:rPr>
              <a:t> </a:t>
            </a:r>
            <a:r>
              <a:rPr lang="en-US" sz="1400" dirty="0">
                <a:solidFill>
                  <a:srgbClr val="1F4976"/>
                </a:solidFill>
                <a:latin typeface="Cambria" panose="02040503050406030204" pitchFamily="18" charset="0"/>
              </a:rPr>
              <a:t>Vasile Chiş, </a:t>
            </a:r>
            <a:r>
              <a:rPr lang="en-US" sz="1400" dirty="0" err="1">
                <a:solidFill>
                  <a:srgbClr val="1F4976"/>
                </a:solidFill>
                <a:latin typeface="Cambria" panose="02040503050406030204" pitchFamily="18" charset="0"/>
              </a:rPr>
              <a:t>Constantin</a:t>
            </a:r>
            <a:r>
              <a:rPr lang="en-US" sz="1400" dirty="0">
                <a:solidFill>
                  <a:srgbClr val="1F4976"/>
                </a:solidFill>
                <a:latin typeface="Cambria" panose="02040503050406030204" pitchFamily="18" charset="0"/>
              </a:rPr>
              <a:t> M. </a:t>
            </a:r>
            <a:r>
              <a:rPr lang="en-US" sz="1400" dirty="0" err="1" smtClean="0">
                <a:solidFill>
                  <a:srgbClr val="1F4976"/>
                </a:solidFill>
                <a:latin typeface="Cambria" panose="02040503050406030204" pitchFamily="18" charset="0"/>
              </a:rPr>
              <a:t>Lucaciu</a:t>
            </a:r>
            <a:r>
              <a:rPr lang="en-US" sz="1400" dirty="0" smtClean="0">
                <a:solidFill>
                  <a:srgbClr val="1F4976"/>
                </a:solidFill>
                <a:latin typeface="Cambria" panose="02040503050406030204" pitchFamily="18" charset="0"/>
              </a:rPr>
              <a:t> </a:t>
            </a:r>
          </a:p>
          <a:p>
            <a:pPr marL="342900" indent="-342900"/>
            <a:r>
              <a:rPr lang="en-US" sz="1400" dirty="0" smtClean="0">
                <a:solidFill>
                  <a:srgbClr val="1F4976"/>
                </a:solidFill>
                <a:latin typeface="Cambria" panose="02040503050406030204" pitchFamily="18" charset="0"/>
              </a:rPr>
              <a:t>Phys</a:t>
            </a:r>
            <a:r>
              <a:rPr lang="ro-RO" sz="1400" dirty="0" smtClean="0">
                <a:solidFill>
                  <a:srgbClr val="1F4976"/>
                </a:solidFill>
                <a:latin typeface="Cambria" panose="02040503050406030204" pitchFamily="18" charset="0"/>
              </a:rPr>
              <a:t>. Chem. Chem. Phys.</a:t>
            </a:r>
            <a:r>
              <a:rPr lang="en-US" sz="1400" dirty="0" smtClean="0">
                <a:solidFill>
                  <a:schemeClr val="tx2"/>
                </a:solidFill>
                <a:latin typeface="Cambria" pitchFamily="18" charset="0"/>
              </a:rPr>
              <a:t>, 2015, 17, 1281-1289.</a:t>
            </a:r>
            <a:endParaRPr lang="en-US" altLang="en-US" sz="1400" dirty="0">
              <a:solidFill>
                <a:schemeClr val="tx2"/>
              </a:solidFill>
              <a:latin typeface="Cambria" pitchFamily="18" charset="0"/>
            </a:endParaRPr>
          </a:p>
        </p:txBody>
      </p:sp>
      <p:pic>
        <p:nvPicPr>
          <p:cNvPr id="58369" name="Picture 1"/>
          <p:cNvPicPr>
            <a:picLocks noChangeAspect="1" noChangeArrowheads="1"/>
          </p:cNvPicPr>
          <p:nvPr/>
        </p:nvPicPr>
        <p:blipFill>
          <a:blip r:embed="rId4" cstate="print"/>
          <a:srcRect/>
          <a:stretch>
            <a:fillRect/>
          </a:stretch>
        </p:blipFill>
        <p:spPr bwMode="auto">
          <a:xfrm>
            <a:off x="281354" y="1905000"/>
            <a:ext cx="4572000" cy="4363092"/>
          </a:xfrm>
          <a:prstGeom prst="rect">
            <a:avLst/>
          </a:prstGeom>
          <a:noFill/>
          <a:ln w="9525">
            <a:noFill/>
            <a:miter lim="800000"/>
            <a:headEnd/>
            <a:tailEnd/>
          </a:ln>
        </p:spPr>
      </p:pic>
      <p:sp>
        <p:nvSpPr>
          <p:cNvPr id="8" name="Rectangle 7"/>
          <p:cNvSpPr/>
          <p:nvPr/>
        </p:nvSpPr>
        <p:spPr>
          <a:xfrm>
            <a:off x="492369" y="1905001"/>
            <a:ext cx="2010709" cy="584775"/>
          </a:xfrm>
          <a:prstGeom prst="rect">
            <a:avLst/>
          </a:prstGeom>
          <a:solidFill>
            <a:schemeClr val="bg1">
              <a:lumMod val="65000"/>
            </a:schemeClr>
          </a:solidFill>
        </p:spPr>
        <p:txBody>
          <a:bodyPr wrap="square" lIns="0" rIns="0">
            <a:spAutoFit/>
          </a:bodyPr>
          <a:lstStyle/>
          <a:p>
            <a:r>
              <a:rPr lang="en-US" sz="1600" b="1" smtClean="0"/>
              <a:t>SER</a:t>
            </a:r>
            <a:r>
              <a:rPr lang="ro-RO" sz="1600" b="1" smtClean="0"/>
              <a:t>S on silver </a:t>
            </a:r>
            <a:r>
              <a:rPr lang="en-US" sz="1600" b="1" smtClean="0"/>
              <a:t>colloid </a:t>
            </a:r>
            <a:r>
              <a:rPr lang="ro-RO" sz="1600" b="1" smtClean="0"/>
              <a:t> </a:t>
            </a:r>
          </a:p>
          <a:p>
            <a:r>
              <a:rPr lang="ro-RO" sz="1600" b="1" smtClean="0"/>
              <a:t>(785 nm)</a:t>
            </a:r>
            <a:endParaRPr lang="en-US" sz="1600" b="1"/>
          </a:p>
        </p:txBody>
      </p:sp>
      <p:pic>
        <p:nvPicPr>
          <p:cNvPr id="58370" name="Picture 2"/>
          <p:cNvPicPr>
            <a:picLocks noChangeAspect="1" noChangeArrowheads="1"/>
          </p:cNvPicPr>
          <p:nvPr/>
        </p:nvPicPr>
        <p:blipFill>
          <a:blip r:embed="rId5" cstate="print"/>
          <a:srcRect/>
          <a:stretch>
            <a:fillRect/>
          </a:stretch>
        </p:blipFill>
        <p:spPr bwMode="auto">
          <a:xfrm>
            <a:off x="4712677" y="1905000"/>
            <a:ext cx="4326634" cy="4361688"/>
          </a:xfrm>
          <a:prstGeom prst="rect">
            <a:avLst/>
          </a:prstGeom>
          <a:noFill/>
          <a:ln w="9525">
            <a:noFill/>
            <a:miter lim="800000"/>
            <a:headEnd/>
            <a:tailEnd/>
          </a:ln>
        </p:spPr>
      </p:pic>
      <p:sp>
        <p:nvSpPr>
          <p:cNvPr id="10" name="Rectangle 9"/>
          <p:cNvSpPr/>
          <p:nvPr/>
        </p:nvSpPr>
        <p:spPr>
          <a:xfrm>
            <a:off x="4862146" y="1885951"/>
            <a:ext cx="1899138" cy="584775"/>
          </a:xfrm>
          <a:prstGeom prst="rect">
            <a:avLst/>
          </a:prstGeom>
          <a:solidFill>
            <a:srgbClr val="FFFF00"/>
          </a:solidFill>
        </p:spPr>
        <p:txBody>
          <a:bodyPr wrap="square" lIns="0" rIns="0">
            <a:spAutoFit/>
          </a:bodyPr>
          <a:lstStyle/>
          <a:p>
            <a:r>
              <a:rPr lang="en-US" sz="1600" b="1" smtClean="0"/>
              <a:t>SER</a:t>
            </a:r>
            <a:r>
              <a:rPr lang="ro-RO" sz="1600" b="1" smtClean="0"/>
              <a:t>S on gold </a:t>
            </a:r>
            <a:r>
              <a:rPr lang="en-US" sz="1600" b="1" smtClean="0"/>
              <a:t>colloid </a:t>
            </a:r>
            <a:r>
              <a:rPr lang="ro-RO" sz="1600" b="1" smtClean="0"/>
              <a:t> </a:t>
            </a:r>
          </a:p>
          <a:p>
            <a:r>
              <a:rPr lang="ro-RO" sz="1600" b="1" smtClean="0"/>
              <a:t>(785 nm)</a:t>
            </a:r>
            <a:endParaRPr lang="en-US" sz="1600" b="1"/>
          </a:p>
        </p:txBody>
      </p:sp>
    </p:spTree>
    <p:extLst>
      <p:ext uri="{BB962C8B-B14F-4D97-AF65-F5344CB8AC3E}">
        <p14:creationId xmlns="" xmlns:p14="http://schemas.microsoft.com/office/powerpoint/2010/main" val="348561566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Cherry\Centru\UBB\PPT\PPT 2.jpg"/>
          <p:cNvPicPr>
            <a:picLocks noChangeArrowheads="1"/>
          </p:cNvPicPr>
          <p:nvPr/>
        </p:nvPicPr>
        <p:blipFill>
          <a:blip r:embed="rId3" cstate="print"/>
          <a:srcRect/>
          <a:stretch>
            <a:fillRect/>
          </a:stretch>
        </p:blipFill>
        <p:spPr bwMode="auto">
          <a:xfrm>
            <a:off x="0" y="-1588"/>
            <a:ext cx="9144000" cy="6858001"/>
          </a:xfrm>
          <a:prstGeom prst="rect">
            <a:avLst/>
          </a:prstGeom>
          <a:noFill/>
          <a:ln w="9525">
            <a:noFill/>
            <a:miter lim="800000"/>
            <a:headEnd/>
            <a:tailEnd/>
          </a:ln>
        </p:spPr>
      </p:pic>
      <p:sp>
        <p:nvSpPr>
          <p:cNvPr id="27651"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10244"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247" name="Title 1"/>
          <p:cNvSpPr txBox="1">
            <a:spLocks/>
          </p:cNvSpPr>
          <p:nvPr/>
        </p:nvSpPr>
        <p:spPr bwMode="auto">
          <a:xfrm>
            <a:off x="211015" y="1371600"/>
            <a:ext cx="6119446"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CD-propranolol inclusion complexes</a:t>
            </a:r>
            <a:br>
              <a:rPr lang="en-US" altLang="en-US" sz="2800" b="1" smtClean="0">
                <a:solidFill>
                  <a:srgbClr val="1F4976"/>
                </a:solidFill>
                <a:effectLst>
                  <a:outerShdw blurRad="38100" dist="38100" dir="2700000" algn="tl">
                    <a:srgbClr val="000000">
                      <a:alpha val="43137"/>
                    </a:srgbClr>
                  </a:outerShdw>
                </a:effectLst>
                <a:latin typeface="Cambria" pitchFamily="18" charset="0"/>
              </a:rPr>
            </a:br>
            <a:endParaRPr lang="en-US" altLang="en-US" sz="2800"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 name="TextBox 9"/>
          <p:cNvSpPr txBox="1"/>
          <p:nvPr/>
        </p:nvSpPr>
        <p:spPr>
          <a:xfrm>
            <a:off x="2122331" y="3593068"/>
            <a:ext cx="901209"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-CD-S</a:t>
            </a:r>
            <a:endParaRPr lang="en-US" b="1">
              <a:latin typeface="Cambria" panose="02040503050406030204" pitchFamily="18" charset="0"/>
            </a:endParaRPr>
          </a:p>
        </p:txBody>
      </p:sp>
      <p:sp>
        <p:nvSpPr>
          <p:cNvPr id="12" name="TextBox 11"/>
          <p:cNvSpPr txBox="1"/>
          <p:nvPr/>
        </p:nvSpPr>
        <p:spPr>
          <a:xfrm>
            <a:off x="661500" y="5955268"/>
            <a:ext cx="883575"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-CD-R</a:t>
            </a:r>
            <a:endParaRPr lang="en-US" b="1">
              <a:latin typeface="Cambria" panose="02040503050406030204" pitchFamily="18" charset="0"/>
            </a:endParaRPr>
          </a:p>
        </p:txBody>
      </p:sp>
      <p:sp>
        <p:nvSpPr>
          <p:cNvPr id="13" name="TextBox 12"/>
          <p:cNvSpPr txBox="1"/>
          <p:nvPr/>
        </p:nvSpPr>
        <p:spPr>
          <a:xfrm>
            <a:off x="2943404" y="5943600"/>
            <a:ext cx="849913"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a:t>
            </a:r>
            <a:r>
              <a:rPr lang="en-US" b="1" smtClean="0">
                <a:latin typeface="Cambria" panose="02040503050406030204" pitchFamily="18" charset="0"/>
              </a:rPr>
              <a:t>S</a:t>
            </a:r>
            <a:endParaRPr lang="en-US" b="1">
              <a:latin typeface="Cambria" panose="02040503050406030204" pitchFamily="18" charset="0"/>
            </a:endParaRPr>
          </a:p>
        </p:txBody>
      </p:sp>
      <p:pic>
        <p:nvPicPr>
          <p:cNvPr id="14" name="Picture 13" descr="alpha_CD_R_verde.png"/>
          <p:cNvPicPr>
            <a:picLocks noChangeAspect="1"/>
          </p:cNvPicPr>
          <p:nvPr/>
        </p:nvPicPr>
        <p:blipFill>
          <a:blip r:embed="rId4" cstate="print"/>
          <a:srcRect l="22650" r="18742"/>
          <a:stretch>
            <a:fillRect/>
          </a:stretch>
        </p:blipFill>
        <p:spPr>
          <a:xfrm>
            <a:off x="70339" y="1901535"/>
            <a:ext cx="1637656" cy="1800000"/>
          </a:xfrm>
          <a:prstGeom prst="rect">
            <a:avLst/>
          </a:prstGeom>
        </p:spPr>
      </p:pic>
      <p:sp>
        <p:nvSpPr>
          <p:cNvPr id="9" name="TextBox 8"/>
          <p:cNvSpPr txBox="1"/>
          <p:nvPr/>
        </p:nvSpPr>
        <p:spPr>
          <a:xfrm>
            <a:off x="422031" y="3589603"/>
            <a:ext cx="934871"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-CD-R</a:t>
            </a:r>
            <a:endParaRPr lang="en-US" b="1">
              <a:latin typeface="Cambria" panose="02040503050406030204" pitchFamily="18" charset="0"/>
            </a:endParaRPr>
          </a:p>
        </p:txBody>
      </p:sp>
      <p:pic>
        <p:nvPicPr>
          <p:cNvPr id="15" name="Picture 14" descr="alpha_CD_S_verde.png"/>
          <p:cNvPicPr>
            <a:picLocks noChangeAspect="1"/>
          </p:cNvPicPr>
          <p:nvPr/>
        </p:nvPicPr>
        <p:blipFill>
          <a:blip r:embed="rId5" cstate="print"/>
          <a:srcRect l="23626" r="22650"/>
          <a:stretch>
            <a:fillRect/>
          </a:stretch>
        </p:blipFill>
        <p:spPr>
          <a:xfrm>
            <a:off x="1688124" y="1901534"/>
            <a:ext cx="1501184" cy="1800000"/>
          </a:xfrm>
          <a:prstGeom prst="rect">
            <a:avLst/>
          </a:prstGeom>
        </p:spPr>
      </p:pic>
      <p:pic>
        <p:nvPicPr>
          <p:cNvPr id="2" name="Picture 1"/>
          <p:cNvPicPr>
            <a:picLocks noChangeAspect="1"/>
          </p:cNvPicPr>
          <p:nvPr/>
        </p:nvPicPr>
        <p:blipFill rotWithShape="1">
          <a:blip r:embed="rId6" cstate="print">
            <a:extLst>
              <a:ext uri="{BEBA8EAE-BF5A-486C-A8C5-ECC9F3942E4B}">
                <a14:imgProps xmlns="" xmlns:a14="http://schemas.microsoft.com/office/drawing/2010/main">
                  <a14:imgLayer r:embed="rId7">
                    <a14:imgEffect>
                      <a14:backgroundRemoval t="1795" b="98077" l="20175" r="77493"/>
                    </a14:imgEffect>
                  </a14:imgLayer>
                </a14:imgProps>
              </a:ext>
              <a:ext uri="{28A0092B-C50C-407E-A947-70E740481C1C}">
                <a14:useLocalDpi xmlns="" xmlns:a14="http://schemas.microsoft.com/office/drawing/2010/main" val="0"/>
              </a:ext>
            </a:extLst>
          </a:blip>
          <a:srcRect l="24327" t="4334" r="25192" b="2009"/>
          <a:stretch/>
        </p:blipFill>
        <p:spPr>
          <a:xfrm>
            <a:off x="5894903" y="1518600"/>
            <a:ext cx="2756728" cy="2520000"/>
          </a:xfrm>
          <a:prstGeom prst="rect">
            <a:avLst/>
          </a:prstGeom>
        </p:spPr>
      </p:pic>
      <p:sp>
        <p:nvSpPr>
          <p:cNvPr id="17" name="TextBox 16"/>
          <p:cNvSpPr txBox="1"/>
          <p:nvPr/>
        </p:nvSpPr>
        <p:spPr>
          <a:xfrm>
            <a:off x="5134708" y="2409268"/>
            <a:ext cx="915635"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-CD-R</a:t>
            </a:r>
            <a:endParaRPr lang="en-US" b="1">
              <a:latin typeface="Cambria" panose="02040503050406030204" pitchFamily="18" charset="0"/>
            </a:endParaRPr>
          </a:p>
        </p:txBody>
      </p:sp>
      <p:pic>
        <p:nvPicPr>
          <p:cNvPr id="4" name="Picture 3"/>
          <p:cNvPicPr>
            <a:picLocks noChangeAspect="1"/>
          </p:cNvPicPr>
          <p:nvPr/>
        </p:nvPicPr>
        <p:blipFill rotWithShape="1">
          <a:blip r:embed="rId8" cstate="print">
            <a:extLst>
              <a:ext uri="{28A0092B-C50C-407E-A947-70E740481C1C}">
                <a14:useLocalDpi xmlns="" xmlns:a14="http://schemas.microsoft.com/office/drawing/2010/main" val="0"/>
              </a:ext>
            </a:extLst>
          </a:blip>
          <a:srcRect l="10289" t="4334" r="22307" b="2643"/>
          <a:stretch/>
        </p:blipFill>
        <p:spPr>
          <a:xfrm>
            <a:off x="5967441" y="3988223"/>
            <a:ext cx="3176560" cy="2160000"/>
          </a:xfrm>
          <a:prstGeom prst="rect">
            <a:avLst/>
          </a:prstGeom>
        </p:spPr>
      </p:pic>
      <p:sp>
        <p:nvSpPr>
          <p:cNvPr id="18" name="TextBox 17"/>
          <p:cNvSpPr txBox="1"/>
          <p:nvPr/>
        </p:nvSpPr>
        <p:spPr>
          <a:xfrm>
            <a:off x="5165781" y="5097930"/>
            <a:ext cx="881973" cy="369332"/>
          </a:xfrm>
          <a:prstGeom prst="rect">
            <a:avLst/>
          </a:prstGeom>
          <a:noFill/>
        </p:spPr>
        <p:txBody>
          <a:bodyPr wrap="none" rtlCol="0">
            <a:spAutoFit/>
          </a:bodyPr>
          <a:lstStyle/>
          <a:p>
            <a:r>
              <a:rPr lang="ro-RO" b="1" smtClean="0">
                <a:latin typeface="Cambria" panose="02040503050406030204" pitchFamily="18" charset="0"/>
                <a:sym typeface="Symbol"/>
              </a:rPr>
              <a:t></a:t>
            </a:r>
            <a:r>
              <a:rPr lang="ro-RO" b="1" smtClean="0">
                <a:latin typeface="Cambria" panose="02040503050406030204" pitchFamily="18" charset="0"/>
              </a:rPr>
              <a:t>-CD-</a:t>
            </a:r>
            <a:r>
              <a:rPr lang="en-US" b="1" smtClean="0">
                <a:latin typeface="Cambria" panose="02040503050406030204" pitchFamily="18" charset="0"/>
              </a:rPr>
              <a:t>S</a:t>
            </a:r>
            <a:endParaRPr lang="en-US" b="1">
              <a:latin typeface="Cambria" panose="02040503050406030204" pitchFamily="18" charset="0"/>
            </a:endParaRPr>
          </a:p>
        </p:txBody>
      </p:sp>
      <p:pic>
        <p:nvPicPr>
          <p:cNvPr id="5" name="Picture 4"/>
          <p:cNvPicPr>
            <a:picLocks noChangeAspect="1"/>
          </p:cNvPicPr>
          <p:nvPr/>
        </p:nvPicPr>
        <p:blipFill rotWithShape="1">
          <a:blip r:embed="rId9" cstate="print">
            <a:extLst>
              <a:ext uri="{28A0092B-C50C-407E-A947-70E740481C1C}">
                <a14:useLocalDpi xmlns="" xmlns:a14="http://schemas.microsoft.com/office/drawing/2010/main" val="0"/>
              </a:ext>
            </a:extLst>
          </a:blip>
          <a:srcRect l="16423" t="11499" r="16727" b="1902"/>
          <a:stretch/>
        </p:blipFill>
        <p:spPr>
          <a:xfrm>
            <a:off x="0" y="4143600"/>
            <a:ext cx="2157026" cy="1800000"/>
          </a:xfrm>
          <a:prstGeom prst="rect">
            <a:avLst/>
          </a:prstGeom>
        </p:spPr>
      </p:pic>
      <p:pic>
        <p:nvPicPr>
          <p:cNvPr id="7" name="Picture 6"/>
          <p:cNvPicPr>
            <a:picLocks noChangeAspect="1"/>
          </p:cNvPicPr>
          <p:nvPr/>
        </p:nvPicPr>
        <p:blipFill rotWithShape="1">
          <a:blip r:embed="rId10" cstate="print">
            <a:extLst>
              <a:ext uri="{28A0092B-C50C-407E-A947-70E740481C1C}">
                <a14:useLocalDpi xmlns="" xmlns:a14="http://schemas.microsoft.com/office/drawing/2010/main" val="0"/>
              </a:ext>
            </a:extLst>
          </a:blip>
          <a:srcRect l="16728" t="4826" r="12149" b="1903"/>
          <a:stretch/>
        </p:blipFill>
        <p:spPr>
          <a:xfrm>
            <a:off x="2321168" y="4135973"/>
            <a:ext cx="2130720" cy="1800000"/>
          </a:xfrm>
          <a:prstGeom prst="rect">
            <a:avLst/>
          </a:prstGeom>
        </p:spPr>
      </p:pic>
      <p:sp>
        <p:nvSpPr>
          <p:cNvPr id="19" name="Rectangle 2"/>
          <p:cNvSpPr>
            <a:spLocks noChangeArrowheads="1"/>
          </p:cNvSpPr>
          <p:nvPr/>
        </p:nvSpPr>
        <p:spPr bwMode="auto">
          <a:xfrm>
            <a:off x="0" y="6337300"/>
            <a:ext cx="8862646" cy="523220"/>
          </a:xfrm>
          <a:prstGeom prst="rect">
            <a:avLst/>
          </a:prstGeom>
          <a:solidFill>
            <a:srgbClr val="FFFFCC"/>
          </a:solidFill>
          <a:ln w="9525">
            <a:noFill/>
            <a:miter lim="800000"/>
            <a:headEnd/>
            <a:tailEnd/>
          </a:ln>
        </p:spPr>
        <p:txBody>
          <a:bodyPr wrap="square">
            <a:spAutoFit/>
          </a:bodyPr>
          <a:lstStyle/>
          <a:p>
            <a:pPr marL="342900" indent="-342900"/>
            <a:r>
              <a:rPr lang="en-US" sz="1400" err="1">
                <a:solidFill>
                  <a:srgbClr val="1F4976"/>
                </a:solidFill>
                <a:latin typeface="Cambria" panose="02040503050406030204" pitchFamily="18" charset="0"/>
              </a:rPr>
              <a:t>Rares</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Cristian </a:t>
            </a:r>
            <a:r>
              <a:rPr lang="en-US" sz="1400" err="1">
                <a:solidFill>
                  <a:srgbClr val="1F4976"/>
                </a:solidFill>
                <a:latin typeface="Cambria" panose="02040503050406030204" pitchFamily="18" charset="0"/>
              </a:rPr>
              <a:t>Iacovita</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Gabriela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Ede </a:t>
            </a:r>
            <a:r>
              <a:rPr lang="en-US" sz="1400" err="1">
                <a:solidFill>
                  <a:srgbClr val="1F4976"/>
                </a:solidFill>
                <a:latin typeface="Cambria" panose="02040503050406030204" pitchFamily="18" charset="0"/>
              </a:rPr>
              <a:t>Bodoki</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err="1">
                <a:solidFill>
                  <a:srgbClr val="1F4976"/>
                </a:solidFill>
                <a:latin typeface="Cambria" panose="02040503050406030204" pitchFamily="18" charset="0"/>
              </a:rPr>
              <a:t>Vasile</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Chiş</a:t>
            </a:r>
            <a:r>
              <a:rPr lang="en-US" sz="1400">
                <a:solidFill>
                  <a:srgbClr val="1F4976"/>
                </a:solidFill>
                <a:latin typeface="Cambria" panose="02040503050406030204" pitchFamily="18" charset="0"/>
              </a:rPr>
              <a:t>, Constantin M. </a:t>
            </a:r>
            <a:r>
              <a:rPr lang="en-US" sz="1400" err="1" smtClean="0">
                <a:solidFill>
                  <a:srgbClr val="1F4976"/>
                </a:solidFill>
                <a:latin typeface="Cambria" panose="02040503050406030204" pitchFamily="18" charset="0"/>
              </a:rPr>
              <a:t>Lucaciu</a:t>
            </a:r>
            <a:r>
              <a:rPr lang="en-US" sz="1400" smtClean="0">
                <a:solidFill>
                  <a:srgbClr val="1F4976"/>
                </a:solidFill>
                <a:latin typeface="Cambria" panose="02040503050406030204" pitchFamily="18" charset="0"/>
              </a:rPr>
              <a:t> </a:t>
            </a:r>
          </a:p>
          <a:p>
            <a:pPr marL="342900" indent="-342900"/>
            <a:r>
              <a:rPr lang="en-US" sz="1400" smtClean="0">
                <a:solidFill>
                  <a:srgbClr val="1F4976"/>
                </a:solidFill>
                <a:latin typeface="Cambria" panose="02040503050406030204" pitchFamily="18" charset="0"/>
              </a:rPr>
              <a:t>Phys</a:t>
            </a:r>
            <a:r>
              <a:rPr lang="ro-RO" sz="1400" smtClean="0">
                <a:solidFill>
                  <a:srgbClr val="1F4976"/>
                </a:solidFill>
                <a:latin typeface="Cambria" panose="02040503050406030204" pitchFamily="18" charset="0"/>
              </a:rPr>
              <a:t>. Chem. Chem. Phys.</a:t>
            </a:r>
            <a:r>
              <a:rPr lang="en-US" sz="1400" smtClean="0">
                <a:solidFill>
                  <a:schemeClr val="tx2"/>
                </a:solidFill>
                <a:latin typeface="Cambria" pitchFamily="18" charset="0"/>
              </a:rPr>
              <a:t>, 2015, 17, 1281-1289.</a:t>
            </a:r>
            <a:endParaRPr lang="en-US" altLang="en-US" sz="1400">
              <a:solidFill>
                <a:schemeClr val="tx2"/>
              </a:solidFill>
              <a:latin typeface="Cambria" pitchFamily="18" charset="0"/>
            </a:endParaRPr>
          </a:p>
        </p:txBody>
      </p:sp>
    </p:spTree>
    <p:extLst>
      <p:ext uri="{BB962C8B-B14F-4D97-AF65-F5344CB8AC3E}">
        <p14:creationId xmlns="" xmlns:p14="http://schemas.microsoft.com/office/powerpoint/2010/main" val="3485615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9"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Cherry\Centru\UBB\PPT\PPT 2.jpg"/>
          <p:cNvPicPr>
            <a:picLocks noChangeArrowheads="1"/>
          </p:cNvPicPr>
          <p:nvPr/>
        </p:nvPicPr>
        <p:blipFill>
          <a:blip r:embed="rId3" cstate="print"/>
          <a:srcRect/>
          <a:stretch>
            <a:fillRect/>
          </a:stretch>
        </p:blipFill>
        <p:spPr bwMode="auto">
          <a:xfrm>
            <a:off x="0" y="-1588"/>
            <a:ext cx="9144000" cy="6858001"/>
          </a:xfrm>
          <a:prstGeom prst="rect">
            <a:avLst/>
          </a:prstGeom>
          <a:noFill/>
          <a:ln w="9525">
            <a:noFill/>
            <a:miter lim="800000"/>
            <a:headEnd/>
            <a:tailEnd/>
          </a:ln>
        </p:spPr>
      </p:pic>
      <p:sp>
        <p:nvSpPr>
          <p:cNvPr id="27651"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10244" name="Title 1"/>
          <p:cNvSpPr>
            <a:spLocks noGrp="1"/>
          </p:cNvSpPr>
          <p:nvPr>
            <p:ph type="title"/>
          </p:nvPr>
        </p:nvSpPr>
        <p:spPr>
          <a:xfrm>
            <a:off x="7270" y="591204"/>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247" name="Title 1"/>
          <p:cNvSpPr txBox="1">
            <a:spLocks/>
          </p:cNvSpPr>
          <p:nvPr/>
        </p:nvSpPr>
        <p:spPr bwMode="auto">
          <a:xfrm>
            <a:off x="1617772" y="685800"/>
            <a:ext cx="6119446"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CD-propranolol inclusion complexes</a:t>
            </a:r>
            <a:br>
              <a:rPr lang="en-US" altLang="en-US" sz="2800" b="1" smtClean="0">
                <a:solidFill>
                  <a:srgbClr val="1F4976"/>
                </a:solidFill>
                <a:effectLst>
                  <a:outerShdw blurRad="38100" dist="38100" dir="2700000" algn="tl">
                    <a:srgbClr val="000000">
                      <a:alpha val="43137"/>
                    </a:srgbClr>
                  </a:outerShdw>
                </a:effectLst>
                <a:latin typeface="Cambria" pitchFamily="18" charset="0"/>
              </a:rPr>
            </a:br>
            <a:endParaRPr lang="en-US" altLang="en-US" sz="2800" b="1" smtClean="0">
              <a:solidFill>
                <a:srgbClr val="1F4976"/>
              </a:solidFill>
              <a:effectLst>
                <a:outerShdw blurRad="38100" dist="38100" dir="2700000" algn="tl">
                  <a:srgbClr val="000000">
                    <a:alpha val="43137"/>
                  </a:srgbClr>
                </a:outerShdw>
              </a:effectLst>
              <a:latin typeface="Cambria" pitchFamily="18" charset="0"/>
            </a:endParaRPr>
          </a:p>
        </p:txBody>
      </p:sp>
      <p:pic>
        <p:nvPicPr>
          <p:cNvPr id="13" name="Picture 12" descr="C:\Users\Vasile\AppData\Local\Microsoft\Windows\Temporary Internet Files\Content.Word\CD-R_b3lyp-d_b97d_v5.png"/>
          <p:cNvPicPr/>
          <p:nvPr/>
        </p:nvPicPr>
        <p:blipFill>
          <a:blip r:embed="rId4" cstate="print">
            <a:clrChange>
              <a:clrFrom>
                <a:srgbClr val="FFFFFF"/>
              </a:clrFrom>
              <a:clrTo>
                <a:srgbClr val="FFFFFF">
                  <a:alpha val="0"/>
                </a:srgbClr>
              </a:clrTo>
            </a:clrChange>
          </a:blip>
          <a:srcRect l="26105" r="26839"/>
          <a:stretch>
            <a:fillRect/>
          </a:stretch>
        </p:blipFill>
        <p:spPr bwMode="auto">
          <a:xfrm>
            <a:off x="0" y="990600"/>
            <a:ext cx="2813538" cy="2743200"/>
          </a:xfrm>
          <a:prstGeom prst="rect">
            <a:avLst/>
          </a:prstGeom>
          <a:noFill/>
          <a:ln w="9525">
            <a:noFill/>
            <a:miter lim="800000"/>
            <a:headEnd/>
            <a:tailEnd/>
          </a:ln>
        </p:spPr>
      </p:pic>
      <p:pic>
        <p:nvPicPr>
          <p:cNvPr id="14" name="Picture 13" descr="C:\Users\Vasile\AppData\Local\Microsoft\Windows\Temporary Internet Files\Content.Word\CD-S_b3lyp-d_b97d_v5.png"/>
          <p:cNvPicPr/>
          <p:nvPr/>
        </p:nvPicPr>
        <p:blipFill>
          <a:blip r:embed="rId5" cstate="print">
            <a:clrChange>
              <a:clrFrom>
                <a:srgbClr val="FFFFFF"/>
              </a:clrFrom>
              <a:clrTo>
                <a:srgbClr val="FFFFFF">
                  <a:alpha val="0"/>
                </a:srgbClr>
              </a:clrTo>
            </a:clrChange>
          </a:blip>
          <a:srcRect l="19606" r="21023"/>
          <a:stretch>
            <a:fillRect/>
          </a:stretch>
        </p:blipFill>
        <p:spPr bwMode="auto">
          <a:xfrm>
            <a:off x="2883877" y="1066800"/>
            <a:ext cx="3235569" cy="2743200"/>
          </a:xfrm>
          <a:prstGeom prst="rect">
            <a:avLst/>
          </a:prstGeom>
          <a:noFill/>
          <a:ln w="9525">
            <a:noFill/>
            <a:miter lim="800000"/>
            <a:headEnd/>
            <a:tailEnd/>
          </a:ln>
        </p:spPr>
      </p:pic>
      <p:graphicFrame>
        <p:nvGraphicFramePr>
          <p:cNvPr id="9" name="Table 8"/>
          <p:cNvGraphicFramePr>
            <a:graphicFrameLocks noGrp="1"/>
          </p:cNvGraphicFramePr>
          <p:nvPr>
            <p:extLst>
              <p:ext uri="{D42A27DB-BD31-4B8C-83A1-F6EECF244321}">
                <p14:modId xmlns="" xmlns:p14="http://schemas.microsoft.com/office/powerpoint/2010/main" val="3168571914"/>
              </p:ext>
            </p:extLst>
          </p:nvPr>
        </p:nvGraphicFramePr>
        <p:xfrm>
          <a:off x="351692" y="3886201"/>
          <a:ext cx="8510954" cy="2308225"/>
        </p:xfrm>
        <a:graphic>
          <a:graphicData uri="http://schemas.openxmlformats.org/drawingml/2006/table">
            <a:tbl>
              <a:tblPr/>
              <a:tblGrid>
                <a:gridCol w="5521077"/>
                <a:gridCol w="1443975"/>
                <a:gridCol w="1545902"/>
              </a:tblGrid>
              <a:tr h="0">
                <a:tc>
                  <a:txBody>
                    <a:bodyPr/>
                    <a:lstStyle/>
                    <a:p>
                      <a:pPr algn="just">
                        <a:lnSpc>
                          <a:spcPct val="115000"/>
                        </a:lnSpc>
                        <a:spcAft>
                          <a:spcPts val="0"/>
                        </a:spcAft>
                      </a:pPr>
                      <a:r>
                        <a:rPr lang="en-US" sz="2000" b="1">
                          <a:effectLst>
                            <a:outerShdw blurRad="38100" dist="38100" dir="2700000" algn="tl">
                              <a:srgbClr val="000000">
                                <a:alpha val="43137"/>
                              </a:srgbClr>
                            </a:outerShdw>
                          </a:effectLst>
                          <a:latin typeface="Times New Roman"/>
                          <a:ea typeface="Calibri"/>
                          <a:cs typeface="Times New Roman"/>
                        </a:rPr>
                        <a:t>Geometrical parameter</a:t>
                      </a:r>
                      <a:endParaRPr lang="en-US" sz="1800" b="1">
                        <a:effectLst>
                          <a:outerShdw blurRad="38100" dist="38100" dir="2700000" algn="tl">
                            <a:srgbClr val="000000">
                              <a:alpha val="43137"/>
                            </a:srgbClr>
                          </a:outerShdw>
                        </a:effectLst>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a:effectLst>
                            <a:outerShdw blurRad="38100" dist="38100" dir="2700000" algn="tl">
                              <a:srgbClr val="000000">
                                <a:alpha val="43137"/>
                              </a:srgbClr>
                            </a:outerShdw>
                          </a:effectLst>
                          <a:latin typeface="Times New Roman"/>
                          <a:ea typeface="Calibri"/>
                          <a:cs typeface="Times New Roman"/>
                        </a:rPr>
                        <a:t>βCD-R</a:t>
                      </a:r>
                      <a:endParaRPr lang="en-US" sz="1800" b="1">
                        <a:effectLst>
                          <a:outerShdw blurRad="38100" dist="38100" dir="2700000" algn="tl">
                            <a:srgbClr val="000000">
                              <a:alpha val="43137"/>
                            </a:srgbClr>
                          </a:outerShdw>
                        </a:effectLst>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a:effectLst>
                            <a:outerShdw blurRad="38100" dist="38100" dir="2700000" algn="tl">
                              <a:srgbClr val="000000">
                                <a:alpha val="43137"/>
                              </a:srgbClr>
                            </a:outerShdw>
                          </a:effectLst>
                          <a:latin typeface="Times New Roman"/>
                          <a:ea typeface="Calibri"/>
                          <a:cs typeface="Times New Roman"/>
                        </a:rPr>
                        <a:t>βCD-S</a:t>
                      </a:r>
                      <a:endParaRPr lang="en-US" sz="1800" b="1">
                        <a:effectLst>
                          <a:outerShdw blurRad="38100" dist="38100" dir="2700000" algn="tl">
                            <a:srgbClr val="000000">
                              <a:alpha val="43137"/>
                            </a:srgbClr>
                          </a:outerShdw>
                        </a:effectLst>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505">
                <a:tc>
                  <a:txBody>
                    <a:bodyPr/>
                    <a:lstStyle/>
                    <a:p>
                      <a:pPr algn="just">
                        <a:lnSpc>
                          <a:spcPct val="115000"/>
                        </a:lnSpc>
                        <a:spcAft>
                          <a:spcPts val="0"/>
                        </a:spcAft>
                      </a:pPr>
                      <a:r>
                        <a:rPr lang="en-US" sz="2000">
                          <a:latin typeface="Times New Roman"/>
                          <a:ea typeface="Calibri"/>
                          <a:cs typeface="Times New Roman"/>
                        </a:rPr>
                        <a:t>distance[X</a:t>
                      </a:r>
                      <a:r>
                        <a:rPr lang="en-US" sz="2000" baseline="-25000">
                          <a:latin typeface="Times New Roman"/>
                          <a:ea typeface="Calibri"/>
                          <a:cs typeface="Times New Roman"/>
                        </a:rPr>
                        <a:t>CD</a:t>
                      </a:r>
                      <a:r>
                        <a:rPr lang="en-US" sz="2000">
                          <a:latin typeface="Times New Roman"/>
                          <a:ea typeface="Calibri"/>
                          <a:cs typeface="Times New Roman"/>
                        </a:rPr>
                        <a:t>-C*]</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5.829</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6.522</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0210">
                <a:tc>
                  <a:txBody>
                    <a:bodyPr/>
                    <a:lstStyle/>
                    <a:p>
                      <a:pPr algn="just">
                        <a:lnSpc>
                          <a:spcPct val="115000"/>
                        </a:lnSpc>
                        <a:spcAft>
                          <a:spcPts val="0"/>
                        </a:spcAft>
                      </a:pPr>
                      <a:r>
                        <a:rPr lang="en-US" sz="2000">
                          <a:latin typeface="Times New Roman"/>
                          <a:ea typeface="Calibri"/>
                          <a:cs typeface="Times New Roman"/>
                        </a:rPr>
                        <a:t>angle[P</a:t>
                      </a:r>
                      <a:r>
                        <a:rPr lang="en-US" sz="2000" baseline="-25000">
                          <a:latin typeface="Times New Roman"/>
                          <a:ea typeface="Calibri"/>
                          <a:cs typeface="Times New Roman"/>
                        </a:rPr>
                        <a:t>mean</a:t>
                      </a:r>
                      <a:r>
                        <a:rPr lang="en-US" sz="2000">
                          <a:latin typeface="Times New Roman"/>
                          <a:ea typeface="Calibri"/>
                          <a:cs typeface="Times New Roman"/>
                        </a:rPr>
                        <a:t>(CD),P</a:t>
                      </a:r>
                      <a:r>
                        <a:rPr lang="en-US" sz="2000" baseline="-25000">
                          <a:latin typeface="Times New Roman"/>
                          <a:ea typeface="Calibri"/>
                          <a:cs typeface="Times New Roman"/>
                        </a:rPr>
                        <a:t>mean</a:t>
                      </a:r>
                      <a:r>
                        <a:rPr lang="en-US" sz="2000">
                          <a:latin typeface="Times New Roman"/>
                          <a:ea typeface="Calibri"/>
                          <a:cs typeface="Times New Roman"/>
                        </a:rPr>
                        <a:t>(naphthyl)]</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76.8</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27.1</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7990">
                <a:tc>
                  <a:txBody>
                    <a:bodyPr/>
                    <a:lstStyle/>
                    <a:p>
                      <a:pPr algn="just">
                        <a:lnSpc>
                          <a:spcPct val="115000"/>
                        </a:lnSpc>
                        <a:spcAft>
                          <a:spcPts val="0"/>
                        </a:spcAft>
                      </a:pPr>
                      <a:r>
                        <a:rPr lang="en-US" sz="2000">
                          <a:latin typeface="Times New Roman"/>
                          <a:ea typeface="Calibri"/>
                          <a:cs typeface="Times New Roman"/>
                        </a:rPr>
                        <a:t>distance[X</a:t>
                      </a:r>
                      <a:r>
                        <a:rPr lang="en-US" sz="2000" baseline="-25000">
                          <a:latin typeface="Times New Roman"/>
                          <a:ea typeface="Calibri"/>
                          <a:cs typeface="Times New Roman"/>
                        </a:rPr>
                        <a:t>naphthyl</a:t>
                      </a:r>
                      <a:r>
                        <a:rPr lang="en-US" sz="2000">
                          <a:latin typeface="Times New Roman"/>
                          <a:ea typeface="Calibri"/>
                          <a:cs typeface="Times New Roman"/>
                        </a:rPr>
                        <a:t>-P</a:t>
                      </a:r>
                      <a:r>
                        <a:rPr lang="en-US" sz="2000" baseline="-25000">
                          <a:latin typeface="Times New Roman"/>
                          <a:ea typeface="Calibri"/>
                          <a:cs typeface="Times New Roman"/>
                        </a:rPr>
                        <a:t>mean</a:t>
                      </a:r>
                      <a:r>
                        <a:rPr lang="en-US" sz="2000">
                          <a:latin typeface="Times New Roman"/>
                          <a:ea typeface="Calibri"/>
                          <a:cs typeface="Times New Roman"/>
                        </a:rPr>
                        <a:t>(CD)]</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1.467</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a:latin typeface="Times New Roman"/>
                          <a:ea typeface="Calibri"/>
                          <a:cs typeface="Times New Roman"/>
                        </a:rPr>
                        <a:t>1.587</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2000">
                <a:tc gridSpan="3">
                  <a:txBody>
                    <a:bodyPr/>
                    <a:lstStyle/>
                    <a:p>
                      <a:pPr algn="just">
                        <a:lnSpc>
                          <a:spcPct val="115000"/>
                        </a:lnSpc>
                        <a:spcAft>
                          <a:spcPts val="0"/>
                        </a:spcAft>
                      </a:pPr>
                      <a:r>
                        <a:rPr lang="en-US" sz="1400">
                          <a:latin typeface="Times New Roman"/>
                          <a:ea typeface="Calibri"/>
                          <a:cs typeface="Times New Roman"/>
                        </a:rPr>
                        <a:t>C*- chiral carbon of the </a:t>
                      </a:r>
                      <a:r>
                        <a:rPr lang="en-US" sz="1400" err="1">
                          <a:latin typeface="Times New Roman"/>
                          <a:ea typeface="Calibri"/>
                          <a:cs typeface="Times New Roman"/>
                        </a:rPr>
                        <a:t>enantiomer</a:t>
                      </a:r>
                      <a:r>
                        <a:rPr lang="en-US" sz="1400">
                          <a:latin typeface="Times New Roman"/>
                          <a:ea typeface="Calibri"/>
                          <a:cs typeface="Times New Roman"/>
                        </a:rPr>
                        <a:t>,  X</a:t>
                      </a:r>
                      <a:r>
                        <a:rPr lang="en-US" sz="1400" baseline="-25000">
                          <a:latin typeface="Times New Roman"/>
                          <a:ea typeface="Calibri"/>
                          <a:cs typeface="Times New Roman"/>
                        </a:rPr>
                        <a:t>CD</a:t>
                      </a:r>
                      <a:r>
                        <a:rPr lang="en-US" sz="1400">
                          <a:latin typeface="Times New Roman"/>
                          <a:ea typeface="Calibri"/>
                          <a:cs typeface="Times New Roman"/>
                        </a:rPr>
                        <a:t>-</a:t>
                      </a:r>
                      <a:r>
                        <a:rPr lang="en-US" sz="1400" err="1">
                          <a:latin typeface="Times New Roman"/>
                          <a:ea typeface="Calibri"/>
                          <a:cs typeface="Times New Roman"/>
                        </a:rPr>
                        <a:t>centroid</a:t>
                      </a:r>
                      <a:r>
                        <a:rPr lang="en-US" sz="1400">
                          <a:latin typeface="Times New Roman"/>
                          <a:ea typeface="Calibri"/>
                          <a:cs typeface="Times New Roman"/>
                        </a:rPr>
                        <a:t> defined by the oxygen atoms linking the </a:t>
                      </a:r>
                      <a:r>
                        <a:rPr lang="en-US" sz="1400" err="1">
                          <a:latin typeface="Times New Roman"/>
                          <a:ea typeface="Calibri"/>
                          <a:cs typeface="Times New Roman"/>
                        </a:rPr>
                        <a:t>glucopyranose</a:t>
                      </a:r>
                      <a:r>
                        <a:rPr lang="en-US" sz="1400">
                          <a:latin typeface="Times New Roman"/>
                          <a:ea typeface="Calibri"/>
                          <a:cs typeface="Times New Roman"/>
                        </a:rPr>
                        <a:t> units,  </a:t>
                      </a:r>
                      <a:r>
                        <a:rPr lang="en-US" sz="1400" err="1">
                          <a:latin typeface="Times New Roman"/>
                          <a:ea typeface="Calibri"/>
                          <a:cs typeface="Times New Roman"/>
                        </a:rPr>
                        <a:t>P</a:t>
                      </a:r>
                      <a:r>
                        <a:rPr lang="en-US" sz="1400" baseline="-25000" err="1">
                          <a:latin typeface="Times New Roman"/>
                          <a:ea typeface="Calibri"/>
                          <a:cs typeface="Times New Roman"/>
                        </a:rPr>
                        <a:t>mean</a:t>
                      </a:r>
                      <a:r>
                        <a:rPr lang="en-US" sz="1400">
                          <a:latin typeface="Times New Roman"/>
                          <a:ea typeface="Calibri"/>
                          <a:cs typeface="Times New Roman"/>
                        </a:rPr>
                        <a:t>(CD)-mean plane defined by the oxygen atoms linking the  </a:t>
                      </a:r>
                      <a:r>
                        <a:rPr lang="en-US" sz="1400" err="1">
                          <a:latin typeface="Times New Roman"/>
                          <a:ea typeface="Calibri"/>
                          <a:cs typeface="Times New Roman"/>
                        </a:rPr>
                        <a:t>glucopyranose</a:t>
                      </a:r>
                      <a:r>
                        <a:rPr lang="en-US" sz="1400">
                          <a:latin typeface="Times New Roman"/>
                          <a:ea typeface="Calibri"/>
                          <a:cs typeface="Times New Roman"/>
                        </a:rPr>
                        <a:t> units, </a:t>
                      </a:r>
                      <a:r>
                        <a:rPr lang="en-US" sz="1400" err="1">
                          <a:latin typeface="Times New Roman"/>
                          <a:ea typeface="Calibri"/>
                          <a:cs typeface="Times New Roman"/>
                        </a:rPr>
                        <a:t>P</a:t>
                      </a:r>
                      <a:r>
                        <a:rPr lang="en-US" sz="1400" baseline="-25000" err="1">
                          <a:latin typeface="Times New Roman"/>
                          <a:ea typeface="Calibri"/>
                          <a:cs typeface="Times New Roman"/>
                        </a:rPr>
                        <a:t>mean</a:t>
                      </a:r>
                      <a:r>
                        <a:rPr lang="en-US" sz="1400">
                          <a:latin typeface="Times New Roman"/>
                          <a:ea typeface="Calibri"/>
                          <a:cs typeface="Times New Roman"/>
                        </a:rPr>
                        <a:t>(</a:t>
                      </a:r>
                      <a:r>
                        <a:rPr lang="en-US" sz="1400" err="1">
                          <a:latin typeface="Times New Roman"/>
                          <a:ea typeface="Calibri"/>
                          <a:cs typeface="Times New Roman"/>
                        </a:rPr>
                        <a:t>naphthyl</a:t>
                      </a:r>
                      <a:r>
                        <a:rPr lang="en-US" sz="1400">
                          <a:latin typeface="Times New Roman"/>
                          <a:ea typeface="Calibri"/>
                          <a:cs typeface="Times New Roman"/>
                        </a:rPr>
                        <a:t>)-average plane of the </a:t>
                      </a:r>
                      <a:r>
                        <a:rPr lang="en-US" sz="1400" err="1">
                          <a:latin typeface="Times New Roman"/>
                          <a:ea typeface="Calibri"/>
                          <a:cs typeface="Times New Roman"/>
                        </a:rPr>
                        <a:t>naphthyl</a:t>
                      </a:r>
                      <a:r>
                        <a:rPr lang="en-US" sz="1400">
                          <a:latin typeface="Times New Roman"/>
                          <a:ea typeface="Calibri"/>
                          <a:cs typeface="Times New Roman"/>
                        </a:rPr>
                        <a:t> group,  </a:t>
                      </a:r>
                      <a:r>
                        <a:rPr lang="en-US" sz="1400" err="1">
                          <a:latin typeface="Times New Roman"/>
                          <a:ea typeface="Calibri"/>
                          <a:cs typeface="Times New Roman"/>
                        </a:rPr>
                        <a:t>X</a:t>
                      </a:r>
                      <a:r>
                        <a:rPr lang="en-US" sz="1400" baseline="-25000" err="1">
                          <a:latin typeface="Times New Roman"/>
                          <a:ea typeface="Calibri"/>
                          <a:cs typeface="Times New Roman"/>
                        </a:rPr>
                        <a:t>naphthyl</a:t>
                      </a:r>
                      <a:r>
                        <a:rPr lang="en-US" sz="1400" err="1">
                          <a:latin typeface="Times New Roman"/>
                          <a:ea typeface="Calibri"/>
                          <a:cs typeface="Times New Roman"/>
                        </a:rPr>
                        <a:t>-centroid</a:t>
                      </a:r>
                      <a:r>
                        <a:rPr lang="en-US" sz="1400">
                          <a:latin typeface="Times New Roman"/>
                          <a:ea typeface="Calibri"/>
                          <a:cs typeface="Times New Roman"/>
                        </a:rPr>
                        <a:t> of the </a:t>
                      </a:r>
                      <a:r>
                        <a:rPr lang="en-US" sz="1400" err="1">
                          <a:latin typeface="Times New Roman"/>
                          <a:ea typeface="Calibri"/>
                          <a:cs typeface="Times New Roman"/>
                        </a:rPr>
                        <a:t>naphthyl</a:t>
                      </a:r>
                      <a:r>
                        <a:rPr lang="en-US" sz="1400">
                          <a:latin typeface="Times New Roman"/>
                          <a:ea typeface="Calibri"/>
                          <a:cs typeface="Times New Roman"/>
                        </a:rPr>
                        <a:t> group</a:t>
                      </a:r>
                      <a:endParaRPr lang="en-US" sz="1800">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10" name="Rectangle 9"/>
          <p:cNvSpPr/>
          <p:nvPr/>
        </p:nvSpPr>
        <p:spPr>
          <a:xfrm>
            <a:off x="6049108" y="1295401"/>
            <a:ext cx="3094892" cy="1323439"/>
          </a:xfrm>
          <a:prstGeom prst="rect">
            <a:avLst/>
          </a:prstGeom>
        </p:spPr>
        <p:txBody>
          <a:bodyPr wrap="square">
            <a:spAutoFit/>
          </a:bodyPr>
          <a:lstStyle/>
          <a:p>
            <a:r>
              <a:rPr lang="en-US" sz="1600" smtClean="0">
                <a:latin typeface="Cambria" pitchFamily="18" charset="0"/>
              </a:rPr>
              <a:t>B3LYP-D/6-31G(d) (green color) and B97-D/6-31G(d) (blue color) optimized geometries of R- (left) and S- propranolol (right) inside the β-CD cavity. </a:t>
            </a:r>
            <a:endParaRPr lang="en-US" sz="1600">
              <a:latin typeface="Cambria" pitchFamily="18" charset="0"/>
            </a:endParaRPr>
          </a:p>
        </p:txBody>
      </p:sp>
      <p:sp>
        <p:nvSpPr>
          <p:cNvPr id="15" name="Rectangle 2"/>
          <p:cNvSpPr>
            <a:spLocks noChangeArrowheads="1"/>
          </p:cNvSpPr>
          <p:nvPr/>
        </p:nvSpPr>
        <p:spPr bwMode="auto">
          <a:xfrm>
            <a:off x="0" y="6337300"/>
            <a:ext cx="8862646" cy="523220"/>
          </a:xfrm>
          <a:prstGeom prst="rect">
            <a:avLst/>
          </a:prstGeom>
          <a:solidFill>
            <a:srgbClr val="FFFFCC"/>
          </a:solidFill>
          <a:ln w="9525">
            <a:noFill/>
            <a:miter lim="800000"/>
            <a:headEnd/>
            <a:tailEnd/>
          </a:ln>
        </p:spPr>
        <p:txBody>
          <a:bodyPr wrap="square">
            <a:spAutoFit/>
          </a:bodyPr>
          <a:lstStyle/>
          <a:p>
            <a:pPr marL="342900" indent="-342900"/>
            <a:r>
              <a:rPr lang="en-US" sz="1400" err="1">
                <a:solidFill>
                  <a:srgbClr val="1F4976"/>
                </a:solidFill>
                <a:latin typeface="Cambria" panose="02040503050406030204" pitchFamily="18" charset="0"/>
              </a:rPr>
              <a:t>Rares</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Cristian </a:t>
            </a:r>
            <a:r>
              <a:rPr lang="en-US" sz="1400" err="1">
                <a:solidFill>
                  <a:srgbClr val="1F4976"/>
                </a:solidFill>
                <a:latin typeface="Cambria" panose="02040503050406030204" pitchFamily="18" charset="0"/>
              </a:rPr>
              <a:t>Iacovita</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Gabriela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Ede </a:t>
            </a:r>
            <a:r>
              <a:rPr lang="en-US" sz="1400" err="1">
                <a:solidFill>
                  <a:srgbClr val="1F4976"/>
                </a:solidFill>
                <a:latin typeface="Cambria" panose="02040503050406030204" pitchFamily="18" charset="0"/>
              </a:rPr>
              <a:t>Bodoki</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err="1">
                <a:solidFill>
                  <a:srgbClr val="1F4976"/>
                </a:solidFill>
                <a:latin typeface="Cambria" panose="02040503050406030204" pitchFamily="18" charset="0"/>
              </a:rPr>
              <a:t>Vasile</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Chiş</a:t>
            </a:r>
            <a:r>
              <a:rPr lang="en-US" sz="1400">
                <a:solidFill>
                  <a:srgbClr val="1F4976"/>
                </a:solidFill>
                <a:latin typeface="Cambria" panose="02040503050406030204" pitchFamily="18" charset="0"/>
              </a:rPr>
              <a:t>, Constantin M. </a:t>
            </a:r>
            <a:r>
              <a:rPr lang="en-US" sz="1400" err="1" smtClean="0">
                <a:solidFill>
                  <a:srgbClr val="1F4976"/>
                </a:solidFill>
                <a:latin typeface="Cambria" panose="02040503050406030204" pitchFamily="18" charset="0"/>
              </a:rPr>
              <a:t>Lucaciu</a:t>
            </a:r>
            <a:r>
              <a:rPr lang="en-US" sz="1400" smtClean="0">
                <a:solidFill>
                  <a:srgbClr val="1F4976"/>
                </a:solidFill>
                <a:latin typeface="Cambria" panose="02040503050406030204" pitchFamily="18" charset="0"/>
              </a:rPr>
              <a:t> </a:t>
            </a:r>
          </a:p>
          <a:p>
            <a:pPr marL="342900" indent="-342900"/>
            <a:r>
              <a:rPr lang="en-US" sz="1400" smtClean="0">
                <a:solidFill>
                  <a:srgbClr val="1F4976"/>
                </a:solidFill>
                <a:latin typeface="Cambria" panose="02040503050406030204" pitchFamily="18" charset="0"/>
              </a:rPr>
              <a:t>Phys</a:t>
            </a:r>
            <a:r>
              <a:rPr lang="ro-RO" sz="1400" smtClean="0">
                <a:solidFill>
                  <a:srgbClr val="1F4976"/>
                </a:solidFill>
                <a:latin typeface="Cambria" panose="02040503050406030204" pitchFamily="18" charset="0"/>
              </a:rPr>
              <a:t>. Chem. Chem. Phys.</a:t>
            </a:r>
            <a:r>
              <a:rPr lang="en-US" sz="1400" smtClean="0">
                <a:solidFill>
                  <a:schemeClr val="tx2"/>
                </a:solidFill>
                <a:latin typeface="Cambria" pitchFamily="18" charset="0"/>
              </a:rPr>
              <a:t>, 2015, 17, 1281-1289.</a:t>
            </a:r>
            <a:endParaRPr lang="en-US" altLang="en-US" sz="1400">
              <a:solidFill>
                <a:schemeClr val="tx2"/>
              </a:solidFill>
              <a:latin typeface="Cambria" pitchFamily="18" charset="0"/>
            </a:endParaRPr>
          </a:p>
        </p:txBody>
      </p:sp>
    </p:spTree>
    <p:extLst>
      <p:ext uri="{BB962C8B-B14F-4D97-AF65-F5344CB8AC3E}">
        <p14:creationId xmlns="" xmlns:p14="http://schemas.microsoft.com/office/powerpoint/2010/main" val="21770713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Cherry\Centru\UBB\PPT\PPT 2.jpg"/>
          <p:cNvPicPr>
            <a:picLocks noChangeArrowheads="1"/>
          </p:cNvPicPr>
          <p:nvPr/>
        </p:nvPicPr>
        <p:blipFill>
          <a:blip r:embed="rId3" cstate="print"/>
          <a:srcRect/>
          <a:stretch>
            <a:fillRect/>
          </a:stretch>
        </p:blipFill>
        <p:spPr bwMode="auto">
          <a:xfrm>
            <a:off x="0" y="-1588"/>
            <a:ext cx="9144000" cy="6858001"/>
          </a:xfrm>
          <a:prstGeom prst="rect">
            <a:avLst/>
          </a:prstGeom>
          <a:noFill/>
          <a:ln w="9525">
            <a:noFill/>
            <a:miter lim="800000"/>
            <a:headEnd/>
            <a:tailEnd/>
          </a:ln>
        </p:spPr>
      </p:pic>
      <p:sp>
        <p:nvSpPr>
          <p:cNvPr id="27651"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10244"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247" name="Title 1"/>
          <p:cNvSpPr txBox="1">
            <a:spLocks/>
          </p:cNvSpPr>
          <p:nvPr/>
        </p:nvSpPr>
        <p:spPr bwMode="auto">
          <a:xfrm>
            <a:off x="211015" y="1371600"/>
            <a:ext cx="6119446"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CD-propranolol inclusion complexes</a:t>
            </a:r>
            <a:br>
              <a:rPr lang="en-US" altLang="en-US" sz="2800" b="1" smtClean="0">
                <a:solidFill>
                  <a:srgbClr val="1F4976"/>
                </a:solidFill>
                <a:effectLst>
                  <a:outerShdw blurRad="38100" dist="38100" dir="2700000" algn="tl">
                    <a:srgbClr val="000000">
                      <a:alpha val="43137"/>
                    </a:srgbClr>
                  </a:outerShdw>
                </a:effectLst>
                <a:latin typeface="Cambria" pitchFamily="18" charset="0"/>
              </a:rPr>
            </a:br>
            <a:endParaRPr lang="en-US" altLang="en-US" sz="2800" b="1" smtClean="0">
              <a:solidFill>
                <a:srgbClr val="1F4976"/>
              </a:solidFill>
              <a:effectLst>
                <a:outerShdw blurRad="38100" dist="38100" dir="2700000" algn="tl">
                  <a:srgbClr val="000000">
                    <a:alpha val="43137"/>
                  </a:srgbClr>
                </a:outerShdw>
              </a:effectLst>
              <a:latin typeface="Cambria" pitchFamily="18" charset="0"/>
            </a:endParaRPr>
          </a:p>
        </p:txBody>
      </p:sp>
      <p:pic>
        <p:nvPicPr>
          <p:cNvPr id="7" name="Picture 6" descr="C:\Users\Vasile\AppData\Local\Microsoft\Windows\Temporary Internet Files\Content.Word\CD-R_b3lyp-d_b97d_v5.png"/>
          <p:cNvPicPr/>
          <p:nvPr/>
        </p:nvPicPr>
        <p:blipFill>
          <a:blip r:embed="rId4" cstate="print">
            <a:clrChange>
              <a:clrFrom>
                <a:srgbClr val="FFFFFF"/>
              </a:clrFrom>
              <a:clrTo>
                <a:srgbClr val="FFFFFF">
                  <a:alpha val="0"/>
                </a:srgbClr>
              </a:clrTo>
            </a:clrChange>
          </a:blip>
          <a:srcRect l="26105" r="26839"/>
          <a:stretch>
            <a:fillRect/>
          </a:stretch>
        </p:blipFill>
        <p:spPr bwMode="auto">
          <a:xfrm>
            <a:off x="0" y="1828800"/>
            <a:ext cx="2813538" cy="2743200"/>
          </a:xfrm>
          <a:prstGeom prst="rect">
            <a:avLst/>
          </a:prstGeom>
          <a:noFill/>
          <a:ln w="9525">
            <a:noFill/>
            <a:miter lim="800000"/>
            <a:headEnd/>
            <a:tailEnd/>
          </a:ln>
        </p:spPr>
      </p:pic>
      <p:pic>
        <p:nvPicPr>
          <p:cNvPr id="8" name="Picture 7" descr="C:\Users\Vasile\AppData\Local\Microsoft\Windows\Temporary Internet Files\Content.Word\CD-S_b3lyp-d_b97d_v5.png"/>
          <p:cNvPicPr/>
          <p:nvPr/>
        </p:nvPicPr>
        <p:blipFill>
          <a:blip r:embed="rId5" cstate="print">
            <a:clrChange>
              <a:clrFrom>
                <a:srgbClr val="FFFFFF"/>
              </a:clrFrom>
              <a:clrTo>
                <a:srgbClr val="FFFFFF">
                  <a:alpha val="0"/>
                </a:srgbClr>
              </a:clrTo>
            </a:clrChange>
          </a:blip>
          <a:srcRect l="19606" r="21023"/>
          <a:stretch>
            <a:fillRect/>
          </a:stretch>
        </p:blipFill>
        <p:spPr bwMode="auto">
          <a:xfrm>
            <a:off x="2883877" y="1905000"/>
            <a:ext cx="3235569" cy="2743200"/>
          </a:xfrm>
          <a:prstGeom prst="rect">
            <a:avLst/>
          </a:prstGeom>
          <a:noFill/>
          <a:ln w="9525">
            <a:noFill/>
            <a:miter lim="800000"/>
            <a:headEnd/>
            <a:tailEnd/>
          </a:ln>
        </p:spPr>
      </p:pic>
      <p:graphicFrame>
        <p:nvGraphicFramePr>
          <p:cNvPr id="9" name="Table 8"/>
          <p:cNvGraphicFramePr>
            <a:graphicFrameLocks noGrp="1"/>
          </p:cNvGraphicFramePr>
          <p:nvPr>
            <p:extLst>
              <p:ext uri="{D42A27DB-BD31-4B8C-83A1-F6EECF244321}">
                <p14:modId xmlns="" xmlns:p14="http://schemas.microsoft.com/office/powerpoint/2010/main" val="2903036103"/>
              </p:ext>
            </p:extLst>
          </p:nvPr>
        </p:nvGraphicFramePr>
        <p:xfrm>
          <a:off x="5416062" y="5029200"/>
          <a:ext cx="3496407" cy="1112520"/>
        </p:xfrm>
        <a:graphic>
          <a:graphicData uri="http://schemas.openxmlformats.org/drawingml/2006/table">
            <a:tbl>
              <a:tblPr firstRow="1" bandRow="1">
                <a:tableStyleId>{5C22544A-7EE6-4342-B048-85BDC9FD1C3A}</a:tableStyleId>
              </a:tblPr>
              <a:tblGrid>
                <a:gridCol w="1126941"/>
                <a:gridCol w="1300317"/>
                <a:gridCol w="1069149"/>
              </a:tblGrid>
              <a:tr h="370840">
                <a:tc>
                  <a:txBody>
                    <a:bodyPr/>
                    <a:lstStyle/>
                    <a:p>
                      <a:endParaRPr lang="en-US"/>
                    </a:p>
                  </a:txBody>
                  <a:tcPr marL="84406" marR="84406"/>
                </a:tc>
                <a:tc>
                  <a:txBody>
                    <a:bodyPr/>
                    <a:lstStyle/>
                    <a:p>
                      <a:pPr algn="ctr"/>
                      <a:r>
                        <a:rPr lang="en-US" smtClean="0"/>
                        <a:t>B3LYP-D</a:t>
                      </a:r>
                      <a:endParaRPr lang="en-US"/>
                    </a:p>
                  </a:txBody>
                  <a:tcPr marL="84406" marR="84406"/>
                </a:tc>
                <a:tc>
                  <a:txBody>
                    <a:bodyPr/>
                    <a:lstStyle/>
                    <a:p>
                      <a:pPr algn="ctr"/>
                      <a:r>
                        <a:rPr lang="en-US" smtClean="0"/>
                        <a:t>B97-D</a:t>
                      </a:r>
                      <a:endParaRPr lang="en-US"/>
                    </a:p>
                  </a:txBody>
                  <a:tcPr marL="84406" marR="8440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o-RO" b="1" smtClean="0">
                          <a:effectLst>
                            <a:outerShdw blurRad="38100" dist="38100" dir="2700000" algn="tl">
                              <a:srgbClr val="000000">
                                <a:alpha val="43137"/>
                              </a:srgbClr>
                            </a:outerShdw>
                          </a:effectLst>
                          <a:latin typeface="Cambria" panose="02040503050406030204" pitchFamily="18" charset="0"/>
                          <a:sym typeface="Symbol"/>
                        </a:rPr>
                        <a:t></a:t>
                      </a:r>
                      <a:r>
                        <a:rPr lang="ro-RO" b="1" smtClean="0">
                          <a:effectLst>
                            <a:outerShdw blurRad="38100" dist="38100" dir="2700000" algn="tl">
                              <a:srgbClr val="000000">
                                <a:alpha val="43137"/>
                              </a:srgbClr>
                            </a:outerShdw>
                          </a:effectLst>
                          <a:latin typeface="Cambria" panose="02040503050406030204" pitchFamily="18" charset="0"/>
                        </a:rPr>
                        <a:t>-CD-R</a:t>
                      </a:r>
                      <a:endParaRPr lang="en-US" b="1" smtClean="0">
                        <a:effectLst>
                          <a:outerShdw blurRad="38100" dist="38100" dir="2700000" algn="tl">
                            <a:srgbClr val="000000">
                              <a:alpha val="43137"/>
                            </a:srgbClr>
                          </a:outerShdw>
                        </a:effectLst>
                        <a:latin typeface="Cambria" panose="02040503050406030204" pitchFamily="18" charset="0"/>
                      </a:endParaRPr>
                    </a:p>
                  </a:txBody>
                  <a:tcPr marL="84406" marR="84406"/>
                </a:tc>
                <a:tc>
                  <a:txBody>
                    <a:bodyPr/>
                    <a:lstStyle/>
                    <a:p>
                      <a:pPr algn="ctr"/>
                      <a:r>
                        <a:rPr lang="en-US" smtClean="0"/>
                        <a:t>-67.6</a:t>
                      </a:r>
                      <a:endParaRPr lang="en-US"/>
                    </a:p>
                  </a:txBody>
                  <a:tcPr marL="84406" marR="84406"/>
                </a:tc>
                <a:tc>
                  <a:txBody>
                    <a:bodyPr/>
                    <a:lstStyle/>
                    <a:p>
                      <a:pPr algn="ctr"/>
                      <a:r>
                        <a:rPr lang="en-US" smtClean="0"/>
                        <a:t>-36.2</a:t>
                      </a:r>
                      <a:endParaRPr lang="en-US"/>
                    </a:p>
                  </a:txBody>
                  <a:tcPr marL="84406" marR="84406"/>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effectLst>
                            <a:outerShdw blurRad="38100" dist="38100" dir="2700000" algn="tl">
                              <a:srgbClr val="000000">
                                <a:alpha val="43137"/>
                              </a:srgbClr>
                            </a:outerShdw>
                          </a:effectLst>
                          <a:latin typeface="Times New Roman"/>
                          <a:ea typeface="Calibri"/>
                          <a:cs typeface="Times New Roman"/>
                        </a:rPr>
                        <a:t>β-CD-S</a:t>
                      </a:r>
                      <a:endParaRPr lang="en-US" sz="1600" b="1" smtClean="0">
                        <a:effectLst>
                          <a:outerShdw blurRad="38100" dist="38100" dir="2700000" algn="tl">
                            <a:srgbClr val="000000">
                              <a:alpha val="43137"/>
                            </a:srgbClr>
                          </a:outerShdw>
                        </a:effectLst>
                        <a:latin typeface="+mn-lt"/>
                        <a:ea typeface="Calibri"/>
                        <a:cs typeface="Times New Roman"/>
                      </a:endParaRPr>
                    </a:p>
                  </a:txBody>
                  <a:tcPr marL="84406" marR="84406"/>
                </a:tc>
                <a:tc>
                  <a:txBody>
                    <a:bodyPr/>
                    <a:lstStyle/>
                    <a:p>
                      <a:pPr algn="ctr"/>
                      <a:r>
                        <a:rPr lang="en-US" smtClean="0"/>
                        <a:t>-64.7</a:t>
                      </a:r>
                      <a:endParaRPr lang="en-US"/>
                    </a:p>
                  </a:txBody>
                  <a:tcPr marL="84406" marR="84406"/>
                </a:tc>
                <a:tc>
                  <a:txBody>
                    <a:bodyPr/>
                    <a:lstStyle/>
                    <a:p>
                      <a:pPr algn="ctr"/>
                      <a:r>
                        <a:rPr lang="en-US" smtClean="0"/>
                        <a:t>-32.8</a:t>
                      </a:r>
                      <a:endParaRPr lang="en-US"/>
                    </a:p>
                  </a:txBody>
                  <a:tcPr marL="84406" marR="84406"/>
                </a:tc>
              </a:tr>
            </a:tbl>
          </a:graphicData>
        </a:graphic>
      </p:graphicFrame>
      <p:sp>
        <p:nvSpPr>
          <p:cNvPr id="10" name="Rectangle 9"/>
          <p:cNvSpPr/>
          <p:nvPr/>
        </p:nvSpPr>
        <p:spPr>
          <a:xfrm>
            <a:off x="5336931" y="4290536"/>
            <a:ext cx="3798277" cy="738664"/>
          </a:xfrm>
          <a:prstGeom prst="rect">
            <a:avLst/>
          </a:prstGeom>
          <a:solidFill>
            <a:schemeClr val="bg1"/>
          </a:solidFill>
        </p:spPr>
        <p:txBody>
          <a:bodyPr wrap="square">
            <a:spAutoFit/>
          </a:bodyPr>
          <a:lstStyle/>
          <a:p>
            <a:r>
              <a:rPr lang="en-US" sz="1400" smtClean="0">
                <a:latin typeface="Cambria" pitchFamily="18" charset="0"/>
              </a:rPr>
              <a:t>Binding energies of the inclusion complexes calculated B3LYP-D/6-31G(d) and B97-D/6-31G(d)</a:t>
            </a:r>
            <a:endParaRPr lang="en-US" sz="1400">
              <a:latin typeface="Cambria" pitchFamily="18" charset="0"/>
            </a:endParaRPr>
          </a:p>
        </p:txBody>
      </p:sp>
      <p:sp>
        <p:nvSpPr>
          <p:cNvPr id="13" name="Rectangle 2"/>
          <p:cNvSpPr>
            <a:spLocks noChangeArrowheads="1"/>
          </p:cNvSpPr>
          <p:nvPr/>
        </p:nvSpPr>
        <p:spPr bwMode="auto">
          <a:xfrm>
            <a:off x="0" y="6337300"/>
            <a:ext cx="8862646" cy="523220"/>
          </a:xfrm>
          <a:prstGeom prst="rect">
            <a:avLst/>
          </a:prstGeom>
          <a:solidFill>
            <a:srgbClr val="FFFFCC"/>
          </a:solidFill>
          <a:ln w="9525">
            <a:noFill/>
            <a:miter lim="800000"/>
            <a:headEnd/>
            <a:tailEnd/>
          </a:ln>
        </p:spPr>
        <p:txBody>
          <a:bodyPr wrap="square">
            <a:spAutoFit/>
          </a:bodyPr>
          <a:lstStyle/>
          <a:p>
            <a:pPr marL="342900" indent="-342900"/>
            <a:r>
              <a:rPr lang="en-US" sz="1400" err="1">
                <a:solidFill>
                  <a:srgbClr val="1F4976"/>
                </a:solidFill>
                <a:latin typeface="Cambria" panose="02040503050406030204" pitchFamily="18" charset="0"/>
              </a:rPr>
              <a:t>Rares</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Cristian </a:t>
            </a:r>
            <a:r>
              <a:rPr lang="en-US" sz="1400" err="1">
                <a:solidFill>
                  <a:srgbClr val="1F4976"/>
                </a:solidFill>
                <a:latin typeface="Cambria" panose="02040503050406030204" pitchFamily="18" charset="0"/>
              </a:rPr>
              <a:t>Iacovita</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Gabriela </a:t>
            </a:r>
            <a:r>
              <a:rPr lang="en-US" sz="1400" err="1">
                <a:solidFill>
                  <a:srgbClr val="1F4976"/>
                </a:solidFill>
                <a:latin typeface="Cambria" panose="02040503050406030204" pitchFamily="18" charset="0"/>
              </a:rPr>
              <a:t>Stiufiuc</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a:solidFill>
                  <a:srgbClr val="1F4976"/>
                </a:solidFill>
                <a:latin typeface="Cambria" panose="02040503050406030204" pitchFamily="18" charset="0"/>
              </a:rPr>
              <a:t>Ede </a:t>
            </a:r>
            <a:r>
              <a:rPr lang="en-US" sz="1400" err="1">
                <a:solidFill>
                  <a:srgbClr val="1F4976"/>
                </a:solidFill>
                <a:latin typeface="Cambria" panose="02040503050406030204" pitchFamily="18" charset="0"/>
              </a:rPr>
              <a:t>Bodoki</a:t>
            </a:r>
            <a:r>
              <a:rPr lang="en-US" sz="1400">
                <a:solidFill>
                  <a:srgbClr val="1F4976"/>
                </a:solidFill>
                <a:latin typeface="Cambria" panose="02040503050406030204" pitchFamily="18" charset="0"/>
              </a:rPr>
              <a:t>,</a:t>
            </a:r>
            <a:r>
              <a:rPr lang="en-US" sz="1400" i="1">
                <a:solidFill>
                  <a:srgbClr val="1F4976"/>
                </a:solidFill>
                <a:latin typeface="Cambria" panose="02040503050406030204" pitchFamily="18" charset="0"/>
              </a:rPr>
              <a:t> </a:t>
            </a:r>
            <a:r>
              <a:rPr lang="en-US" sz="1400" err="1">
                <a:solidFill>
                  <a:srgbClr val="1F4976"/>
                </a:solidFill>
                <a:latin typeface="Cambria" panose="02040503050406030204" pitchFamily="18" charset="0"/>
              </a:rPr>
              <a:t>Vasile</a:t>
            </a:r>
            <a:r>
              <a:rPr lang="en-US" sz="1400">
                <a:solidFill>
                  <a:srgbClr val="1F4976"/>
                </a:solidFill>
                <a:latin typeface="Cambria" panose="02040503050406030204" pitchFamily="18" charset="0"/>
              </a:rPr>
              <a:t> </a:t>
            </a:r>
            <a:r>
              <a:rPr lang="en-US" sz="1400" err="1">
                <a:solidFill>
                  <a:srgbClr val="1F4976"/>
                </a:solidFill>
                <a:latin typeface="Cambria" panose="02040503050406030204" pitchFamily="18" charset="0"/>
              </a:rPr>
              <a:t>Chiş</a:t>
            </a:r>
            <a:r>
              <a:rPr lang="en-US" sz="1400">
                <a:solidFill>
                  <a:srgbClr val="1F4976"/>
                </a:solidFill>
                <a:latin typeface="Cambria" panose="02040503050406030204" pitchFamily="18" charset="0"/>
              </a:rPr>
              <a:t>, Constantin M. </a:t>
            </a:r>
            <a:r>
              <a:rPr lang="en-US" sz="1400" err="1" smtClean="0">
                <a:solidFill>
                  <a:srgbClr val="1F4976"/>
                </a:solidFill>
                <a:latin typeface="Cambria" panose="02040503050406030204" pitchFamily="18" charset="0"/>
              </a:rPr>
              <a:t>Lucaciu</a:t>
            </a:r>
            <a:r>
              <a:rPr lang="en-US" sz="1400" smtClean="0">
                <a:solidFill>
                  <a:srgbClr val="1F4976"/>
                </a:solidFill>
                <a:latin typeface="Cambria" panose="02040503050406030204" pitchFamily="18" charset="0"/>
              </a:rPr>
              <a:t> </a:t>
            </a:r>
          </a:p>
          <a:p>
            <a:pPr marL="342900" indent="-342900"/>
            <a:r>
              <a:rPr lang="en-US" sz="1400" smtClean="0">
                <a:solidFill>
                  <a:srgbClr val="1F4976"/>
                </a:solidFill>
                <a:latin typeface="Cambria" panose="02040503050406030204" pitchFamily="18" charset="0"/>
              </a:rPr>
              <a:t>Phys</a:t>
            </a:r>
            <a:r>
              <a:rPr lang="ro-RO" sz="1400" smtClean="0">
                <a:solidFill>
                  <a:srgbClr val="1F4976"/>
                </a:solidFill>
                <a:latin typeface="Cambria" panose="02040503050406030204" pitchFamily="18" charset="0"/>
              </a:rPr>
              <a:t>. Chem. Chem. Phys.</a:t>
            </a:r>
            <a:r>
              <a:rPr lang="en-US" sz="1400" smtClean="0">
                <a:solidFill>
                  <a:schemeClr val="tx2"/>
                </a:solidFill>
                <a:latin typeface="Cambria" pitchFamily="18" charset="0"/>
              </a:rPr>
              <a:t>, 2015, 17, 1281-1289.</a:t>
            </a:r>
            <a:endParaRPr lang="en-US" altLang="en-US" sz="1400">
              <a:solidFill>
                <a:schemeClr val="tx2"/>
              </a:solidFill>
              <a:latin typeface="Cambria" pitchFamily="18" charset="0"/>
            </a:endParaRPr>
          </a:p>
        </p:txBody>
      </p:sp>
    </p:spTree>
    <p:extLst>
      <p:ext uri="{BB962C8B-B14F-4D97-AF65-F5344CB8AC3E}">
        <p14:creationId xmlns="" xmlns:p14="http://schemas.microsoft.com/office/powerpoint/2010/main" val="72120987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0" y="7620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grpSp>
        <p:nvGrpSpPr>
          <p:cNvPr id="19" name="Group 4"/>
          <p:cNvGrpSpPr>
            <a:grpSpLocks/>
          </p:cNvGrpSpPr>
          <p:nvPr/>
        </p:nvGrpSpPr>
        <p:grpSpPr bwMode="auto">
          <a:xfrm>
            <a:off x="71804" y="1414464"/>
            <a:ext cx="3433396" cy="1717675"/>
            <a:chOff x="2895600" y="3645107"/>
            <a:chExt cx="4724400" cy="2058380"/>
          </a:xfrm>
        </p:grpSpPr>
        <p:pic>
          <p:nvPicPr>
            <p:cNvPr id="20" name="Picture 6"/>
            <p:cNvPicPr>
              <a:picLocks noChangeAspect="1" noChangeArrowheads="1"/>
            </p:cNvPicPr>
            <p:nvPr/>
          </p:nvPicPr>
          <p:blipFill>
            <a:blip r:embed="rId4" cstate="print"/>
            <a:srcRect/>
            <a:stretch>
              <a:fillRect/>
            </a:stretch>
          </p:blipFill>
          <p:spPr bwMode="auto">
            <a:xfrm>
              <a:off x="2895600" y="3645107"/>
              <a:ext cx="4724400" cy="2058380"/>
            </a:xfrm>
            <a:prstGeom prst="rect">
              <a:avLst/>
            </a:prstGeom>
            <a:noFill/>
            <a:ln w="9525">
              <a:noFill/>
              <a:miter lim="800000"/>
              <a:headEnd/>
              <a:tailEnd/>
            </a:ln>
          </p:spPr>
        </p:pic>
        <p:pic>
          <p:nvPicPr>
            <p:cNvPr id="21" name="Picture 3"/>
            <p:cNvPicPr>
              <a:picLocks noChangeAspect="1"/>
            </p:cNvPicPr>
            <p:nvPr/>
          </p:nvPicPr>
          <p:blipFill>
            <a:blip r:embed="rId5" cstate="print"/>
            <a:srcRect/>
            <a:stretch>
              <a:fillRect/>
            </a:stretch>
          </p:blipFill>
          <p:spPr bwMode="auto">
            <a:xfrm>
              <a:off x="3866454" y="3737972"/>
              <a:ext cx="2686746" cy="1900828"/>
            </a:xfrm>
            <a:prstGeom prst="rect">
              <a:avLst/>
            </a:prstGeom>
            <a:noFill/>
            <a:ln w="9525">
              <a:noFill/>
              <a:miter lim="800000"/>
              <a:headEnd/>
              <a:tailEnd/>
            </a:ln>
          </p:spPr>
        </p:pic>
      </p:grpSp>
      <p:pic>
        <p:nvPicPr>
          <p:cNvPr id="1027" name="Picture 3" descr="Fig1_hydlev_w_3_arrows"/>
          <p:cNvPicPr>
            <a:picLocks noChangeAspect="1" noChangeArrowheads="1"/>
          </p:cNvPicPr>
          <p:nvPr/>
        </p:nvPicPr>
        <p:blipFill>
          <a:blip r:embed="rId6" cstate="print"/>
          <a:srcRect/>
          <a:stretch>
            <a:fillRect/>
          </a:stretch>
        </p:blipFill>
        <p:spPr bwMode="auto">
          <a:xfrm>
            <a:off x="152400" y="3401199"/>
            <a:ext cx="3055938" cy="2781300"/>
          </a:xfrm>
          <a:prstGeom prst="rect">
            <a:avLst/>
          </a:prstGeom>
          <a:noFill/>
          <a:ln w="9525">
            <a:noFill/>
            <a:miter lim="800000"/>
            <a:headEnd/>
            <a:tailEnd/>
          </a:ln>
        </p:spPr>
      </p:pic>
      <p:sp>
        <p:nvSpPr>
          <p:cNvPr id="22" name="Rectangle 21"/>
          <p:cNvSpPr/>
          <p:nvPr/>
        </p:nvSpPr>
        <p:spPr>
          <a:xfrm>
            <a:off x="3352800" y="1328678"/>
            <a:ext cx="5791200" cy="2862322"/>
          </a:xfrm>
          <a:prstGeom prst="rect">
            <a:avLst/>
          </a:prstGeom>
        </p:spPr>
        <p:txBody>
          <a:bodyPr wrap="square">
            <a:spAutoFit/>
          </a:bodyPr>
          <a:lstStyle/>
          <a:p>
            <a:r>
              <a:rPr lang="en-US" b="1" smtClean="0">
                <a:solidFill>
                  <a:schemeClr val="tx2"/>
                </a:solidFill>
                <a:latin typeface="Cambria" pitchFamily="18" charset="0"/>
              </a:rPr>
              <a:t>Levetiracetam (LEV) </a:t>
            </a:r>
            <a:endParaRPr lang="ro-RO" b="1" smtClean="0">
              <a:solidFill>
                <a:schemeClr val="tx2"/>
              </a:solidFill>
              <a:latin typeface="Cambria" pitchFamily="18" charset="0"/>
            </a:endParaRPr>
          </a:p>
          <a:p>
            <a:r>
              <a:rPr lang="en-US" smtClean="0">
                <a:solidFill>
                  <a:schemeClr val="tx2"/>
                </a:solidFill>
                <a:latin typeface="Cambria" pitchFamily="18" charset="0"/>
              </a:rPr>
              <a:t>(S)-2-(2-oxopyrrolidin-1-yl) butanamide </a:t>
            </a:r>
            <a:endParaRPr lang="ro-RO" smtClean="0">
              <a:solidFill>
                <a:schemeClr val="tx2"/>
              </a:solidFill>
              <a:latin typeface="Cambria" pitchFamily="18" charset="0"/>
            </a:endParaRPr>
          </a:p>
          <a:p>
            <a:endParaRPr lang="ro-RO" smtClean="0">
              <a:solidFill>
                <a:schemeClr val="tx2"/>
              </a:solidFill>
              <a:latin typeface="Cambria" pitchFamily="18" charset="0"/>
            </a:endParaRPr>
          </a:p>
          <a:p>
            <a:pPr>
              <a:buFontTx/>
              <a:buChar char="-"/>
            </a:pPr>
            <a:r>
              <a:rPr lang="ro-RO" smtClean="0">
                <a:solidFill>
                  <a:schemeClr val="tx2"/>
                </a:solidFill>
                <a:latin typeface="Cambria" pitchFamily="18" charset="0"/>
              </a:rPr>
              <a:t> </a:t>
            </a:r>
            <a:r>
              <a:rPr lang="en-US" smtClean="0">
                <a:solidFill>
                  <a:schemeClr val="tx2"/>
                </a:solidFill>
                <a:latin typeface="Cambria" pitchFamily="18" charset="0"/>
              </a:rPr>
              <a:t>biologically active S-enantiomer of etiracetam.</a:t>
            </a:r>
            <a:endParaRPr lang="ro-RO" smtClean="0">
              <a:solidFill>
                <a:schemeClr val="tx2"/>
              </a:solidFill>
              <a:latin typeface="Cambria" pitchFamily="18" charset="0"/>
            </a:endParaRPr>
          </a:p>
          <a:p>
            <a:pPr>
              <a:buFontTx/>
              <a:buChar char="-"/>
            </a:pPr>
            <a:r>
              <a:rPr lang="en-US" smtClean="0">
                <a:solidFill>
                  <a:schemeClr val="tx2"/>
                </a:solidFill>
                <a:latin typeface="Cambria" pitchFamily="18" charset="0"/>
              </a:rPr>
              <a:t> a second-generation antiepileptic drug (AED) </a:t>
            </a:r>
            <a:endParaRPr lang="ro-RO" smtClean="0">
              <a:solidFill>
                <a:schemeClr val="tx2"/>
              </a:solidFill>
              <a:latin typeface="Cambria" pitchFamily="18" charset="0"/>
            </a:endParaRPr>
          </a:p>
          <a:p>
            <a:pPr>
              <a:buFontTx/>
              <a:buChar char="-"/>
            </a:pPr>
            <a:r>
              <a:rPr lang="ro-RO" smtClean="0">
                <a:solidFill>
                  <a:schemeClr val="tx2"/>
                </a:solidFill>
                <a:latin typeface="Cambria" pitchFamily="18" charset="0"/>
              </a:rPr>
              <a:t> acts differently with respect to other common AEDs</a:t>
            </a:r>
          </a:p>
          <a:p>
            <a:pPr>
              <a:buFontTx/>
              <a:buChar char="-"/>
            </a:pPr>
            <a:r>
              <a:rPr lang="ro-RO" smtClean="0">
                <a:solidFill>
                  <a:schemeClr val="tx2"/>
                </a:solidFill>
                <a:latin typeface="Cambria" pitchFamily="18" charset="0"/>
              </a:rPr>
              <a:t> </a:t>
            </a:r>
            <a:r>
              <a:rPr lang="en-US" smtClean="0">
                <a:solidFill>
                  <a:schemeClr val="tx2"/>
                </a:solidFill>
                <a:latin typeface="Cambria" pitchFamily="18" charset="0"/>
              </a:rPr>
              <a:t>barely protein-bound</a:t>
            </a:r>
            <a:endParaRPr lang="ro-RO" smtClean="0">
              <a:solidFill>
                <a:schemeClr val="tx2"/>
              </a:solidFill>
              <a:latin typeface="Cambria" pitchFamily="18" charset="0"/>
            </a:endParaRPr>
          </a:p>
          <a:p>
            <a:pPr>
              <a:buFontTx/>
              <a:buChar char="-"/>
            </a:pPr>
            <a:r>
              <a:rPr lang="en-US" smtClean="0">
                <a:solidFill>
                  <a:schemeClr val="tx2"/>
                </a:solidFill>
                <a:latin typeface="Cambria" pitchFamily="18" charset="0"/>
              </a:rPr>
              <a:t> minimally metabolized </a:t>
            </a:r>
            <a:endParaRPr lang="ro-RO" smtClean="0">
              <a:solidFill>
                <a:schemeClr val="tx2"/>
              </a:solidFill>
              <a:latin typeface="Cambria" pitchFamily="18" charset="0"/>
            </a:endParaRPr>
          </a:p>
          <a:p>
            <a:pPr>
              <a:buFontTx/>
              <a:buChar char="-"/>
            </a:pPr>
            <a:r>
              <a:rPr lang="ro-RO" smtClean="0">
                <a:solidFill>
                  <a:schemeClr val="tx2"/>
                </a:solidFill>
                <a:latin typeface="Cambria" pitchFamily="18" charset="0"/>
              </a:rPr>
              <a:t> </a:t>
            </a:r>
            <a:r>
              <a:rPr lang="en-US" smtClean="0">
                <a:solidFill>
                  <a:schemeClr val="tx2"/>
                </a:solidFill>
                <a:latin typeface="Cambria" pitchFamily="18" charset="0"/>
              </a:rPr>
              <a:t>minor drug-drug interactions.</a:t>
            </a:r>
            <a:endParaRPr lang="ro-RO" smtClean="0">
              <a:solidFill>
                <a:schemeClr val="tx2"/>
              </a:solidFill>
              <a:latin typeface="Cambria" pitchFamily="18" charset="0"/>
            </a:endParaRPr>
          </a:p>
          <a:p>
            <a:pPr>
              <a:buFontTx/>
              <a:buChar char="-"/>
            </a:pPr>
            <a:endParaRPr lang="en-US">
              <a:solidFill>
                <a:schemeClr val="tx2"/>
              </a:solidFill>
              <a:latin typeface="Cambria" pitchFamily="18" charset="0"/>
            </a:endParaRPr>
          </a:p>
        </p:txBody>
      </p:sp>
      <p:sp>
        <p:nvSpPr>
          <p:cNvPr id="1028" name="Rectangle 4"/>
          <p:cNvSpPr>
            <a:spLocks noChangeArrowheads="1"/>
          </p:cNvSpPr>
          <p:nvPr/>
        </p:nvSpPr>
        <p:spPr bwMode="auto">
          <a:xfrm>
            <a:off x="3276600" y="4293275"/>
            <a:ext cx="58674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chemeClr val="tx2"/>
                </a:solidFill>
                <a:effectLst/>
                <a:latin typeface="Cambria" pitchFamily="18" charset="0"/>
                <a:ea typeface="SimSun" pitchFamily="2" charset="-122"/>
                <a:cs typeface="Arial" pitchFamily="34" charset="0"/>
              </a:rPr>
              <a:t>Conformational landscapes </a:t>
            </a:r>
            <a:endParaRPr kumimoji="0" lang="ro-RO" b="1" i="0" u="none" strike="noStrike" cap="none" normalizeH="0" baseline="0" smtClean="0">
              <a:ln>
                <a:noFill/>
              </a:ln>
              <a:solidFill>
                <a:schemeClr val="tx2"/>
              </a:solidFill>
              <a:effectLst/>
              <a:latin typeface="Cambria" pitchFamily="18" charset="0"/>
              <a:ea typeface="SimSun" pitchFamily="2" charset="-122"/>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ro-RO" b="0" i="0" u="none" strike="noStrike" cap="none" normalizeH="0" baseline="0" smtClean="0">
                <a:ln>
                  <a:noFill/>
                </a:ln>
                <a:solidFill>
                  <a:schemeClr val="tx2"/>
                </a:solidFill>
                <a:effectLst/>
                <a:latin typeface="Cambria" pitchFamily="18" charset="0"/>
                <a:ea typeface="SimSun" pitchFamily="2" charset="-122"/>
                <a:cs typeface="Arial" pitchFamily="34" charset="0"/>
              </a:rPr>
              <a:t> </a:t>
            </a:r>
            <a:r>
              <a:rPr kumimoji="0" lang="en-US" b="0" i="0" u="none" strike="noStrike" cap="none" normalizeH="0" baseline="0" smtClean="0">
                <a:ln>
                  <a:noFill/>
                </a:ln>
                <a:solidFill>
                  <a:schemeClr val="tx2"/>
                </a:solidFill>
                <a:effectLst/>
                <a:latin typeface="Cambria" pitchFamily="18" charset="0"/>
                <a:ea typeface="SimSun" pitchFamily="2" charset="-122"/>
                <a:cs typeface="Arial" pitchFamily="34" charset="0"/>
              </a:rPr>
              <a:t>crucial importance for modeling the drug-receptor interactions </a:t>
            </a:r>
            <a:endParaRPr kumimoji="0" lang="ro-RO" b="0" i="0" u="none" strike="noStrike" cap="none" normalizeH="0" baseline="0" smtClean="0">
              <a:ln>
                <a:noFill/>
              </a:ln>
              <a:solidFill>
                <a:schemeClr val="tx2"/>
              </a:solidFill>
              <a:effectLst/>
              <a:latin typeface="Cambria" pitchFamily="18" charset="0"/>
              <a:ea typeface="SimSun" pitchFamily="2" charset="-122"/>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Char char="-"/>
              <a:tabLst/>
            </a:pPr>
            <a:r>
              <a:rPr kumimoji="0" lang="ro-RO" b="0" i="0" u="none" strike="noStrike" cap="none" normalizeH="0" baseline="0" smtClean="0">
                <a:ln>
                  <a:noFill/>
                </a:ln>
                <a:solidFill>
                  <a:schemeClr val="tx2"/>
                </a:solidFill>
                <a:effectLst/>
                <a:latin typeface="Cambria" pitchFamily="18" charset="0"/>
                <a:ea typeface="SimSun" pitchFamily="2" charset="-122"/>
                <a:cs typeface="Arial" pitchFamily="34" charset="0"/>
              </a:rPr>
              <a:t> </a:t>
            </a:r>
            <a:r>
              <a:rPr kumimoji="0" lang="en-US" b="0" i="0" u="none" strike="noStrike" cap="none" normalizeH="0" baseline="0" smtClean="0">
                <a:ln>
                  <a:noFill/>
                </a:ln>
                <a:solidFill>
                  <a:schemeClr val="tx2"/>
                </a:solidFill>
                <a:effectLst/>
                <a:latin typeface="Cambria" pitchFamily="18" charset="0"/>
                <a:ea typeface="SimSun" pitchFamily="2" charset="-122"/>
                <a:cs typeface="Arial" pitchFamily="34" charset="0"/>
              </a:rPr>
              <a:t>essential for describing reliably the spectroscopic properties of </a:t>
            </a:r>
            <a:r>
              <a:rPr kumimoji="0" lang="ro-RO" b="0" i="0" u="none" strike="noStrike" cap="none" normalizeH="0" baseline="0" smtClean="0">
                <a:ln>
                  <a:noFill/>
                </a:ln>
                <a:solidFill>
                  <a:schemeClr val="tx2"/>
                </a:solidFill>
                <a:effectLst/>
                <a:latin typeface="Cambria" pitchFamily="18" charset="0"/>
                <a:ea typeface="SimSun" pitchFamily="2" charset="-122"/>
                <a:cs typeface="Arial" pitchFamily="34" charset="0"/>
              </a:rPr>
              <a:t>APIs</a:t>
            </a:r>
          </a:p>
          <a:p>
            <a:pPr marL="0" marR="0" lvl="0" indent="0" algn="just" defTabSz="914400" rtl="0" eaLnBrk="1" fontAlgn="base" latinLnBrk="0" hangingPunct="1">
              <a:lnSpc>
                <a:spcPct val="100000"/>
              </a:lnSpc>
              <a:spcBef>
                <a:spcPct val="0"/>
              </a:spcBef>
              <a:spcAft>
                <a:spcPct val="0"/>
              </a:spcAft>
              <a:buClrTx/>
              <a:buSzTx/>
              <a:buFontTx/>
              <a:buChar char="-"/>
              <a:tabLst/>
            </a:pPr>
            <a:r>
              <a:rPr lang="ro-RO" smtClean="0">
                <a:solidFill>
                  <a:schemeClr val="tx2"/>
                </a:solidFill>
                <a:latin typeface="Cambria" pitchFamily="18" charset="0"/>
                <a:ea typeface="SimSun" pitchFamily="2" charset="-122"/>
                <a:cs typeface="Arial" pitchFamily="34" charset="0"/>
              </a:rPr>
              <a:t> </a:t>
            </a:r>
            <a:r>
              <a:rPr kumimoji="0" lang="en-US" b="0" i="0" u="none" strike="noStrike" cap="none" normalizeH="0" baseline="0" smtClean="0">
                <a:ln>
                  <a:noFill/>
                </a:ln>
                <a:solidFill>
                  <a:schemeClr val="tx2"/>
                </a:solidFill>
                <a:effectLst/>
                <a:latin typeface="Cambria" pitchFamily="18" charset="0"/>
                <a:ea typeface="SimSun" pitchFamily="2" charset="-122"/>
                <a:cs typeface="Arial" pitchFamily="34" charset="0"/>
              </a:rPr>
              <a:t>understanding their conformational polymorphism and crystal growth processes.</a:t>
            </a:r>
            <a:endParaRPr kumimoji="0" lang="en-US" b="0" i="0" u="none" strike="noStrike" cap="none" normalizeH="0" baseline="0" smtClean="0">
              <a:ln>
                <a:noFill/>
              </a:ln>
              <a:solidFill>
                <a:schemeClr val="tx2"/>
              </a:solidFill>
              <a:effectLst/>
              <a:latin typeface="Cambria" pitchFamily="18"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3555"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7172"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dirty="0" smtClean="0">
                <a:solidFill>
                  <a:srgbClr val="1F4976"/>
                </a:solidFill>
                <a:effectLst>
                  <a:outerShdw blurRad="38100" dist="38100" dir="2700000" algn="tl">
                    <a:srgbClr val="000000">
                      <a:alpha val="43137"/>
                    </a:srgbClr>
                  </a:outerShdw>
                </a:effectLst>
                <a:latin typeface="Cambria" pitchFamily="18" charset="0"/>
              </a:rPr>
              <a:t>DFT-D</a:t>
            </a:r>
            <a:r>
              <a:rPr lang="ro-RO" altLang="en-US" b="1" dirty="0" smtClean="0">
                <a:solidFill>
                  <a:srgbClr val="1F4976"/>
                </a:solidFill>
                <a:effectLst>
                  <a:outerShdw blurRad="38100" dist="38100" dir="2700000" algn="tl">
                    <a:srgbClr val="000000">
                      <a:alpha val="43137"/>
                    </a:srgbClr>
                  </a:outerShdw>
                </a:effectLst>
                <a:latin typeface="Cambria" pitchFamily="18" charset="0"/>
              </a:rPr>
              <a:t>CP </a:t>
            </a:r>
            <a:r>
              <a:rPr lang="en-US" altLang="en-US" b="1" dirty="0" smtClean="0">
                <a:solidFill>
                  <a:srgbClr val="1F4976"/>
                </a:solidFill>
                <a:effectLst>
                  <a:outerShdw blurRad="38100" dist="38100" dir="2700000" algn="tl">
                    <a:srgbClr val="000000">
                      <a:alpha val="43137"/>
                    </a:srgbClr>
                  </a:outerShdw>
                </a:effectLst>
                <a:latin typeface="Cambria" pitchFamily="18" charset="0"/>
              </a:rPr>
              <a:t/>
            </a:r>
            <a:br>
              <a:rPr lang="en-US" altLang="en-US" b="1" dirty="0" smtClean="0">
                <a:solidFill>
                  <a:srgbClr val="1F4976"/>
                </a:solidFill>
                <a:effectLst>
                  <a:outerShdw blurRad="38100" dist="38100" dir="2700000" algn="tl">
                    <a:srgbClr val="000000">
                      <a:alpha val="43137"/>
                    </a:srgbClr>
                  </a:outerShdw>
                </a:effectLst>
                <a:latin typeface="Cambria" pitchFamily="18" charset="0"/>
              </a:rPr>
            </a:br>
            <a:endParaRPr lang="en-US" altLang="en-US"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7173" name="Title 1"/>
          <p:cNvSpPr txBox="1">
            <a:spLocks/>
          </p:cNvSpPr>
          <p:nvPr/>
        </p:nvSpPr>
        <p:spPr bwMode="auto">
          <a:xfrm>
            <a:off x="211015" y="1371600"/>
            <a:ext cx="8229600"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Benzene dimer and Benzene-water complex</a:t>
            </a:r>
          </a:p>
        </p:txBody>
      </p:sp>
      <p:graphicFrame>
        <p:nvGraphicFramePr>
          <p:cNvPr id="12" name="Table 11"/>
          <p:cNvGraphicFramePr>
            <a:graphicFrameLocks noGrp="1"/>
          </p:cNvGraphicFramePr>
          <p:nvPr/>
        </p:nvGraphicFramePr>
        <p:xfrm>
          <a:off x="4290646" y="1905000"/>
          <a:ext cx="3516923" cy="1079500"/>
        </p:xfrm>
        <a:graphic>
          <a:graphicData uri="http://schemas.openxmlformats.org/drawingml/2006/table">
            <a:tbl>
              <a:tblPr firstRow="1" bandRow="1">
                <a:tableStyleId>{073A0DAA-6AF3-43AB-8588-CEC1D06C72B9}</a:tableStyleId>
              </a:tblPr>
              <a:tblGrid>
                <a:gridCol w="1395046"/>
                <a:gridCol w="1066800"/>
                <a:gridCol w="1055077"/>
              </a:tblGrid>
              <a:tr h="640283">
                <a:tc>
                  <a:txBody>
                    <a:bodyPr/>
                    <a:lstStyle/>
                    <a:p>
                      <a:r>
                        <a:rPr lang="ro-RO" sz="1200" b="1" smtClean="0">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rPr>
                        <a:t>T-shaped benzene</a:t>
                      </a:r>
                      <a:endParaRPr lang="en-US" sz="1200"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84406" marR="84406" marT="45735" marB="45735" anchor="ctr">
                    <a:solidFill>
                      <a:srgbClr val="1F4976"/>
                    </a:solidFill>
                  </a:tcPr>
                </a:tc>
                <a:tc>
                  <a:txBody>
                    <a:bodyPr/>
                    <a:lstStyle/>
                    <a:p>
                      <a:pPr algn="ctr"/>
                      <a:r>
                        <a:rPr lang="en-US" sz="1200" b="1" smtClean="0">
                          <a:solidFill>
                            <a:srgbClr val="F4DFBD"/>
                          </a:solidFill>
                          <a:latin typeface="Cambria" panose="02040503050406030204" pitchFamily="18" charset="0"/>
                          <a:cs typeface="Calibri" pitchFamily="34" charset="0"/>
                        </a:rPr>
                        <a:t>Interaction energy  (k</a:t>
                      </a:r>
                      <a:r>
                        <a:rPr lang="ro-RO" sz="1200" b="1" smtClean="0">
                          <a:solidFill>
                            <a:srgbClr val="F4DFBD"/>
                          </a:solidFill>
                          <a:latin typeface="Cambria" panose="02040503050406030204" pitchFamily="18" charset="0"/>
                          <a:cs typeface="Calibri" pitchFamily="34" charset="0"/>
                        </a:rPr>
                        <a:t>cal</a:t>
                      </a:r>
                      <a:r>
                        <a:rPr lang="en-US" sz="1200" b="1" smtClean="0">
                          <a:solidFill>
                            <a:srgbClr val="F4DFBD"/>
                          </a:solidFill>
                          <a:latin typeface="Cambria" panose="02040503050406030204" pitchFamily="18" charset="0"/>
                          <a:cs typeface="Calibri" pitchFamily="34" charset="0"/>
                        </a:rPr>
                        <a:t>/mol)</a:t>
                      </a:r>
                      <a:endParaRPr lang="en-US" sz="1200" b="1">
                        <a:solidFill>
                          <a:srgbClr val="F4DFBD"/>
                        </a:solidFill>
                        <a:latin typeface="Cambria" panose="02040503050406030204" pitchFamily="18" charset="0"/>
                        <a:cs typeface="Calibri" pitchFamily="34" charset="0"/>
                      </a:endParaRPr>
                    </a:p>
                  </a:txBody>
                  <a:tcPr marL="84406" marR="84406" marT="45735" marB="45735" anchor="ctr">
                    <a:solidFill>
                      <a:srgbClr val="1F4976"/>
                    </a:solidFill>
                  </a:tcPr>
                </a:tc>
                <a:tc>
                  <a:txBody>
                    <a:bodyPr/>
                    <a:lstStyle/>
                    <a:p>
                      <a:pPr algn="ctr"/>
                      <a:r>
                        <a:rPr lang="en-US" sz="1200" b="1" smtClean="0">
                          <a:solidFill>
                            <a:srgbClr val="F4DFBD"/>
                          </a:solidFill>
                          <a:latin typeface="Cambria" panose="02040503050406030204" pitchFamily="18" charset="0"/>
                          <a:cs typeface="Calibri" pitchFamily="34" charset="0"/>
                        </a:rPr>
                        <a:t>Equilibrium distance (Å)</a:t>
                      </a:r>
                      <a:endParaRPr lang="en-US" sz="1200" b="1">
                        <a:solidFill>
                          <a:srgbClr val="F4DFBD"/>
                        </a:solidFill>
                        <a:latin typeface="Cambria" panose="02040503050406030204" pitchFamily="18" charset="0"/>
                        <a:cs typeface="Calibri" pitchFamily="34" charset="0"/>
                      </a:endParaRPr>
                    </a:p>
                  </a:txBody>
                  <a:tcPr marL="84406" marR="84406" marT="45735" marB="45735" anchor="ctr">
                    <a:solidFill>
                      <a:srgbClr val="1F4976"/>
                    </a:solidFill>
                  </a:tcPr>
                </a:tc>
              </a:tr>
              <a:tr h="439217">
                <a:tc>
                  <a:txBody>
                    <a:bodyPr/>
                    <a:lstStyle/>
                    <a:p>
                      <a:pPr algn="l"/>
                      <a:r>
                        <a:rPr lang="en-US" sz="1200" b="1" smtClean="0">
                          <a:solidFill>
                            <a:srgbClr val="1F4976"/>
                          </a:solidFill>
                          <a:latin typeface="Cambria" panose="02040503050406030204" pitchFamily="18" charset="0"/>
                          <a:cs typeface="Calibri" pitchFamily="34" charset="0"/>
                        </a:rPr>
                        <a:t>Experimental </a:t>
                      </a:r>
                      <a:r>
                        <a:rPr lang="ro-RO" sz="1200" b="1" smtClean="0">
                          <a:solidFill>
                            <a:srgbClr val="1F4976"/>
                          </a:solidFill>
                          <a:latin typeface="Cambria" panose="02040503050406030204" pitchFamily="18" charset="0"/>
                          <a:cs typeface="Calibri" pitchFamily="34" charset="0"/>
                        </a:rPr>
                        <a:t>*</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c>
                  <a:txBody>
                    <a:bodyPr/>
                    <a:lstStyle/>
                    <a:p>
                      <a:pPr algn="ctr"/>
                      <a:r>
                        <a:rPr lang="ro-RO" sz="1200" b="1" smtClean="0">
                          <a:solidFill>
                            <a:srgbClr val="1F4976"/>
                          </a:solidFill>
                          <a:latin typeface="Cambria" panose="02040503050406030204" pitchFamily="18" charset="0"/>
                          <a:cs typeface="Calibri" pitchFamily="34" charset="0"/>
                        </a:rPr>
                        <a:t>-2.40</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c>
                  <a:txBody>
                    <a:bodyPr/>
                    <a:lstStyle/>
                    <a:p>
                      <a:pPr algn="ctr"/>
                      <a:r>
                        <a:rPr lang="en-US" sz="1200" b="1" smtClean="0">
                          <a:solidFill>
                            <a:srgbClr val="1F4976"/>
                          </a:solidFill>
                          <a:latin typeface="Cambria" panose="02040503050406030204" pitchFamily="18" charset="0"/>
                          <a:cs typeface="Calibri" pitchFamily="34" charset="0"/>
                        </a:rPr>
                        <a:t>4.960</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r>
            </a:tbl>
          </a:graphicData>
        </a:graphic>
      </p:graphicFrame>
      <p:sp>
        <p:nvSpPr>
          <p:cNvPr id="23572" name="Rectangle 11"/>
          <p:cNvSpPr>
            <a:spLocks noChangeArrowheads="1"/>
          </p:cNvSpPr>
          <p:nvPr/>
        </p:nvSpPr>
        <p:spPr bwMode="auto">
          <a:xfrm>
            <a:off x="4220308" y="3429000"/>
            <a:ext cx="4853354" cy="400050"/>
          </a:xfrm>
          <a:prstGeom prst="rect">
            <a:avLst/>
          </a:prstGeom>
          <a:noFill/>
          <a:ln w="9525">
            <a:noFill/>
            <a:miter lim="800000"/>
            <a:headEnd/>
            <a:tailEnd/>
          </a:ln>
        </p:spPr>
        <p:txBody>
          <a:bodyPr>
            <a:spAutoFit/>
          </a:bodyPr>
          <a:lstStyle/>
          <a:p>
            <a:pPr>
              <a:buFont typeface="Arial" charset="0"/>
              <a:buNone/>
            </a:pPr>
            <a:r>
              <a:rPr lang="en-US" altLang="en-US" sz="1000">
                <a:latin typeface="Cambria" pitchFamily="18" charset="0"/>
              </a:rPr>
              <a:t>*E. </a:t>
            </a:r>
            <a:r>
              <a:rPr lang="en-US" altLang="en-US" sz="1000" err="1">
                <a:latin typeface="Cambria" pitchFamily="18" charset="0"/>
              </a:rPr>
              <a:t>Arunan</a:t>
            </a:r>
            <a:r>
              <a:rPr lang="en-US" altLang="en-US" sz="1000">
                <a:latin typeface="Cambria" pitchFamily="18" charset="0"/>
              </a:rPr>
              <a:t>, H. Gutowsky, </a:t>
            </a:r>
            <a:r>
              <a:rPr lang="en-US" altLang="en-US" sz="1000" i="1">
                <a:latin typeface="Cambria" pitchFamily="18" charset="0"/>
              </a:rPr>
              <a:t>J. Chem. Phys. </a:t>
            </a:r>
            <a:r>
              <a:rPr lang="en-US" altLang="en-US" sz="1000">
                <a:latin typeface="Cambria" pitchFamily="18" charset="0"/>
              </a:rPr>
              <a:t>1993, 98, 4294; </a:t>
            </a:r>
          </a:p>
          <a:p>
            <a:pPr>
              <a:buFont typeface="Arial" charset="0"/>
              <a:buNone/>
            </a:pPr>
            <a:r>
              <a:rPr lang="en-US" altLang="en-US" sz="1000">
                <a:latin typeface="Cambria" pitchFamily="18" charset="0"/>
              </a:rPr>
              <a:t>J.R. Grover, E.A. Walters,  E.T. Hu</a:t>
            </a:r>
            <a:r>
              <a:rPr lang="ro-RO" altLang="en-US" sz="1000">
                <a:latin typeface="Cambria" pitchFamily="18" charset="0"/>
              </a:rPr>
              <a:t>i</a:t>
            </a:r>
            <a:r>
              <a:rPr lang="en-US" altLang="en-US" sz="1000">
                <a:latin typeface="Cambria" pitchFamily="18" charset="0"/>
              </a:rPr>
              <a:t>, </a:t>
            </a:r>
            <a:r>
              <a:rPr lang="en-US" altLang="en-US" sz="1000" i="1">
                <a:latin typeface="Cambria" pitchFamily="18" charset="0"/>
              </a:rPr>
              <a:t>J. Phys. Chem. </a:t>
            </a:r>
            <a:r>
              <a:rPr lang="en-US" altLang="en-US" sz="1000">
                <a:latin typeface="Cambria" pitchFamily="18" charset="0"/>
              </a:rPr>
              <a:t>198</a:t>
            </a:r>
            <a:r>
              <a:rPr lang="ro-RO" altLang="en-US" sz="1000">
                <a:latin typeface="Cambria" pitchFamily="18" charset="0"/>
              </a:rPr>
              <a:t>7</a:t>
            </a:r>
            <a:r>
              <a:rPr lang="en-US" altLang="en-US" sz="1000">
                <a:latin typeface="Cambria" pitchFamily="18" charset="0"/>
              </a:rPr>
              <a:t>, 91, 3233.</a:t>
            </a:r>
          </a:p>
        </p:txBody>
      </p:sp>
      <p:graphicFrame>
        <p:nvGraphicFramePr>
          <p:cNvPr id="14" name="Table 13"/>
          <p:cNvGraphicFramePr>
            <a:graphicFrameLocks noGrp="1"/>
          </p:cNvGraphicFramePr>
          <p:nvPr/>
        </p:nvGraphicFramePr>
        <p:xfrm>
          <a:off x="4290646" y="2971800"/>
          <a:ext cx="3516923" cy="457200"/>
        </p:xfrm>
        <a:graphic>
          <a:graphicData uri="http://schemas.openxmlformats.org/drawingml/2006/table">
            <a:tbl>
              <a:tblPr firstRow="1" bandRow="1">
                <a:tableStyleId>{00A15C55-8517-42AA-B614-E9B94910E393}</a:tableStyleId>
              </a:tblPr>
              <a:tblGrid>
                <a:gridCol w="1406769"/>
                <a:gridCol w="1055077"/>
                <a:gridCol w="1055077"/>
              </a:tblGrid>
              <a:tr h="439077">
                <a:tc>
                  <a:txBody>
                    <a:bodyPr/>
                    <a:lstStyle/>
                    <a:p>
                      <a:pPr marL="0" marR="0" indent="0" algn="l" defTabSz="3709812" rtl="0" eaLnBrk="1" fontAlgn="auto" latinLnBrk="0" hangingPunct="1">
                        <a:lnSpc>
                          <a:spcPct val="100000"/>
                        </a:lnSpc>
                        <a:spcBef>
                          <a:spcPts val="0"/>
                        </a:spcBef>
                        <a:spcAft>
                          <a:spcPts val="0"/>
                        </a:spcAft>
                        <a:buClrTx/>
                        <a:buSzTx/>
                        <a:buFontTx/>
                        <a:buNone/>
                        <a:tabLst/>
                        <a:defRPr/>
                      </a:pPr>
                      <a:r>
                        <a:rPr lang="en-US" sz="1200" smtClean="0">
                          <a:solidFill>
                            <a:srgbClr val="FFFFCC"/>
                          </a:solidFill>
                          <a:latin typeface="Cambria" panose="02040503050406030204" pitchFamily="18" charset="0"/>
                          <a:cs typeface="Calibri" pitchFamily="34" charset="0"/>
                        </a:rPr>
                        <a:t>PBE</a:t>
                      </a:r>
                      <a:r>
                        <a:rPr lang="ro-RO" sz="1200" smtClean="0">
                          <a:solidFill>
                            <a:srgbClr val="FFFFCC"/>
                          </a:solidFill>
                          <a:latin typeface="Cambria" panose="02040503050406030204" pitchFamily="18" charset="0"/>
                          <a:cs typeface="Calibri" pitchFamily="34" charset="0"/>
                        </a:rPr>
                        <a:t>0-DCP</a:t>
                      </a:r>
                      <a:r>
                        <a:rPr lang="en-US" sz="1200" smtClean="0">
                          <a:solidFill>
                            <a:srgbClr val="FFFFCC"/>
                          </a:solidFill>
                          <a:latin typeface="Cambria" panose="02040503050406030204" pitchFamily="18" charset="0"/>
                          <a:cs typeface="Calibri" pitchFamily="34" charset="0"/>
                        </a:rPr>
                        <a:t>/</a:t>
                      </a:r>
                    </a:p>
                    <a:p>
                      <a:pPr marL="0" marR="0" indent="0" algn="l" defTabSz="3709812" rtl="0" eaLnBrk="1" fontAlgn="auto" latinLnBrk="0" hangingPunct="1">
                        <a:lnSpc>
                          <a:spcPct val="100000"/>
                        </a:lnSpc>
                        <a:spcBef>
                          <a:spcPts val="0"/>
                        </a:spcBef>
                        <a:spcAft>
                          <a:spcPts val="0"/>
                        </a:spcAft>
                        <a:buClrTx/>
                        <a:buSzTx/>
                        <a:buFontTx/>
                        <a:buNone/>
                        <a:tabLst/>
                        <a:defRPr/>
                      </a:pPr>
                      <a:r>
                        <a:rPr lang="en-US" sz="1200" smtClean="0">
                          <a:solidFill>
                            <a:srgbClr val="FFFFCC"/>
                          </a:solidFill>
                          <a:latin typeface="Cambria" panose="02040503050406030204" pitchFamily="18" charset="0"/>
                          <a:cs typeface="Calibri" pitchFamily="34" charset="0"/>
                        </a:rPr>
                        <a:t>6-31+G(</a:t>
                      </a:r>
                      <a:r>
                        <a:rPr lang="en-US" sz="1200" err="1" smtClean="0">
                          <a:solidFill>
                            <a:srgbClr val="FFFFCC"/>
                          </a:solidFill>
                          <a:latin typeface="Cambria" panose="02040503050406030204" pitchFamily="18" charset="0"/>
                          <a:cs typeface="Calibri" pitchFamily="34" charset="0"/>
                        </a:rPr>
                        <a:t>d,p</a:t>
                      </a:r>
                      <a:r>
                        <a:rPr lang="en-US" sz="1200" smtClean="0">
                          <a:solidFill>
                            <a:srgbClr val="FFFFCC"/>
                          </a:solidFill>
                          <a:latin typeface="Cambria" panose="02040503050406030204" pitchFamily="18" charset="0"/>
                          <a:cs typeface="Calibri" pitchFamily="34" charset="0"/>
                        </a:rPr>
                        <a:t>)</a:t>
                      </a:r>
                    </a:p>
                  </a:txBody>
                  <a:tcPr marL="84406" marR="84406" anchor="ctr">
                    <a:solidFill>
                      <a:srgbClr val="1F4976"/>
                    </a:solidFill>
                  </a:tcPr>
                </a:tc>
                <a:tc>
                  <a:txBody>
                    <a:bodyPr/>
                    <a:lstStyle/>
                    <a:p>
                      <a:pPr algn="ctr"/>
                      <a:r>
                        <a:rPr lang="ro-RO" sz="1200" smtClean="0">
                          <a:solidFill>
                            <a:srgbClr val="FFFFCC"/>
                          </a:solidFill>
                          <a:latin typeface="Cambria" panose="02040503050406030204" pitchFamily="18" charset="0"/>
                          <a:cs typeface="Calibri" pitchFamily="34" charset="0"/>
                        </a:rPr>
                        <a:t>-2.35</a:t>
                      </a:r>
                      <a:endParaRPr lang="en-US" sz="1200">
                        <a:solidFill>
                          <a:srgbClr val="FFFFCC"/>
                        </a:solidFill>
                        <a:latin typeface="Cambria" panose="02040503050406030204" pitchFamily="18" charset="0"/>
                        <a:cs typeface="Calibri" pitchFamily="34" charset="0"/>
                      </a:endParaRPr>
                    </a:p>
                  </a:txBody>
                  <a:tcPr marL="84406" marR="84406" anchor="ctr">
                    <a:solidFill>
                      <a:srgbClr val="1F4976"/>
                    </a:solidFill>
                  </a:tcPr>
                </a:tc>
                <a:tc>
                  <a:txBody>
                    <a:bodyPr/>
                    <a:lstStyle/>
                    <a:p>
                      <a:pPr algn="ctr"/>
                      <a:r>
                        <a:rPr lang="en-US" sz="1200" smtClean="0">
                          <a:solidFill>
                            <a:srgbClr val="FFFFCC"/>
                          </a:solidFill>
                          <a:latin typeface="Cambria" panose="02040503050406030204" pitchFamily="18" charset="0"/>
                          <a:cs typeface="Calibri" pitchFamily="34" charset="0"/>
                        </a:rPr>
                        <a:t>5.000</a:t>
                      </a:r>
                      <a:endParaRPr lang="en-US" sz="1200">
                        <a:solidFill>
                          <a:srgbClr val="FFFFCC"/>
                        </a:solidFill>
                        <a:latin typeface="Cambria" panose="02040503050406030204" pitchFamily="18" charset="0"/>
                        <a:cs typeface="Calibri" pitchFamily="34" charset="0"/>
                      </a:endParaRPr>
                    </a:p>
                  </a:txBody>
                  <a:tcPr marL="84406" marR="84406" anchor="ctr">
                    <a:solidFill>
                      <a:srgbClr val="1F4976"/>
                    </a:solidFill>
                  </a:tcPr>
                </a:tc>
              </a:tr>
            </a:tbl>
          </a:graphicData>
        </a:graphic>
      </p:graphicFrame>
      <p:pic>
        <p:nvPicPr>
          <p:cNvPr id="15" name="Picture 14" descr="water_benzene_no back.png"/>
          <p:cNvPicPr>
            <a:picLocks noChangeAspect="1"/>
          </p:cNvPicPr>
          <p:nvPr/>
        </p:nvPicPr>
        <p:blipFill>
          <a:blip r:embed="rId4" cstate="print"/>
          <a:srcRect/>
          <a:stretch>
            <a:fillRect/>
          </a:stretch>
        </p:blipFill>
        <p:spPr bwMode="auto">
          <a:xfrm>
            <a:off x="1188427" y="4495800"/>
            <a:ext cx="2022231" cy="1487488"/>
          </a:xfrm>
          <a:prstGeom prst="rect">
            <a:avLst/>
          </a:prstGeom>
          <a:noFill/>
          <a:ln w="9525">
            <a:noFill/>
            <a:miter lim="800000"/>
            <a:headEnd/>
            <a:tailEnd/>
          </a:ln>
        </p:spPr>
      </p:pic>
      <p:graphicFrame>
        <p:nvGraphicFramePr>
          <p:cNvPr id="16" name="Table 15"/>
          <p:cNvGraphicFramePr>
            <a:graphicFrameLocks noGrp="1"/>
          </p:cNvGraphicFramePr>
          <p:nvPr/>
        </p:nvGraphicFramePr>
        <p:xfrm>
          <a:off x="4290646" y="4191000"/>
          <a:ext cx="3516923" cy="1079500"/>
        </p:xfrm>
        <a:graphic>
          <a:graphicData uri="http://schemas.openxmlformats.org/drawingml/2006/table">
            <a:tbl>
              <a:tblPr firstRow="1" bandRow="1">
                <a:tableStyleId>{073A0DAA-6AF3-43AB-8588-CEC1D06C72B9}</a:tableStyleId>
              </a:tblPr>
              <a:tblGrid>
                <a:gridCol w="1406769"/>
                <a:gridCol w="1055077"/>
                <a:gridCol w="1055077"/>
              </a:tblGrid>
              <a:tr h="640283">
                <a:tc>
                  <a:txBody>
                    <a:bodyPr/>
                    <a:lstStyle/>
                    <a:p>
                      <a:r>
                        <a:rPr lang="ro-RO" sz="1200" smtClean="0">
                          <a:solidFill>
                            <a:srgbClr val="FFFFCC"/>
                          </a:solidFill>
                          <a:effectLst>
                            <a:outerShdw blurRad="38100" dist="38100" dir="2700000" algn="tl">
                              <a:srgbClr val="000000">
                                <a:alpha val="43137"/>
                              </a:srgbClr>
                            </a:outerShdw>
                          </a:effectLst>
                          <a:latin typeface="Cambria" panose="02040503050406030204" pitchFamily="18" charset="0"/>
                          <a:cs typeface="Calibri" pitchFamily="34" charset="0"/>
                        </a:rPr>
                        <a:t>Water-benzene</a:t>
                      </a:r>
                      <a:endParaRPr lang="en-US" sz="1200">
                        <a:solidFill>
                          <a:srgbClr val="FFFFCC"/>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84406" marR="84406" marT="45735" marB="45735" anchor="ctr">
                    <a:solidFill>
                      <a:srgbClr val="1F4976"/>
                    </a:solidFill>
                  </a:tcPr>
                </a:tc>
                <a:tc>
                  <a:txBody>
                    <a:bodyPr/>
                    <a:lstStyle/>
                    <a:p>
                      <a:pPr algn="ctr"/>
                      <a:r>
                        <a:rPr lang="en-US" sz="1200" smtClean="0">
                          <a:solidFill>
                            <a:srgbClr val="FFFFCC"/>
                          </a:solidFill>
                          <a:latin typeface="Cambria" panose="02040503050406030204" pitchFamily="18" charset="0"/>
                          <a:cs typeface="Calibri" pitchFamily="34" charset="0"/>
                        </a:rPr>
                        <a:t>Interaction energy  (k</a:t>
                      </a:r>
                      <a:r>
                        <a:rPr lang="ro-RO" sz="1200" smtClean="0">
                          <a:solidFill>
                            <a:srgbClr val="FFFFCC"/>
                          </a:solidFill>
                          <a:latin typeface="Cambria" panose="02040503050406030204" pitchFamily="18" charset="0"/>
                          <a:cs typeface="Calibri" pitchFamily="34" charset="0"/>
                        </a:rPr>
                        <a:t>cal</a:t>
                      </a:r>
                      <a:r>
                        <a:rPr lang="en-US" sz="1200" smtClean="0">
                          <a:solidFill>
                            <a:srgbClr val="FFFFCC"/>
                          </a:solidFill>
                          <a:latin typeface="Cambria" panose="02040503050406030204" pitchFamily="18" charset="0"/>
                          <a:cs typeface="Calibri" pitchFamily="34" charset="0"/>
                        </a:rPr>
                        <a:t>/mol)</a:t>
                      </a:r>
                      <a:endParaRPr lang="en-US" sz="1200">
                        <a:solidFill>
                          <a:srgbClr val="FFFFCC"/>
                        </a:solidFill>
                        <a:latin typeface="Cambria" panose="02040503050406030204" pitchFamily="18" charset="0"/>
                        <a:cs typeface="Calibri" pitchFamily="34" charset="0"/>
                      </a:endParaRPr>
                    </a:p>
                  </a:txBody>
                  <a:tcPr marL="84406" marR="84406" marT="45735" marB="45735" anchor="ctr">
                    <a:solidFill>
                      <a:srgbClr val="1F4976"/>
                    </a:solidFill>
                  </a:tcPr>
                </a:tc>
                <a:tc>
                  <a:txBody>
                    <a:bodyPr/>
                    <a:lstStyle/>
                    <a:p>
                      <a:pPr algn="ctr"/>
                      <a:r>
                        <a:rPr lang="en-US" sz="1200" smtClean="0">
                          <a:solidFill>
                            <a:srgbClr val="FFFFCC"/>
                          </a:solidFill>
                          <a:latin typeface="Cambria" panose="02040503050406030204" pitchFamily="18" charset="0"/>
                          <a:cs typeface="Calibri" pitchFamily="34" charset="0"/>
                        </a:rPr>
                        <a:t>Equilibrium distance (Å)</a:t>
                      </a:r>
                      <a:endParaRPr lang="en-US" sz="1200">
                        <a:solidFill>
                          <a:srgbClr val="FFFFCC"/>
                        </a:solidFill>
                        <a:latin typeface="Cambria" panose="02040503050406030204" pitchFamily="18" charset="0"/>
                        <a:cs typeface="Calibri" pitchFamily="34" charset="0"/>
                      </a:endParaRPr>
                    </a:p>
                  </a:txBody>
                  <a:tcPr marL="84406" marR="84406" marT="45735" marB="45735" anchor="ctr">
                    <a:solidFill>
                      <a:srgbClr val="1F4976"/>
                    </a:solidFill>
                  </a:tcPr>
                </a:tc>
              </a:tr>
              <a:tr h="439217">
                <a:tc>
                  <a:txBody>
                    <a:bodyPr/>
                    <a:lstStyle/>
                    <a:p>
                      <a:pPr algn="l"/>
                      <a:r>
                        <a:rPr lang="ro-RO" sz="1200" b="1" smtClean="0">
                          <a:solidFill>
                            <a:srgbClr val="1F4976"/>
                          </a:solidFill>
                          <a:latin typeface="Cambria" panose="02040503050406030204" pitchFamily="18" charset="0"/>
                          <a:cs typeface="Calibri" pitchFamily="34" charset="0"/>
                        </a:rPr>
                        <a:t>Experimental*</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c>
                  <a:txBody>
                    <a:bodyPr/>
                    <a:lstStyle/>
                    <a:p>
                      <a:pPr algn="ctr"/>
                      <a:r>
                        <a:rPr lang="ro-RO" sz="1200" b="1" smtClean="0">
                          <a:solidFill>
                            <a:srgbClr val="1F4976"/>
                          </a:solidFill>
                          <a:latin typeface="Cambria" panose="02040503050406030204" pitchFamily="18" charset="0"/>
                          <a:cs typeface="Calibri" pitchFamily="34" charset="0"/>
                        </a:rPr>
                        <a:t>-3.25 </a:t>
                      </a:r>
                      <a:r>
                        <a:rPr lang="ro-RO" sz="1200" smtClean="0">
                          <a:solidFill>
                            <a:srgbClr val="1F4976"/>
                          </a:solidFill>
                          <a:latin typeface="Cambria" panose="02040503050406030204" pitchFamily="18" charset="0"/>
                          <a:cs typeface="Calibri" pitchFamily="34" charset="0"/>
                          <a:sym typeface="Symbol"/>
                        </a:rPr>
                        <a:t></a:t>
                      </a:r>
                      <a:r>
                        <a:rPr lang="ro-RO" sz="1200" b="1" smtClean="0">
                          <a:solidFill>
                            <a:srgbClr val="1F4976"/>
                          </a:solidFill>
                          <a:latin typeface="Cambria" panose="02040503050406030204" pitchFamily="18" charset="0"/>
                          <a:cs typeface="Calibri" pitchFamily="34" charset="0"/>
                        </a:rPr>
                        <a:t> -3.40</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c>
                  <a:txBody>
                    <a:bodyPr/>
                    <a:lstStyle/>
                    <a:p>
                      <a:pPr algn="ctr"/>
                      <a:r>
                        <a:rPr lang="ro-RO" sz="1200" b="1" smtClean="0">
                          <a:solidFill>
                            <a:srgbClr val="1F4976"/>
                          </a:solidFill>
                          <a:latin typeface="Cambria" panose="02040503050406030204" pitchFamily="18" charset="0"/>
                          <a:cs typeface="Calibri" pitchFamily="34" charset="0"/>
                        </a:rPr>
                        <a:t>3.32 </a:t>
                      </a:r>
                      <a:r>
                        <a:rPr lang="ro-RO" sz="1200" smtClean="0">
                          <a:solidFill>
                            <a:srgbClr val="1F4976"/>
                          </a:solidFill>
                          <a:latin typeface="Cambria" panose="02040503050406030204" pitchFamily="18" charset="0"/>
                          <a:cs typeface="Calibri" pitchFamily="34" charset="0"/>
                          <a:sym typeface="Symbol"/>
                        </a:rPr>
                        <a:t></a:t>
                      </a:r>
                      <a:r>
                        <a:rPr lang="ro-RO" sz="1200" b="1" smtClean="0">
                          <a:solidFill>
                            <a:srgbClr val="1F4976"/>
                          </a:solidFill>
                          <a:latin typeface="Cambria" panose="02040503050406030204" pitchFamily="18" charset="0"/>
                          <a:cs typeface="Calibri" pitchFamily="34" charset="0"/>
                          <a:sym typeface="Mathematica1"/>
                        </a:rPr>
                        <a:t> </a:t>
                      </a:r>
                      <a:r>
                        <a:rPr lang="ro-RO" sz="1200" b="1" smtClean="0">
                          <a:solidFill>
                            <a:srgbClr val="1F4976"/>
                          </a:solidFill>
                          <a:latin typeface="Cambria" panose="02040503050406030204" pitchFamily="18" charset="0"/>
                          <a:cs typeface="Calibri" pitchFamily="34" charset="0"/>
                        </a:rPr>
                        <a:t>-3.35</a:t>
                      </a:r>
                      <a:endParaRPr lang="en-US" sz="1200" b="1">
                        <a:solidFill>
                          <a:srgbClr val="1F4976"/>
                        </a:solidFill>
                        <a:latin typeface="Cambria" panose="02040503050406030204" pitchFamily="18" charset="0"/>
                        <a:cs typeface="Calibri" pitchFamily="34" charset="0"/>
                      </a:endParaRPr>
                    </a:p>
                  </a:txBody>
                  <a:tcPr marL="84406" marR="84406" marT="45735" marB="45735" anchor="ctr">
                    <a:solidFill>
                      <a:srgbClr val="FFFFCC"/>
                    </a:solidFill>
                  </a:tcPr>
                </a:tc>
              </a:tr>
            </a:tbl>
          </a:graphicData>
        </a:graphic>
      </p:graphicFrame>
      <p:graphicFrame>
        <p:nvGraphicFramePr>
          <p:cNvPr id="17" name="Table 16"/>
          <p:cNvGraphicFramePr>
            <a:graphicFrameLocks noGrp="1"/>
          </p:cNvGraphicFramePr>
          <p:nvPr/>
        </p:nvGraphicFramePr>
        <p:xfrm>
          <a:off x="4290646" y="5697538"/>
          <a:ext cx="3516923" cy="457200"/>
        </p:xfrm>
        <a:graphic>
          <a:graphicData uri="http://schemas.openxmlformats.org/drawingml/2006/table">
            <a:tbl>
              <a:tblPr firstRow="1" bandRow="1">
                <a:tableStyleId>{00A15C55-8517-42AA-B614-E9B94910E393}</a:tableStyleId>
              </a:tblPr>
              <a:tblGrid>
                <a:gridCol w="1406769"/>
                <a:gridCol w="1055077"/>
                <a:gridCol w="1055077"/>
              </a:tblGrid>
              <a:tr h="439077">
                <a:tc>
                  <a:txBody>
                    <a:bodyPr/>
                    <a:lstStyle/>
                    <a:p>
                      <a:pPr marL="0" marR="0" indent="0" algn="l" defTabSz="3709812" rtl="0" eaLnBrk="1" fontAlgn="auto" latinLnBrk="0" hangingPunct="1">
                        <a:lnSpc>
                          <a:spcPct val="100000"/>
                        </a:lnSpc>
                        <a:spcBef>
                          <a:spcPts val="0"/>
                        </a:spcBef>
                        <a:spcAft>
                          <a:spcPts val="0"/>
                        </a:spcAft>
                        <a:buClrTx/>
                        <a:buSzTx/>
                        <a:buFontTx/>
                        <a:buNone/>
                        <a:tabLst/>
                        <a:defRPr/>
                      </a:pPr>
                      <a:r>
                        <a:rPr lang="en-US" sz="1200" smtClean="0">
                          <a:solidFill>
                            <a:srgbClr val="1F4976"/>
                          </a:solidFill>
                          <a:latin typeface="Cambria" panose="02040503050406030204" pitchFamily="18" charset="0"/>
                          <a:cs typeface="Calibri" pitchFamily="34" charset="0"/>
                        </a:rPr>
                        <a:t>PBE</a:t>
                      </a:r>
                      <a:r>
                        <a:rPr lang="ro-RO" sz="1200" smtClean="0">
                          <a:solidFill>
                            <a:srgbClr val="1F4976"/>
                          </a:solidFill>
                          <a:latin typeface="Cambria" panose="02040503050406030204" pitchFamily="18" charset="0"/>
                          <a:cs typeface="Calibri" pitchFamily="34" charset="0"/>
                        </a:rPr>
                        <a:t>0-DCP</a:t>
                      </a:r>
                      <a:r>
                        <a:rPr lang="en-US" sz="1200" smtClean="0">
                          <a:solidFill>
                            <a:srgbClr val="1F4976"/>
                          </a:solidFill>
                          <a:latin typeface="Cambria" panose="02040503050406030204" pitchFamily="18" charset="0"/>
                          <a:cs typeface="Calibri" pitchFamily="34" charset="0"/>
                        </a:rPr>
                        <a:t>/</a:t>
                      </a:r>
                    </a:p>
                    <a:p>
                      <a:pPr marL="0" marR="0" indent="0" algn="l" defTabSz="3709812" rtl="0" eaLnBrk="1" fontAlgn="auto" latinLnBrk="0" hangingPunct="1">
                        <a:lnSpc>
                          <a:spcPct val="100000"/>
                        </a:lnSpc>
                        <a:spcBef>
                          <a:spcPts val="0"/>
                        </a:spcBef>
                        <a:spcAft>
                          <a:spcPts val="0"/>
                        </a:spcAft>
                        <a:buClrTx/>
                        <a:buSzTx/>
                        <a:buFontTx/>
                        <a:buNone/>
                        <a:tabLst/>
                        <a:defRPr/>
                      </a:pPr>
                      <a:r>
                        <a:rPr lang="en-US" sz="1200" smtClean="0">
                          <a:solidFill>
                            <a:srgbClr val="1F4976"/>
                          </a:solidFill>
                          <a:latin typeface="Cambria" panose="02040503050406030204" pitchFamily="18" charset="0"/>
                          <a:cs typeface="Calibri" pitchFamily="34" charset="0"/>
                        </a:rPr>
                        <a:t>6-31+G(</a:t>
                      </a:r>
                      <a:r>
                        <a:rPr lang="en-US" sz="1200" err="1" smtClean="0">
                          <a:solidFill>
                            <a:srgbClr val="1F4976"/>
                          </a:solidFill>
                          <a:latin typeface="Cambria" panose="02040503050406030204" pitchFamily="18" charset="0"/>
                          <a:cs typeface="Calibri" pitchFamily="34" charset="0"/>
                        </a:rPr>
                        <a:t>d,p</a:t>
                      </a:r>
                      <a:r>
                        <a:rPr lang="en-US" sz="1200" smtClean="0">
                          <a:solidFill>
                            <a:srgbClr val="1F4976"/>
                          </a:solidFill>
                          <a:latin typeface="Cambria" panose="02040503050406030204" pitchFamily="18" charset="0"/>
                          <a:cs typeface="Calibri" pitchFamily="34" charset="0"/>
                        </a:rPr>
                        <a:t>)</a:t>
                      </a:r>
                    </a:p>
                  </a:txBody>
                  <a:tcPr marL="84406" marR="84406" anchor="ctr">
                    <a:solidFill>
                      <a:srgbClr val="FFFFCC"/>
                    </a:solidFill>
                  </a:tcPr>
                </a:tc>
                <a:tc>
                  <a:txBody>
                    <a:bodyPr/>
                    <a:lstStyle/>
                    <a:p>
                      <a:pPr algn="ctr"/>
                      <a:r>
                        <a:rPr lang="ro-RO" sz="1200" smtClean="0">
                          <a:solidFill>
                            <a:srgbClr val="1F4976"/>
                          </a:solidFill>
                          <a:latin typeface="Cambria" panose="02040503050406030204" pitchFamily="18" charset="0"/>
                          <a:cs typeface="Calibri" pitchFamily="34" charset="0"/>
                        </a:rPr>
                        <a:t>-3.72</a:t>
                      </a:r>
                      <a:endParaRPr lang="en-US" sz="1200">
                        <a:solidFill>
                          <a:srgbClr val="1F4976"/>
                        </a:solidFill>
                        <a:latin typeface="Cambria" panose="02040503050406030204" pitchFamily="18" charset="0"/>
                        <a:cs typeface="Calibri" pitchFamily="34" charset="0"/>
                      </a:endParaRPr>
                    </a:p>
                  </a:txBody>
                  <a:tcPr marL="84406" marR="84406" anchor="ctr">
                    <a:solidFill>
                      <a:srgbClr val="FFFFCC"/>
                    </a:solidFill>
                  </a:tcPr>
                </a:tc>
                <a:tc>
                  <a:txBody>
                    <a:bodyPr/>
                    <a:lstStyle/>
                    <a:p>
                      <a:pPr algn="ctr"/>
                      <a:r>
                        <a:rPr lang="ro-RO" sz="1200" smtClean="0">
                          <a:solidFill>
                            <a:srgbClr val="1F4976"/>
                          </a:solidFill>
                          <a:latin typeface="Cambria" panose="02040503050406030204" pitchFamily="18" charset="0"/>
                          <a:cs typeface="Calibri" pitchFamily="34" charset="0"/>
                        </a:rPr>
                        <a:t>3.340</a:t>
                      </a:r>
                      <a:endParaRPr lang="en-US" sz="1200">
                        <a:solidFill>
                          <a:srgbClr val="1F4976"/>
                        </a:solidFill>
                        <a:latin typeface="Cambria" panose="02040503050406030204" pitchFamily="18" charset="0"/>
                        <a:cs typeface="Calibri" pitchFamily="34" charset="0"/>
                      </a:endParaRPr>
                    </a:p>
                  </a:txBody>
                  <a:tcPr marL="84406" marR="84406" anchor="ctr">
                    <a:solidFill>
                      <a:srgbClr val="FFFFCC"/>
                    </a:solidFill>
                  </a:tcPr>
                </a:tc>
              </a:tr>
            </a:tbl>
          </a:graphicData>
        </a:graphic>
      </p:graphicFrame>
      <p:sp>
        <p:nvSpPr>
          <p:cNvPr id="19" name="Rectangle 18"/>
          <p:cNvSpPr/>
          <p:nvPr/>
        </p:nvSpPr>
        <p:spPr>
          <a:xfrm>
            <a:off x="678144" y="1905000"/>
            <a:ext cx="3260810" cy="304800"/>
          </a:xfrm>
          <a:prstGeom prst="rect">
            <a:avLst/>
          </a:prstGeom>
          <a:solidFill>
            <a:srgbClr val="1F497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709812" fontAlgn="auto">
              <a:spcBef>
                <a:spcPts val="0"/>
              </a:spcBef>
              <a:spcAft>
                <a:spcPts val="0"/>
              </a:spcAft>
              <a:defRPr/>
            </a:pPr>
            <a:r>
              <a:rPr lang="ro-RO"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rPr>
              <a:t>Benzene dimer</a:t>
            </a:r>
            <a:r>
              <a:rPr lang="en-US"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rPr>
              <a:t> </a:t>
            </a:r>
            <a:endParaRPr lang="ro-RO"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endParaRPr>
          </a:p>
        </p:txBody>
      </p:sp>
      <p:sp>
        <p:nvSpPr>
          <p:cNvPr id="20" name="Rectangle 19"/>
          <p:cNvSpPr/>
          <p:nvPr/>
        </p:nvSpPr>
        <p:spPr>
          <a:xfrm>
            <a:off x="678144" y="4191000"/>
            <a:ext cx="3260810" cy="304800"/>
          </a:xfrm>
          <a:prstGeom prst="rect">
            <a:avLst/>
          </a:prstGeom>
          <a:solidFill>
            <a:srgbClr val="1F4976"/>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709812" fontAlgn="auto">
              <a:spcBef>
                <a:spcPts val="0"/>
              </a:spcBef>
              <a:spcAft>
                <a:spcPts val="0"/>
              </a:spcAft>
              <a:defRPr/>
            </a:pPr>
            <a:r>
              <a:rPr lang="ro-RO"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rPr>
              <a:t>Water - Benzene complex</a:t>
            </a:r>
            <a:r>
              <a:rPr lang="en-US"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rPr>
              <a:t> </a:t>
            </a:r>
            <a:endParaRPr lang="ro-RO" b="1">
              <a:solidFill>
                <a:srgbClr val="F4DFBD"/>
              </a:solidFill>
              <a:effectLst>
                <a:outerShdw blurRad="38100" dist="38100" dir="2700000" algn="tl">
                  <a:srgbClr val="000000">
                    <a:alpha val="43137"/>
                  </a:srgbClr>
                </a:outerShdw>
              </a:effectLst>
              <a:latin typeface="Cambria" panose="02040503050406030204" pitchFamily="18" charset="0"/>
              <a:cs typeface="Calibri" pitchFamily="34" charset="0"/>
            </a:endParaRPr>
          </a:p>
        </p:txBody>
      </p:sp>
      <p:sp>
        <p:nvSpPr>
          <p:cNvPr id="21" name="Rectangle 20"/>
          <p:cNvSpPr>
            <a:spLocks noChangeArrowheads="1"/>
          </p:cNvSpPr>
          <p:nvPr/>
        </p:nvSpPr>
        <p:spPr bwMode="auto">
          <a:xfrm>
            <a:off x="4220308" y="6083300"/>
            <a:ext cx="4853354" cy="553998"/>
          </a:xfrm>
          <a:prstGeom prst="rect">
            <a:avLst/>
          </a:prstGeom>
          <a:noFill/>
          <a:ln w="9525">
            <a:noFill/>
            <a:miter lim="800000"/>
            <a:headEnd/>
            <a:tailEnd/>
          </a:ln>
        </p:spPr>
        <p:txBody>
          <a:bodyPr>
            <a:spAutoFit/>
          </a:bodyPr>
          <a:lstStyle/>
          <a:p>
            <a:r>
              <a:rPr lang="ro-RO" altLang="en-US" sz="1000">
                <a:latin typeface="Cambria" pitchFamily="18" charset="0"/>
              </a:rPr>
              <a:t>*</a:t>
            </a:r>
            <a:r>
              <a:rPr lang="en-US" altLang="en-US" sz="1000">
                <a:latin typeface="Cambria" pitchFamily="18" charset="0"/>
              </a:rPr>
              <a:t>Y. Zhao, O. Tishchenko, D.G. Truhlar, </a:t>
            </a:r>
            <a:r>
              <a:rPr lang="en-US" altLang="en-US" sz="1000" i="1">
                <a:latin typeface="Cambria" pitchFamily="18" charset="0"/>
              </a:rPr>
              <a:t>J. Phys. Chem. B</a:t>
            </a:r>
            <a:r>
              <a:rPr lang="en-US" altLang="en-US" sz="1000">
                <a:latin typeface="Cambria" pitchFamily="18" charset="0"/>
              </a:rPr>
              <a:t>, 2005, 109,  19046.</a:t>
            </a:r>
            <a:endParaRPr lang="ro-RO" altLang="en-US" sz="1000">
              <a:latin typeface="Cambria" pitchFamily="18" charset="0"/>
            </a:endParaRPr>
          </a:p>
          <a:p>
            <a:r>
              <a:rPr lang="ro-RO" altLang="en-US" sz="1000">
                <a:latin typeface="Cambria" pitchFamily="18" charset="0"/>
              </a:rPr>
              <a:t>** </a:t>
            </a:r>
            <a:r>
              <a:rPr lang="en-US" altLang="en-US" sz="1000">
                <a:latin typeface="Cambria" pitchFamily="18" charset="0"/>
              </a:rPr>
              <a:t>S. Li, V.R. Cooper, T. Thonhauser, A. Puzder, D.C. Langreth, </a:t>
            </a:r>
            <a:r>
              <a:rPr lang="en-US" altLang="en-US" sz="1000" i="1">
                <a:latin typeface="Cambria" pitchFamily="18" charset="0"/>
              </a:rPr>
              <a:t>J. Phys. Chem. A</a:t>
            </a:r>
            <a:r>
              <a:rPr lang="ro-RO" altLang="en-US" sz="1000">
                <a:latin typeface="Cambria" pitchFamily="18" charset="0"/>
              </a:rPr>
              <a:t>,</a:t>
            </a:r>
            <a:r>
              <a:rPr lang="en-US" altLang="en-US" sz="1000">
                <a:latin typeface="Cambria" pitchFamily="18" charset="0"/>
              </a:rPr>
              <a:t> 2008, 112, 9031 </a:t>
            </a:r>
          </a:p>
        </p:txBody>
      </p:sp>
      <p:graphicFrame>
        <p:nvGraphicFramePr>
          <p:cNvPr id="22" name="Table 21"/>
          <p:cNvGraphicFramePr>
            <a:graphicFrameLocks noGrp="1"/>
          </p:cNvGraphicFramePr>
          <p:nvPr/>
        </p:nvGraphicFramePr>
        <p:xfrm>
          <a:off x="4290646" y="5257800"/>
          <a:ext cx="3516923" cy="457200"/>
        </p:xfrm>
        <a:graphic>
          <a:graphicData uri="http://schemas.openxmlformats.org/drawingml/2006/table">
            <a:tbl>
              <a:tblPr firstRow="1" bandRow="1">
                <a:tableStyleId>{00A15C55-8517-42AA-B614-E9B94910E393}</a:tableStyleId>
              </a:tblPr>
              <a:tblGrid>
                <a:gridCol w="1406769"/>
                <a:gridCol w="1055077"/>
                <a:gridCol w="1055077"/>
              </a:tblGrid>
              <a:tr h="381000">
                <a:tc>
                  <a:txBody>
                    <a:bodyPr/>
                    <a:lstStyle/>
                    <a:p>
                      <a:pPr>
                        <a:lnSpc>
                          <a:spcPct val="80000"/>
                        </a:lnSpc>
                      </a:pPr>
                      <a:r>
                        <a:rPr lang="en-US" sz="1200" b="1" kern="1200" baseline="0" smtClean="0">
                          <a:solidFill>
                            <a:srgbClr val="FFFFCC"/>
                          </a:solidFill>
                          <a:latin typeface="Cambria" panose="02040503050406030204" pitchFamily="18" charset="0"/>
                          <a:ea typeface="+mn-ea"/>
                          <a:cs typeface="+mn-cs"/>
                        </a:rPr>
                        <a:t>CCSD(T)/CBS </a:t>
                      </a:r>
                    </a:p>
                    <a:p>
                      <a:pPr>
                        <a:lnSpc>
                          <a:spcPct val="80000"/>
                        </a:lnSpc>
                      </a:pPr>
                      <a:r>
                        <a:rPr lang="en-US" sz="1200" b="1" kern="1200" baseline="0" err="1" smtClean="0">
                          <a:solidFill>
                            <a:srgbClr val="FFFFCC"/>
                          </a:solidFill>
                          <a:latin typeface="Cambria" panose="02040503050406030204" pitchFamily="18" charset="0"/>
                          <a:ea typeface="+mn-ea"/>
                          <a:cs typeface="+mn-cs"/>
                        </a:rPr>
                        <a:t>vdW</a:t>
                      </a:r>
                      <a:r>
                        <a:rPr lang="en-US" sz="1200" b="1" kern="1200" baseline="0" smtClean="0">
                          <a:solidFill>
                            <a:srgbClr val="FFFFCC"/>
                          </a:solidFill>
                          <a:latin typeface="Cambria" panose="02040503050406030204" pitchFamily="18" charset="0"/>
                          <a:ea typeface="+mn-ea"/>
                          <a:cs typeface="+mn-cs"/>
                        </a:rPr>
                        <a:t>-DF** </a:t>
                      </a:r>
                      <a:r>
                        <a:rPr lang="en-US" sz="1800" b="1" kern="1200" baseline="0" smtClean="0">
                          <a:solidFill>
                            <a:srgbClr val="FFFFCC"/>
                          </a:solidFill>
                          <a:latin typeface="Cambria" panose="02040503050406030204" pitchFamily="18" charset="0"/>
                          <a:ea typeface="+mn-ea"/>
                          <a:cs typeface="+mn-cs"/>
                        </a:rPr>
                        <a:t>	</a:t>
                      </a:r>
                    </a:p>
                  </a:txBody>
                  <a:tcPr marL="84406" marR="84406" anchor="ctr">
                    <a:solidFill>
                      <a:srgbClr val="1F4976"/>
                    </a:solidFill>
                  </a:tcPr>
                </a:tc>
                <a:tc>
                  <a:txBody>
                    <a:bodyPr/>
                    <a:lstStyle/>
                    <a:p>
                      <a:pPr algn="ctr"/>
                      <a:r>
                        <a:rPr lang="ro-RO" sz="1200" smtClean="0">
                          <a:solidFill>
                            <a:srgbClr val="FFFFCC"/>
                          </a:solidFill>
                          <a:latin typeface="Cambria" panose="02040503050406030204" pitchFamily="18" charset="0"/>
                          <a:cs typeface="Calibri" pitchFamily="34" charset="0"/>
                        </a:rPr>
                        <a:t>-3.34  </a:t>
                      </a:r>
                      <a:r>
                        <a:rPr lang="ro-RO" sz="1200" smtClean="0">
                          <a:solidFill>
                            <a:srgbClr val="FFFFCC"/>
                          </a:solidFill>
                          <a:latin typeface="Cambria" panose="02040503050406030204" pitchFamily="18" charset="0"/>
                          <a:cs typeface="Calibri" pitchFamily="34" charset="0"/>
                          <a:sym typeface="Symbol"/>
                        </a:rPr>
                        <a:t></a:t>
                      </a:r>
                      <a:r>
                        <a:rPr lang="ro-RO" sz="1200" smtClean="0">
                          <a:solidFill>
                            <a:srgbClr val="FFFFCC"/>
                          </a:solidFill>
                          <a:latin typeface="Cambria" panose="02040503050406030204" pitchFamily="18" charset="0"/>
                          <a:cs typeface="Calibri" pitchFamily="34" charset="0"/>
                        </a:rPr>
                        <a:t> -3.80</a:t>
                      </a:r>
                      <a:endParaRPr lang="en-US" sz="1200">
                        <a:solidFill>
                          <a:srgbClr val="FFFFCC"/>
                        </a:solidFill>
                        <a:latin typeface="Cambria" panose="02040503050406030204" pitchFamily="18" charset="0"/>
                        <a:cs typeface="Calibri" pitchFamily="34" charset="0"/>
                      </a:endParaRPr>
                    </a:p>
                  </a:txBody>
                  <a:tcPr marL="84406" marR="84406" anchor="ctr">
                    <a:solidFill>
                      <a:srgbClr val="1F4976"/>
                    </a:solidFill>
                  </a:tcPr>
                </a:tc>
                <a:tc>
                  <a:txBody>
                    <a:bodyPr/>
                    <a:lstStyle/>
                    <a:p>
                      <a:pPr algn="ctr"/>
                      <a:r>
                        <a:rPr lang="ro-RO" sz="1200" smtClean="0">
                          <a:solidFill>
                            <a:srgbClr val="FFFFCC"/>
                          </a:solidFill>
                          <a:latin typeface="Cambria" panose="02040503050406030204" pitchFamily="18" charset="0"/>
                          <a:cs typeface="Calibri" pitchFamily="34" charset="0"/>
                        </a:rPr>
                        <a:t>3.44</a:t>
                      </a:r>
                      <a:endParaRPr lang="en-US" sz="1200">
                        <a:solidFill>
                          <a:srgbClr val="FFFFCC"/>
                        </a:solidFill>
                        <a:latin typeface="Cambria" panose="02040503050406030204" pitchFamily="18" charset="0"/>
                        <a:cs typeface="Calibri" pitchFamily="34" charset="0"/>
                      </a:endParaRPr>
                    </a:p>
                  </a:txBody>
                  <a:tcPr marL="84406" marR="84406" anchor="ctr">
                    <a:solidFill>
                      <a:srgbClr val="1F4976"/>
                    </a:solidFill>
                  </a:tcPr>
                </a:tc>
              </a:tr>
            </a:tbl>
          </a:graphicData>
        </a:graphic>
      </p:graphicFrame>
      <p:pic>
        <p:nvPicPr>
          <p:cNvPr id="23625" name="Picture 55" descr="bT_transp.gif"/>
          <p:cNvPicPr>
            <a:picLocks noChangeAspect="1"/>
          </p:cNvPicPr>
          <p:nvPr/>
        </p:nvPicPr>
        <p:blipFill>
          <a:blip r:embed="rId5" cstate="print"/>
          <a:srcRect/>
          <a:stretch>
            <a:fillRect/>
          </a:stretch>
        </p:blipFill>
        <p:spPr bwMode="auto">
          <a:xfrm>
            <a:off x="1100504" y="2293939"/>
            <a:ext cx="2250831" cy="1392237"/>
          </a:xfrm>
          <a:prstGeom prst="rect">
            <a:avLst/>
          </a:prstGeom>
          <a:noFill/>
          <a:ln w="9525">
            <a:noFill/>
            <a:miter lim="800000"/>
            <a:headEnd/>
            <a:tailEnd/>
          </a:ln>
        </p:spPr>
      </p:pic>
      <p:sp>
        <p:nvSpPr>
          <p:cNvPr id="18" name="Rectangle 11"/>
          <p:cNvSpPr>
            <a:spLocks noChangeArrowheads="1"/>
          </p:cNvSpPr>
          <p:nvPr/>
        </p:nvSpPr>
        <p:spPr bwMode="auto">
          <a:xfrm>
            <a:off x="140677" y="5334000"/>
            <a:ext cx="4126523" cy="1200329"/>
          </a:xfrm>
          <a:prstGeom prst="rect">
            <a:avLst/>
          </a:prstGeom>
          <a:noFill/>
          <a:ln w="9525">
            <a:noFill/>
            <a:miter lim="800000"/>
            <a:headEnd/>
            <a:tailEnd/>
          </a:ln>
        </p:spPr>
        <p:txBody>
          <a:bodyPr wrap="square">
            <a:spAutoFit/>
          </a:bodyPr>
          <a:lstStyle/>
          <a:p>
            <a:pPr>
              <a:buFont typeface="Arial" charset="0"/>
              <a:buNone/>
              <a:defRPr/>
            </a:pPr>
            <a:r>
              <a:rPr lang="ro-RO" altLang="en-US" b="1">
                <a:solidFill>
                  <a:srgbClr val="1F4976"/>
                </a:solidFill>
                <a:effectLst>
                  <a:outerShdw blurRad="38100" dist="38100" dir="2700000" algn="tl">
                    <a:srgbClr val="000000">
                      <a:alpha val="43137"/>
                    </a:srgbClr>
                  </a:outerShdw>
                </a:effectLst>
                <a:latin typeface="Cambria" pitchFamily="18" charset="0"/>
              </a:rPr>
              <a:t>PBE0-DCP</a:t>
            </a:r>
          </a:p>
          <a:p>
            <a:pPr>
              <a:buFont typeface="Arial" charset="0"/>
              <a:buNone/>
              <a:defRPr/>
            </a:pPr>
            <a:endParaRPr lang="ro-RO" altLang="en-US" b="1">
              <a:solidFill>
                <a:srgbClr val="1F4976"/>
              </a:solidFill>
              <a:latin typeface="Cambria" pitchFamily="18" charset="0"/>
            </a:endParaRPr>
          </a:p>
          <a:p>
            <a:pPr>
              <a:buFont typeface="Wingdings" pitchFamily="2" charset="2"/>
              <a:buChar char="Ø"/>
              <a:defRPr/>
            </a:pPr>
            <a:r>
              <a:rPr lang="ro-RO" altLang="en-US" b="1">
                <a:solidFill>
                  <a:srgbClr val="1F4976"/>
                </a:solidFill>
                <a:latin typeface="Cambria" pitchFamily="18" charset="0"/>
              </a:rPr>
              <a:t> quantitative results for De and Re</a:t>
            </a:r>
          </a:p>
          <a:p>
            <a:pPr>
              <a:buFont typeface="Wingdings" pitchFamily="2" charset="2"/>
              <a:buChar char="Ø"/>
              <a:defRPr/>
            </a:pPr>
            <a:r>
              <a:rPr lang="ro-RO" altLang="en-US" b="1">
                <a:solidFill>
                  <a:srgbClr val="1F4976"/>
                </a:solidFill>
                <a:latin typeface="Cambria" pitchFamily="18" charset="0"/>
              </a:rPr>
              <a:t> no “structur</a:t>
            </a:r>
            <a:r>
              <a:rPr lang="en-US" altLang="en-US" b="1">
                <a:solidFill>
                  <a:srgbClr val="1F4976"/>
                </a:solidFill>
                <a:latin typeface="Cambria" pitchFamily="18" charset="0"/>
              </a:rPr>
              <a:t>al</a:t>
            </a:r>
            <a:r>
              <a:rPr lang="ro-RO" altLang="en-US" b="1">
                <a:solidFill>
                  <a:srgbClr val="1F4976"/>
                </a:solidFill>
                <a:latin typeface="Cambria" pitchFamily="18" charset="0"/>
              </a:rPr>
              <a:t> dependen</a:t>
            </a:r>
            <a:r>
              <a:rPr lang="en-US" altLang="en-US" b="1" err="1">
                <a:solidFill>
                  <a:srgbClr val="1F4976"/>
                </a:solidFill>
                <a:latin typeface="Cambria" pitchFamily="18" charset="0"/>
              </a:rPr>
              <a:t>ce</a:t>
            </a:r>
            <a:r>
              <a:rPr lang="ro-RO" altLang="en-US" b="1">
                <a:solidFill>
                  <a:srgbClr val="1F4976"/>
                </a:solidFill>
                <a:latin typeface="Cambria" pitchFamily="18" charset="0"/>
              </a:rPr>
              <a:t>”</a:t>
            </a:r>
            <a:endParaRPr lang="en-US" altLang="en-US" b="1">
              <a:solidFill>
                <a:srgbClr val="1F4976"/>
              </a:solidFill>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7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4582" name="Picture 1"/>
          <p:cNvPicPr>
            <a:picLocks noChangeAspect="1"/>
          </p:cNvPicPr>
          <p:nvPr/>
        </p:nvPicPr>
        <p:blipFill>
          <a:blip r:embed="rId4" cstate="print"/>
          <a:srcRect/>
          <a:stretch>
            <a:fillRect/>
          </a:stretch>
        </p:blipFill>
        <p:spPr bwMode="auto">
          <a:xfrm>
            <a:off x="281354" y="2895600"/>
            <a:ext cx="3985846" cy="3240088"/>
          </a:xfrm>
          <a:prstGeom prst="rect">
            <a:avLst/>
          </a:prstGeom>
          <a:noFill/>
          <a:ln w="9525">
            <a:noFill/>
            <a:miter lim="800000"/>
            <a:headEnd/>
            <a:tailEnd/>
          </a:ln>
        </p:spPr>
      </p:pic>
      <p:pic>
        <p:nvPicPr>
          <p:cNvPr id="24583" name="Picture 2"/>
          <p:cNvPicPr>
            <a:picLocks noChangeAspect="1"/>
          </p:cNvPicPr>
          <p:nvPr/>
        </p:nvPicPr>
        <p:blipFill>
          <a:blip r:embed="rId5" cstate="print"/>
          <a:srcRect/>
          <a:stretch>
            <a:fillRect/>
          </a:stretch>
        </p:blipFill>
        <p:spPr bwMode="auto">
          <a:xfrm>
            <a:off x="4325815" y="2895600"/>
            <a:ext cx="3985846" cy="3240088"/>
          </a:xfrm>
          <a:prstGeom prst="rect">
            <a:avLst/>
          </a:prstGeom>
          <a:noFill/>
          <a:ln w="9525">
            <a:noFill/>
            <a:miter lim="800000"/>
            <a:headEnd/>
            <a:tailEnd/>
          </a:ln>
        </p:spPr>
      </p:pic>
      <p:pic>
        <p:nvPicPr>
          <p:cNvPr id="24584" name="Picture 3"/>
          <p:cNvPicPr>
            <a:picLocks noChangeAspect="1"/>
          </p:cNvPicPr>
          <p:nvPr/>
        </p:nvPicPr>
        <p:blipFill>
          <a:blip r:embed="rId6" cstate="print"/>
          <a:srcRect/>
          <a:stretch>
            <a:fillRect/>
          </a:stretch>
        </p:blipFill>
        <p:spPr bwMode="auto">
          <a:xfrm>
            <a:off x="5697415" y="747714"/>
            <a:ext cx="3446585" cy="1068387"/>
          </a:xfrm>
          <a:prstGeom prst="rect">
            <a:avLst/>
          </a:prstGeom>
          <a:noFill/>
          <a:ln w="9525">
            <a:noFill/>
            <a:miter lim="800000"/>
            <a:headEnd/>
            <a:tailEnd/>
          </a:ln>
        </p:spPr>
      </p:pic>
      <p:sp>
        <p:nvSpPr>
          <p:cNvPr id="9" name="Title 1"/>
          <p:cNvSpPr txBox="1">
            <a:spLocks/>
          </p:cNvSpPr>
          <p:nvPr/>
        </p:nvSpPr>
        <p:spPr bwMode="auto">
          <a:xfrm>
            <a:off x="200758" y="1905000"/>
            <a:ext cx="8229600" cy="6096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000" b="1" smtClean="0">
                <a:solidFill>
                  <a:srgbClr val="1F4976"/>
                </a:solidFill>
                <a:effectLst>
                  <a:outerShdw blurRad="38100" dist="38100" dir="2700000" algn="tl">
                    <a:srgbClr val="000000">
                      <a:alpha val="43137"/>
                    </a:srgbClr>
                  </a:outerShdw>
                </a:effectLst>
                <a:latin typeface="Cambria" pitchFamily="18" charset="0"/>
              </a:rPr>
              <a:t>Potential energy curves</a:t>
            </a:r>
          </a:p>
        </p:txBody>
      </p:sp>
      <p:sp>
        <p:nvSpPr>
          <p:cNvPr id="12" name="TextBox 11"/>
          <p:cNvSpPr txBox="1"/>
          <p:nvPr/>
        </p:nvSpPr>
        <p:spPr>
          <a:xfrm>
            <a:off x="2488223" y="5943601"/>
            <a:ext cx="4945585" cy="830997"/>
          </a:xfrm>
          <a:prstGeom prst="rect">
            <a:avLst/>
          </a:prstGeom>
          <a:noFill/>
        </p:spPr>
        <p:txBody>
          <a:bodyPr wrap="none">
            <a:spAutoFit/>
          </a:bodyPr>
          <a:lstStyle/>
          <a:p>
            <a:pPr>
              <a:buFont typeface="Wingdings" pitchFamily="2" charset="2"/>
              <a:buChar char="Ø"/>
              <a:defRPr/>
            </a:pPr>
            <a:r>
              <a:rPr lang="ro-RO" sz="1600">
                <a:solidFill>
                  <a:srgbClr val="1F4976"/>
                </a:solidFill>
                <a:latin typeface="Cambria" pitchFamily="18" charset="0"/>
              </a:rPr>
              <a:t> PBE0-D2 – much less binding than the other methos</a:t>
            </a:r>
          </a:p>
          <a:p>
            <a:pPr>
              <a:buFont typeface="Wingdings" pitchFamily="2" charset="2"/>
              <a:buChar char="Ø"/>
              <a:defRPr/>
            </a:pPr>
            <a:r>
              <a:rPr lang="ro-RO" sz="1600">
                <a:solidFill>
                  <a:srgbClr val="1F4976"/>
                </a:solidFill>
                <a:latin typeface="Cambria" pitchFamily="18" charset="0"/>
              </a:rPr>
              <a:t> B97-D3 and B971-DCP3 -&gt;  overbinding</a:t>
            </a:r>
          </a:p>
          <a:p>
            <a:pPr>
              <a:buFont typeface="Wingdings" pitchFamily="2" charset="2"/>
              <a:buChar char="Ø"/>
              <a:defRPr/>
            </a:pPr>
            <a:r>
              <a:rPr lang="ro-RO" sz="1600">
                <a:solidFill>
                  <a:srgbClr val="1F4976"/>
                </a:solidFill>
                <a:latin typeface="Cambria" pitchFamily="18" charset="0"/>
              </a:rPr>
              <a:t> No BSSE correction for </a:t>
            </a:r>
            <a:r>
              <a:rPr lang="ro-RO" sz="1600" b="1">
                <a:solidFill>
                  <a:srgbClr val="1F4976"/>
                </a:solidFill>
                <a:effectLst>
                  <a:outerShdw blurRad="38100" dist="38100" dir="2700000" algn="tl">
                    <a:srgbClr val="000000">
                      <a:alpha val="43137"/>
                    </a:srgbClr>
                  </a:outerShdw>
                </a:effectLst>
                <a:latin typeface="Cambria" pitchFamily="18" charset="0"/>
              </a:rPr>
              <a:t>PBE0-DCP</a:t>
            </a:r>
            <a:r>
              <a:rPr lang="ro-RO" sz="1600">
                <a:solidFill>
                  <a:srgbClr val="1F4976"/>
                </a:solidFill>
                <a:latin typeface="Cambria" pitchFamily="18" charset="0"/>
              </a:rPr>
              <a:t> method</a:t>
            </a:r>
          </a:p>
        </p:txBody>
      </p:sp>
      <p:sp>
        <p:nvSpPr>
          <p:cNvPr id="24587" name="Rectangle 12"/>
          <p:cNvSpPr>
            <a:spLocks noChangeArrowheads="1"/>
          </p:cNvSpPr>
          <p:nvPr/>
        </p:nvSpPr>
        <p:spPr bwMode="auto">
          <a:xfrm>
            <a:off x="4009292" y="1360488"/>
            <a:ext cx="5275385" cy="1323439"/>
          </a:xfrm>
          <a:prstGeom prst="rect">
            <a:avLst/>
          </a:prstGeom>
          <a:noFill/>
          <a:ln w="9525">
            <a:noFill/>
            <a:miter lim="800000"/>
            <a:headEnd/>
            <a:tailEnd/>
          </a:ln>
        </p:spPr>
        <p:txBody>
          <a:bodyPr>
            <a:spAutoFit/>
          </a:bodyPr>
          <a:lstStyle/>
          <a:p>
            <a:pPr>
              <a:buFont typeface="Wingdings" pitchFamily="2" charset="2"/>
              <a:buChar char="ü"/>
            </a:pPr>
            <a:r>
              <a:rPr lang="ro-RO" altLang="en-US" sz="1600">
                <a:solidFill>
                  <a:srgbClr val="1F4976"/>
                </a:solidFill>
                <a:latin typeface="Cambria" pitchFamily="18" charset="0"/>
              </a:rPr>
              <a:t> dyes</a:t>
            </a: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electronic and optoelectronic devices</a:t>
            </a:r>
            <a:r>
              <a:rPr lang="ro-RO" altLang="en-US" sz="1600">
                <a:solidFill>
                  <a:srgbClr val="1F4976"/>
                </a:solidFill>
                <a:latin typeface="Cambria" pitchFamily="18" charset="0"/>
              </a:rPr>
              <a:t> (FET, OLEDS, PCs)</a:t>
            </a: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engineering of two-dimensional porous nanostructures</a:t>
            </a:r>
            <a:endParaRPr lang="ro-RO" altLang="en-US" sz="1600">
              <a:solidFill>
                <a:srgbClr val="1F4976"/>
              </a:solidFill>
              <a:latin typeface="Cambria" pitchFamily="18" charset="0"/>
            </a:endParaRP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building</a:t>
            </a:r>
            <a:r>
              <a:rPr lang="ro-RO" altLang="en-US" sz="1600">
                <a:solidFill>
                  <a:srgbClr val="1F4976"/>
                </a:solidFill>
                <a:latin typeface="Cambria" pitchFamily="18" charset="0"/>
              </a:rPr>
              <a:t> </a:t>
            </a:r>
            <a:r>
              <a:rPr lang="en-US" altLang="en-US" sz="1600">
                <a:solidFill>
                  <a:srgbClr val="1F4976"/>
                </a:solidFill>
                <a:latin typeface="Cambria" pitchFamily="18" charset="0"/>
              </a:rPr>
              <a:t>blocks sophisticated supramolecular architectures</a:t>
            </a:r>
          </a:p>
        </p:txBody>
      </p:sp>
      <p:sp>
        <p:nvSpPr>
          <p:cNvPr id="13" name="Rectangle 12"/>
          <p:cNvSpPr/>
          <p:nvPr/>
        </p:nvSpPr>
        <p:spPr>
          <a:xfrm>
            <a:off x="1295400" y="2647890"/>
            <a:ext cx="7162800" cy="400110"/>
          </a:xfrm>
          <a:prstGeom prst="rect">
            <a:avLst/>
          </a:prstGeom>
        </p:spPr>
        <p:txBody>
          <a:bodyPr wrap="square">
            <a:spAutoFit/>
          </a:bodyPr>
          <a:lstStyle/>
          <a:p>
            <a:r>
              <a:rPr lang="ro-RO" sz="2000" b="1" smtClean="0">
                <a:solidFill>
                  <a:srgbClr val="C00000"/>
                </a:solidFill>
                <a:latin typeface="Cambria" pitchFamily="18" charset="0"/>
              </a:rPr>
              <a:t>WhyPECs?        </a:t>
            </a:r>
            <a:r>
              <a:rPr lang="en-US" sz="1200" b="1" smtClean="0">
                <a:solidFill>
                  <a:srgbClr val="C00000"/>
                </a:solidFill>
                <a:latin typeface="Cambria" pitchFamily="18" charset="0"/>
              </a:rPr>
              <a:t>L. Gross, F. </a:t>
            </a:r>
            <a:r>
              <a:rPr lang="en-US" sz="1200" b="1" err="1" smtClean="0">
                <a:solidFill>
                  <a:srgbClr val="C00000"/>
                </a:solidFill>
                <a:latin typeface="Cambria" pitchFamily="18" charset="0"/>
              </a:rPr>
              <a:t>Mohn</a:t>
            </a:r>
            <a:r>
              <a:rPr lang="en-US" sz="1200" b="1" smtClean="0">
                <a:solidFill>
                  <a:srgbClr val="C00000"/>
                </a:solidFill>
                <a:latin typeface="Cambria" pitchFamily="18" charset="0"/>
              </a:rPr>
              <a:t>, N. Moll, P. </a:t>
            </a:r>
            <a:r>
              <a:rPr lang="en-US" sz="1200" b="1" err="1" smtClean="0">
                <a:solidFill>
                  <a:srgbClr val="C00000"/>
                </a:solidFill>
                <a:latin typeface="Cambria" pitchFamily="18" charset="0"/>
              </a:rPr>
              <a:t>Liljeroth</a:t>
            </a:r>
            <a:r>
              <a:rPr lang="en-US" sz="1200" b="1" smtClean="0">
                <a:solidFill>
                  <a:srgbClr val="C00000"/>
                </a:solidFill>
                <a:latin typeface="Cambria" pitchFamily="18" charset="0"/>
              </a:rPr>
              <a:t> and G. Meyer,</a:t>
            </a:r>
            <a:r>
              <a:rPr lang="ro-RO" sz="1200" b="1" smtClean="0">
                <a:solidFill>
                  <a:srgbClr val="C00000"/>
                </a:solidFill>
                <a:latin typeface="Cambria" pitchFamily="18" charset="0"/>
              </a:rPr>
              <a:t> </a:t>
            </a:r>
            <a:r>
              <a:rPr lang="en-US" sz="1200" b="1" smtClean="0">
                <a:solidFill>
                  <a:srgbClr val="C00000"/>
                </a:solidFill>
                <a:latin typeface="Cambria" pitchFamily="18" charset="0"/>
              </a:rPr>
              <a:t>Science, 2009, 325, 1110.</a:t>
            </a:r>
            <a:endParaRPr lang="en-US" sz="1200" b="1">
              <a:solidFill>
                <a:srgbClr val="C00000"/>
              </a:solidFill>
              <a:latin typeface="Cambria" pitchFamily="18" charset="0"/>
            </a:endParaRPr>
          </a:p>
        </p:txBody>
      </p:sp>
      <p:pic>
        <p:nvPicPr>
          <p:cNvPr id="15" name="Picture 6" descr="D:\Cherry\Centru\UBB\PPT\PPT 2.jpg"/>
          <p:cNvPicPr>
            <a:picLocks noChangeArrowheads="1"/>
          </p:cNvPicPr>
          <p:nvPr/>
        </p:nvPicPr>
        <p:blipFill>
          <a:blip r:embed="rId3" cstate="print"/>
          <a:srcRect/>
          <a:stretch>
            <a:fillRect/>
          </a:stretch>
        </p:blipFill>
        <p:spPr bwMode="auto">
          <a:xfrm>
            <a:off x="0" y="0"/>
            <a:ext cx="9906000" cy="6858000"/>
          </a:xfrm>
          <a:prstGeom prst="rect">
            <a:avLst/>
          </a:prstGeom>
          <a:noFill/>
          <a:ln w="9525">
            <a:noFill/>
            <a:miter lim="800000"/>
            <a:headEnd/>
            <a:tailEnd/>
          </a:ln>
        </p:spPr>
      </p:pic>
      <p:sp>
        <p:nvSpPr>
          <p:cNvPr id="16" name="TextBox 4"/>
          <p:cNvSpPr txBox="1">
            <a:spLocks noChangeArrowheads="1"/>
          </p:cNvSpPr>
          <p:nvPr/>
        </p:nvSpPr>
        <p:spPr bwMode="auto">
          <a:xfrm>
            <a:off x="6096000" y="0"/>
            <a:ext cx="3810000"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17" name="Title 1"/>
          <p:cNvSpPr txBox="1">
            <a:spLocks/>
          </p:cNvSpPr>
          <p:nvPr/>
        </p:nvSpPr>
        <p:spPr>
          <a:xfrm>
            <a:off x="228600" y="762000"/>
            <a:ext cx="8915400" cy="762000"/>
          </a:xfrm>
          <a:prstGeom prst="rect">
            <a:avLst/>
          </a:prstGeom>
        </p:spPr>
        <p:txBody>
          <a:bodyPr vert="horz" wrap="none" lIns="91440" tIns="45720" rIns="91440" bIns="45720" rtlCol="0" anchor="t">
            <a:normAutofit fontScale="5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smtClean="0">
                <a:ln>
                  <a:noFill/>
                </a:ln>
                <a:solidFill>
                  <a:srgbClr val="1F4976"/>
                </a:solidFill>
                <a:effectLst>
                  <a:outerShdw blurRad="38100" dist="38100" dir="2700000" algn="tl">
                    <a:srgbClr val="000000">
                      <a:alpha val="43137"/>
                    </a:srgbClr>
                  </a:outerShdw>
                </a:effectLst>
                <a:uLnTx/>
                <a:uFillTx/>
                <a:latin typeface="Cambria" pitchFamily="18" charset="0"/>
                <a:ea typeface="+mj-ea"/>
                <a:cs typeface="+mj-cs"/>
              </a:rPr>
              <a:t>DFT-D</a:t>
            </a:r>
            <a:br>
              <a:rPr kumimoji="0" lang="en-US" altLang="en-US" sz="4400" b="1" i="0" u="none" strike="noStrike" kern="1200" cap="none" spc="0" normalizeH="0" baseline="0" noProof="0" smtClean="0">
                <a:ln>
                  <a:noFill/>
                </a:ln>
                <a:solidFill>
                  <a:srgbClr val="1F4976"/>
                </a:solidFill>
                <a:effectLst>
                  <a:outerShdw blurRad="38100" dist="38100" dir="2700000" algn="tl">
                    <a:srgbClr val="000000">
                      <a:alpha val="43137"/>
                    </a:srgbClr>
                  </a:outerShdw>
                </a:effectLst>
                <a:uLnTx/>
                <a:uFillTx/>
                <a:latin typeface="Cambria" pitchFamily="18" charset="0"/>
                <a:ea typeface="+mj-ea"/>
                <a:cs typeface="+mj-cs"/>
              </a:rPr>
            </a:br>
            <a:endParaRPr kumimoji="0" lang="en-US" altLang="en-US" sz="4400" b="1" i="0" u="none" strike="noStrike" kern="1200" cap="none" spc="0" normalizeH="0" baseline="0" noProof="0" smtClean="0">
              <a:ln>
                <a:noFill/>
              </a:ln>
              <a:solidFill>
                <a:srgbClr val="1F4976"/>
              </a:solidFill>
              <a:effectLst>
                <a:outerShdw blurRad="38100" dist="38100" dir="2700000" algn="tl">
                  <a:srgbClr val="000000">
                    <a:alpha val="43137"/>
                  </a:srgbClr>
                </a:outerShdw>
              </a:effectLst>
              <a:uLnTx/>
              <a:uFillTx/>
              <a:latin typeface="Cambria" pitchFamily="18" charset="0"/>
              <a:ea typeface="+mj-ea"/>
              <a:cs typeface="+mj-cs"/>
            </a:endParaRPr>
          </a:p>
        </p:txBody>
      </p:sp>
      <p:sp>
        <p:nvSpPr>
          <p:cNvPr id="18" name="Title 1"/>
          <p:cNvSpPr txBox="1">
            <a:spLocks/>
          </p:cNvSpPr>
          <p:nvPr/>
        </p:nvSpPr>
        <p:spPr bwMode="auto">
          <a:xfrm>
            <a:off x="228600" y="1371600"/>
            <a:ext cx="89154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19" name="Picture 1"/>
          <p:cNvPicPr>
            <a:picLocks noChangeAspect="1"/>
          </p:cNvPicPr>
          <p:nvPr/>
        </p:nvPicPr>
        <p:blipFill>
          <a:blip r:embed="rId4" cstate="print"/>
          <a:srcRect/>
          <a:stretch>
            <a:fillRect/>
          </a:stretch>
        </p:blipFill>
        <p:spPr bwMode="auto">
          <a:xfrm>
            <a:off x="76200" y="2362200"/>
            <a:ext cx="4797643" cy="3600000"/>
          </a:xfrm>
          <a:prstGeom prst="rect">
            <a:avLst/>
          </a:prstGeom>
          <a:noFill/>
          <a:ln w="9525">
            <a:noFill/>
            <a:miter lim="800000"/>
            <a:headEnd/>
            <a:tailEnd/>
          </a:ln>
        </p:spPr>
      </p:pic>
      <p:pic>
        <p:nvPicPr>
          <p:cNvPr id="20" name="Picture 2"/>
          <p:cNvPicPr>
            <a:picLocks noChangeAspect="1"/>
          </p:cNvPicPr>
          <p:nvPr/>
        </p:nvPicPr>
        <p:blipFill>
          <a:blip r:embed="rId5" cstate="print"/>
          <a:srcRect/>
          <a:stretch>
            <a:fillRect/>
          </a:stretch>
        </p:blipFill>
        <p:spPr bwMode="auto">
          <a:xfrm>
            <a:off x="4876800" y="2286000"/>
            <a:ext cx="4797647" cy="3600000"/>
          </a:xfrm>
          <a:prstGeom prst="rect">
            <a:avLst/>
          </a:prstGeom>
          <a:noFill/>
          <a:ln w="9525">
            <a:noFill/>
            <a:miter lim="800000"/>
            <a:headEnd/>
            <a:tailEnd/>
          </a:ln>
        </p:spPr>
      </p:pic>
      <p:pic>
        <p:nvPicPr>
          <p:cNvPr id="21" name="Picture 3"/>
          <p:cNvPicPr>
            <a:picLocks noChangeAspect="1"/>
          </p:cNvPicPr>
          <p:nvPr/>
        </p:nvPicPr>
        <p:blipFill>
          <a:blip r:embed="rId6" cstate="print"/>
          <a:srcRect/>
          <a:stretch>
            <a:fillRect/>
          </a:stretch>
        </p:blipFill>
        <p:spPr bwMode="auto">
          <a:xfrm>
            <a:off x="6172200" y="747713"/>
            <a:ext cx="3733800" cy="1068387"/>
          </a:xfrm>
          <a:prstGeom prst="rect">
            <a:avLst/>
          </a:prstGeom>
          <a:noFill/>
          <a:ln w="9525">
            <a:noFill/>
            <a:miter lim="800000"/>
            <a:headEnd/>
            <a:tailEnd/>
          </a:ln>
        </p:spPr>
      </p:pic>
      <p:sp>
        <p:nvSpPr>
          <p:cNvPr id="22" name="Title 1"/>
          <p:cNvSpPr txBox="1">
            <a:spLocks/>
          </p:cNvSpPr>
          <p:nvPr/>
        </p:nvSpPr>
        <p:spPr bwMode="auto">
          <a:xfrm>
            <a:off x="217488" y="1905000"/>
            <a:ext cx="8915400" cy="6096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000" b="1" smtClean="0">
                <a:solidFill>
                  <a:srgbClr val="1F4976"/>
                </a:solidFill>
                <a:effectLst>
                  <a:outerShdw blurRad="38100" dist="38100" dir="2700000" algn="tl">
                    <a:srgbClr val="000000">
                      <a:alpha val="43137"/>
                    </a:srgbClr>
                  </a:outerShdw>
                </a:effectLst>
                <a:latin typeface="Cambria" pitchFamily="18" charset="0"/>
              </a:rPr>
              <a:t>Potential energy curves</a:t>
            </a:r>
          </a:p>
        </p:txBody>
      </p:sp>
      <p:sp>
        <p:nvSpPr>
          <p:cNvPr id="23" name="TextBox 22"/>
          <p:cNvSpPr txBox="1"/>
          <p:nvPr/>
        </p:nvSpPr>
        <p:spPr>
          <a:xfrm>
            <a:off x="2695574" y="5825331"/>
            <a:ext cx="4945063" cy="830263"/>
          </a:xfrm>
          <a:prstGeom prst="rect">
            <a:avLst/>
          </a:prstGeom>
          <a:noFill/>
        </p:spPr>
        <p:txBody>
          <a:bodyPr wrap="none">
            <a:spAutoFit/>
          </a:bodyPr>
          <a:lstStyle/>
          <a:p>
            <a:pPr>
              <a:buFont typeface="Wingdings" pitchFamily="2" charset="2"/>
              <a:buChar char="Ø"/>
              <a:defRPr/>
            </a:pPr>
            <a:r>
              <a:rPr lang="ro-RO" sz="1600">
                <a:solidFill>
                  <a:srgbClr val="1F4976"/>
                </a:solidFill>
                <a:latin typeface="Cambria" pitchFamily="18" charset="0"/>
              </a:rPr>
              <a:t> PBE0-D2 – much less binding than the other methos</a:t>
            </a:r>
          </a:p>
          <a:p>
            <a:pPr>
              <a:buFont typeface="Wingdings" pitchFamily="2" charset="2"/>
              <a:buChar char="Ø"/>
              <a:defRPr/>
            </a:pPr>
            <a:r>
              <a:rPr lang="ro-RO" sz="1600">
                <a:solidFill>
                  <a:srgbClr val="1F4976"/>
                </a:solidFill>
                <a:latin typeface="Cambria" pitchFamily="18" charset="0"/>
              </a:rPr>
              <a:t> B97-D3 and B971-DCP3 -&gt;  overbinding</a:t>
            </a:r>
          </a:p>
          <a:p>
            <a:pPr>
              <a:buFont typeface="Wingdings" pitchFamily="2" charset="2"/>
              <a:buChar char="Ø"/>
              <a:defRPr/>
            </a:pPr>
            <a:r>
              <a:rPr lang="ro-RO" sz="1600">
                <a:solidFill>
                  <a:srgbClr val="1F4976"/>
                </a:solidFill>
                <a:latin typeface="Cambria" pitchFamily="18" charset="0"/>
              </a:rPr>
              <a:t> No BSSE correction for </a:t>
            </a:r>
            <a:r>
              <a:rPr lang="ro-RO" sz="1600" b="1">
                <a:solidFill>
                  <a:srgbClr val="1F4976"/>
                </a:solidFill>
                <a:effectLst>
                  <a:outerShdw blurRad="38100" dist="38100" dir="2700000" algn="tl">
                    <a:srgbClr val="000000">
                      <a:alpha val="43137"/>
                    </a:srgbClr>
                  </a:outerShdw>
                </a:effectLst>
                <a:latin typeface="Cambria" pitchFamily="18" charset="0"/>
              </a:rPr>
              <a:t>PBE0-DCP</a:t>
            </a:r>
            <a:r>
              <a:rPr lang="ro-RO" sz="1600">
                <a:solidFill>
                  <a:srgbClr val="1F4976"/>
                </a:solidFill>
                <a:latin typeface="Cambria" pitchFamily="18" charset="0"/>
              </a:rPr>
              <a:t> method</a:t>
            </a:r>
          </a:p>
        </p:txBody>
      </p:sp>
      <p:sp>
        <p:nvSpPr>
          <p:cNvPr id="24" name="Rectangle 12"/>
          <p:cNvSpPr>
            <a:spLocks noChangeArrowheads="1"/>
          </p:cNvSpPr>
          <p:nvPr/>
        </p:nvSpPr>
        <p:spPr bwMode="auto">
          <a:xfrm>
            <a:off x="4343400" y="1360488"/>
            <a:ext cx="5715000" cy="1077912"/>
          </a:xfrm>
          <a:prstGeom prst="rect">
            <a:avLst/>
          </a:prstGeom>
          <a:noFill/>
          <a:ln w="9525">
            <a:noFill/>
            <a:miter lim="800000"/>
            <a:headEnd/>
            <a:tailEnd/>
          </a:ln>
        </p:spPr>
        <p:txBody>
          <a:bodyPr>
            <a:spAutoFit/>
          </a:bodyPr>
          <a:lstStyle/>
          <a:p>
            <a:pPr>
              <a:buFont typeface="Wingdings" pitchFamily="2" charset="2"/>
              <a:buChar char="ü"/>
            </a:pPr>
            <a:r>
              <a:rPr lang="ro-RO" altLang="en-US" sz="1600">
                <a:solidFill>
                  <a:srgbClr val="1F4976"/>
                </a:solidFill>
                <a:latin typeface="Cambria" pitchFamily="18" charset="0"/>
              </a:rPr>
              <a:t> dyes</a:t>
            </a: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electronic and optoelectronic devices</a:t>
            </a:r>
            <a:r>
              <a:rPr lang="ro-RO" altLang="en-US" sz="1600">
                <a:solidFill>
                  <a:srgbClr val="1F4976"/>
                </a:solidFill>
                <a:latin typeface="Cambria" pitchFamily="18" charset="0"/>
              </a:rPr>
              <a:t> (FET, OLEDS, PCs)</a:t>
            </a: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engineering of two-dimensional porous nanostructures</a:t>
            </a:r>
            <a:endParaRPr lang="ro-RO" altLang="en-US" sz="1600">
              <a:solidFill>
                <a:srgbClr val="1F4976"/>
              </a:solidFill>
              <a:latin typeface="Cambria" pitchFamily="18" charset="0"/>
            </a:endParaRPr>
          </a:p>
          <a:p>
            <a:pPr>
              <a:buFont typeface="Wingdings" pitchFamily="2" charset="2"/>
              <a:buChar char="ü"/>
            </a:pPr>
            <a:r>
              <a:rPr lang="ro-RO" altLang="en-US" sz="1600">
                <a:solidFill>
                  <a:srgbClr val="1F4976"/>
                </a:solidFill>
                <a:latin typeface="Cambria" pitchFamily="18" charset="0"/>
              </a:rPr>
              <a:t> </a:t>
            </a:r>
            <a:r>
              <a:rPr lang="en-US" altLang="en-US" sz="1600">
                <a:solidFill>
                  <a:srgbClr val="1F4976"/>
                </a:solidFill>
                <a:latin typeface="Cambria" pitchFamily="18" charset="0"/>
              </a:rPr>
              <a:t>building</a:t>
            </a:r>
            <a:r>
              <a:rPr lang="ro-RO" altLang="en-US" sz="1600">
                <a:solidFill>
                  <a:srgbClr val="1F4976"/>
                </a:solidFill>
                <a:latin typeface="Cambria" pitchFamily="18" charset="0"/>
              </a:rPr>
              <a:t> </a:t>
            </a:r>
            <a:r>
              <a:rPr lang="en-US" altLang="en-US" sz="1600">
                <a:solidFill>
                  <a:srgbClr val="1F4976"/>
                </a:solidFill>
                <a:latin typeface="Cambria" pitchFamily="18" charset="0"/>
              </a:rPr>
              <a:t>blocks sophisticated supramolecular architectures</a:t>
            </a:r>
          </a:p>
        </p:txBody>
      </p:sp>
      <p:sp>
        <p:nvSpPr>
          <p:cNvPr id="25" name="Rectangle 24"/>
          <p:cNvSpPr/>
          <p:nvPr/>
        </p:nvSpPr>
        <p:spPr>
          <a:xfrm>
            <a:off x="1676400" y="2286000"/>
            <a:ext cx="7162800" cy="400110"/>
          </a:xfrm>
          <a:prstGeom prst="rect">
            <a:avLst/>
          </a:prstGeom>
        </p:spPr>
        <p:txBody>
          <a:bodyPr wrap="square">
            <a:spAutoFit/>
          </a:bodyPr>
          <a:lstStyle/>
          <a:p>
            <a:r>
              <a:rPr lang="ro-RO" sz="2000" b="1" smtClean="0">
                <a:solidFill>
                  <a:srgbClr val="C00000"/>
                </a:solidFill>
                <a:latin typeface="Cambria" pitchFamily="18" charset="0"/>
              </a:rPr>
              <a:t>WhyPECs?        </a:t>
            </a:r>
            <a:r>
              <a:rPr lang="en-US" sz="1200" b="1" smtClean="0">
                <a:solidFill>
                  <a:srgbClr val="C00000"/>
                </a:solidFill>
                <a:latin typeface="Cambria" pitchFamily="18" charset="0"/>
              </a:rPr>
              <a:t>L. Gross, F. </a:t>
            </a:r>
            <a:r>
              <a:rPr lang="en-US" sz="1200" b="1" err="1" smtClean="0">
                <a:solidFill>
                  <a:srgbClr val="C00000"/>
                </a:solidFill>
                <a:latin typeface="Cambria" pitchFamily="18" charset="0"/>
              </a:rPr>
              <a:t>Mohn</a:t>
            </a:r>
            <a:r>
              <a:rPr lang="en-US" sz="1200" b="1" smtClean="0">
                <a:solidFill>
                  <a:srgbClr val="C00000"/>
                </a:solidFill>
                <a:latin typeface="Cambria" pitchFamily="18" charset="0"/>
              </a:rPr>
              <a:t>, N. Moll, P. </a:t>
            </a:r>
            <a:r>
              <a:rPr lang="en-US" sz="1200" b="1" err="1" smtClean="0">
                <a:solidFill>
                  <a:srgbClr val="C00000"/>
                </a:solidFill>
                <a:latin typeface="Cambria" pitchFamily="18" charset="0"/>
              </a:rPr>
              <a:t>Liljeroth</a:t>
            </a:r>
            <a:r>
              <a:rPr lang="en-US" sz="1200" b="1" smtClean="0">
                <a:solidFill>
                  <a:srgbClr val="C00000"/>
                </a:solidFill>
                <a:latin typeface="Cambria" pitchFamily="18" charset="0"/>
              </a:rPr>
              <a:t> and G. Meyer,</a:t>
            </a:r>
            <a:r>
              <a:rPr lang="ro-RO" sz="1200" b="1" smtClean="0">
                <a:solidFill>
                  <a:srgbClr val="C00000"/>
                </a:solidFill>
                <a:latin typeface="Cambria" pitchFamily="18" charset="0"/>
              </a:rPr>
              <a:t> </a:t>
            </a:r>
            <a:r>
              <a:rPr lang="en-US" sz="1200" b="1" smtClean="0">
                <a:solidFill>
                  <a:srgbClr val="C00000"/>
                </a:solidFill>
                <a:latin typeface="Cambria" pitchFamily="18" charset="0"/>
              </a:rPr>
              <a:t>Science, 2009, 325, 1110.</a:t>
            </a:r>
            <a:endParaRPr lang="en-US" sz="1200" b="1">
              <a:solidFill>
                <a:srgbClr val="C00000"/>
              </a:solidFill>
              <a:latin typeface="Cambria" pitchFamily="18" charset="0"/>
            </a:endParaRPr>
          </a:p>
        </p:txBody>
      </p:sp>
      <p:pic>
        <p:nvPicPr>
          <p:cNvPr id="26" name="Picture 1"/>
          <p:cNvPicPr>
            <a:picLocks noChangeAspect="1" noChangeArrowheads="1"/>
          </p:cNvPicPr>
          <p:nvPr/>
        </p:nvPicPr>
        <p:blipFill>
          <a:blip r:embed="rId7" cstate="print"/>
          <a:srcRect/>
          <a:stretch>
            <a:fillRect/>
          </a:stretch>
        </p:blipFill>
        <p:spPr bwMode="auto">
          <a:xfrm>
            <a:off x="3117103" y="2667000"/>
            <a:ext cx="3131297" cy="1581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3" presetClass="exit" presetSubtype="10" fill="hold" nodeType="withEffect">
                                  <p:stCondLst>
                                    <p:cond delay="0"/>
                                  </p:stCondLst>
                                  <p:childTnLst>
                                    <p:animEffect transition="out" filter="blinds(horizontal)">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5606" name="Picture 3"/>
          <p:cNvPicPr>
            <a:picLocks noChangeAspect="1"/>
          </p:cNvPicPr>
          <p:nvPr/>
        </p:nvPicPr>
        <p:blipFill>
          <a:blip r:embed="rId4" cstate="print"/>
          <a:srcRect/>
          <a:stretch>
            <a:fillRect/>
          </a:stretch>
        </p:blipFill>
        <p:spPr bwMode="auto">
          <a:xfrm>
            <a:off x="6268916" y="747714"/>
            <a:ext cx="2875085" cy="890587"/>
          </a:xfrm>
          <a:prstGeom prst="rect">
            <a:avLst/>
          </a:prstGeom>
          <a:noFill/>
          <a:ln w="9525">
            <a:noFill/>
            <a:miter lim="800000"/>
            <a:headEnd/>
            <a:tailEnd/>
          </a:ln>
        </p:spPr>
      </p:pic>
      <p:sp>
        <p:nvSpPr>
          <p:cNvPr id="9" name="Title 1"/>
          <p:cNvSpPr txBox="1">
            <a:spLocks/>
          </p:cNvSpPr>
          <p:nvPr/>
        </p:nvSpPr>
        <p:spPr bwMode="auto">
          <a:xfrm>
            <a:off x="3094893" y="1447800"/>
            <a:ext cx="3175489" cy="6096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000" b="1" smtClean="0">
                <a:solidFill>
                  <a:srgbClr val="1F4976"/>
                </a:solidFill>
                <a:effectLst>
                  <a:outerShdw blurRad="38100" dist="38100" dir="2700000" algn="tl">
                    <a:srgbClr val="000000">
                      <a:alpha val="43137"/>
                    </a:srgbClr>
                  </a:outerShdw>
                </a:effectLst>
                <a:latin typeface="Cambria" pitchFamily="18" charset="0"/>
              </a:rPr>
              <a:t>Potential energy curves</a:t>
            </a:r>
          </a:p>
        </p:txBody>
      </p:sp>
      <p:sp>
        <p:nvSpPr>
          <p:cNvPr id="25608" name="Rectangle 1"/>
          <p:cNvSpPr>
            <a:spLocks noChangeArrowheads="1"/>
          </p:cNvSpPr>
          <p:nvPr/>
        </p:nvSpPr>
        <p:spPr bwMode="auto">
          <a:xfrm>
            <a:off x="20515" y="6305551"/>
            <a:ext cx="4056185" cy="523875"/>
          </a:xfrm>
          <a:prstGeom prst="rect">
            <a:avLst/>
          </a:prstGeom>
          <a:solidFill>
            <a:srgbClr val="FFFFCC"/>
          </a:solidFill>
          <a:ln w="9525">
            <a:noFill/>
            <a:miter lim="800000"/>
            <a:headEnd/>
            <a:tailEnd/>
          </a:ln>
        </p:spPr>
        <p:txBody>
          <a:bodyPr>
            <a:spAutoFit/>
          </a:bodyPr>
          <a:lstStyle/>
          <a:p>
            <a:r>
              <a:rPr lang="it-IT" altLang="en-US" sz="1400">
                <a:solidFill>
                  <a:srgbClr val="1F4976"/>
                </a:solidFill>
                <a:latin typeface="Cambria" pitchFamily="18" charset="0"/>
              </a:rPr>
              <a:t>M. Oltean, G. Mile, M. Vidrighin,  N. Leopold, V. Chis,</a:t>
            </a:r>
            <a:endParaRPr lang="en-US" altLang="en-US" sz="1400">
              <a:solidFill>
                <a:srgbClr val="1F4976"/>
              </a:solidFill>
              <a:latin typeface="Cambria" pitchFamily="18" charset="0"/>
            </a:endParaRPr>
          </a:p>
          <a:p>
            <a:r>
              <a:rPr lang="it-IT" altLang="en-US" sz="1400" i="1">
                <a:solidFill>
                  <a:srgbClr val="1F4976"/>
                </a:solidFill>
                <a:latin typeface="Cambria" pitchFamily="18" charset="0"/>
              </a:rPr>
              <a:t>Phys. Chem. Chem. Phys</a:t>
            </a:r>
            <a:r>
              <a:rPr lang="it-IT" altLang="en-US" sz="1400">
                <a:solidFill>
                  <a:srgbClr val="1F4976"/>
                </a:solidFill>
                <a:latin typeface="Cambria" pitchFamily="18" charset="0"/>
              </a:rPr>
              <a:t>., 15 (2013) </a:t>
            </a:r>
            <a:r>
              <a:rPr lang="en-US" altLang="en-US" sz="1400">
                <a:solidFill>
                  <a:srgbClr val="1F4976"/>
                </a:solidFill>
                <a:latin typeface="Cambria" pitchFamily="18" charset="0"/>
              </a:rPr>
              <a:t>13978-13990</a:t>
            </a:r>
          </a:p>
        </p:txBody>
      </p:sp>
      <p:pic>
        <p:nvPicPr>
          <p:cNvPr id="25609" name="Picture 3"/>
          <p:cNvPicPr>
            <a:picLocks noChangeAspect="1" noChangeArrowheads="1"/>
          </p:cNvPicPr>
          <p:nvPr/>
        </p:nvPicPr>
        <p:blipFill>
          <a:blip r:embed="rId5" cstate="print"/>
          <a:srcRect/>
          <a:stretch>
            <a:fillRect/>
          </a:stretch>
        </p:blipFill>
        <p:spPr bwMode="auto">
          <a:xfrm>
            <a:off x="180243" y="2430464"/>
            <a:ext cx="5275385" cy="3208337"/>
          </a:xfrm>
          <a:prstGeom prst="rect">
            <a:avLst/>
          </a:prstGeom>
          <a:noFill/>
          <a:ln w="9525">
            <a:noFill/>
            <a:miter lim="800000"/>
            <a:headEnd/>
            <a:tailEnd/>
          </a:ln>
        </p:spPr>
      </p:pic>
      <p:sp>
        <p:nvSpPr>
          <p:cNvPr id="25610" name="Rectangle 1"/>
          <p:cNvSpPr>
            <a:spLocks noChangeArrowheads="1"/>
          </p:cNvSpPr>
          <p:nvPr/>
        </p:nvSpPr>
        <p:spPr bwMode="auto">
          <a:xfrm>
            <a:off x="140677" y="1776414"/>
            <a:ext cx="5244612" cy="738187"/>
          </a:xfrm>
          <a:prstGeom prst="rect">
            <a:avLst/>
          </a:prstGeom>
          <a:noFill/>
          <a:ln w="9525">
            <a:noFill/>
            <a:miter lim="800000"/>
            <a:headEnd/>
            <a:tailEnd/>
          </a:ln>
        </p:spPr>
        <p:txBody>
          <a:bodyPr>
            <a:spAutoFit/>
          </a:bodyPr>
          <a:lstStyle/>
          <a:p>
            <a:r>
              <a:rPr lang="en-US" altLang="en-US" sz="1400">
                <a:solidFill>
                  <a:srgbClr val="1F4976"/>
                </a:solidFill>
                <a:latin typeface="Cambria" pitchFamily="18" charset="0"/>
              </a:rPr>
              <a:t>Calculated binding energies (in kcal mol1) and equilibrium intermolecular distances (in Å) for the stacked PTCDI and PTCDA dimers at different levels of theory</a:t>
            </a:r>
          </a:p>
        </p:txBody>
      </p:sp>
      <p:sp>
        <p:nvSpPr>
          <p:cNvPr id="3" name="Rounded Rectangle 2"/>
          <p:cNvSpPr/>
          <p:nvPr/>
        </p:nvSpPr>
        <p:spPr>
          <a:xfrm>
            <a:off x="180243" y="5203825"/>
            <a:ext cx="5275385" cy="228600"/>
          </a:xfrm>
          <a:prstGeom prst="roundRect">
            <a:avLst/>
          </a:prstGeom>
          <a:solidFill>
            <a:srgbClr val="1F4976">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2" name="Picture 4"/>
          <p:cNvPicPr>
            <a:picLocks noChangeAspect="1" noChangeArrowheads="1"/>
          </p:cNvPicPr>
          <p:nvPr/>
        </p:nvPicPr>
        <p:blipFill>
          <a:blip r:embed="rId6" cstate="print"/>
          <a:srcRect/>
          <a:stretch>
            <a:fillRect/>
          </a:stretch>
        </p:blipFill>
        <p:spPr bwMode="auto">
          <a:xfrm>
            <a:off x="241789" y="5638800"/>
            <a:ext cx="5627077" cy="388938"/>
          </a:xfrm>
          <a:prstGeom prst="rect">
            <a:avLst/>
          </a:prstGeom>
          <a:noFill/>
          <a:ln w="9525">
            <a:noFill/>
            <a:miter lim="800000"/>
            <a:headEnd/>
            <a:tailEnd/>
          </a:ln>
        </p:spPr>
      </p:pic>
      <p:sp>
        <p:nvSpPr>
          <p:cNvPr id="13" name="TextBox 15"/>
          <p:cNvSpPr txBox="1">
            <a:spLocks noChangeArrowheads="1"/>
          </p:cNvSpPr>
          <p:nvPr/>
        </p:nvSpPr>
        <p:spPr bwMode="auto">
          <a:xfrm>
            <a:off x="5486400" y="2362201"/>
            <a:ext cx="3587262" cy="2677656"/>
          </a:xfrm>
          <a:prstGeom prst="rect">
            <a:avLst/>
          </a:prstGeom>
          <a:noFill/>
          <a:ln>
            <a:noFill/>
          </a:ln>
          <a:extLst/>
        </p:spPr>
        <p:txBody>
          <a:bodyPr>
            <a:spAutoFit/>
          </a:bodyPr>
          <a:lstStyle>
            <a:defPPr>
              <a:defRPr lang="en-US"/>
            </a:defPPr>
            <a:lvl1pPr algn="l" rtl="0" fontAlgn="base">
              <a:spcBef>
                <a:spcPct val="0"/>
              </a:spcBef>
              <a:spcAft>
                <a:spcPct val="0"/>
              </a:spcAft>
              <a:defRPr sz="2000" kern="1200">
                <a:solidFill>
                  <a:schemeClr val="tx1"/>
                </a:solidFill>
                <a:latin typeface="Tahoma" pitchFamily="34" charset="0"/>
                <a:ea typeface="+mn-ea"/>
                <a:cs typeface="Arial" charset="0"/>
              </a:defRPr>
            </a:lvl1pPr>
            <a:lvl2pPr marL="457200" algn="l" rtl="0" fontAlgn="base">
              <a:spcBef>
                <a:spcPct val="0"/>
              </a:spcBef>
              <a:spcAft>
                <a:spcPct val="0"/>
              </a:spcAft>
              <a:defRPr sz="2000" kern="1200">
                <a:solidFill>
                  <a:schemeClr val="tx1"/>
                </a:solidFill>
                <a:latin typeface="Tahoma" pitchFamily="34" charset="0"/>
                <a:ea typeface="+mn-ea"/>
                <a:cs typeface="Arial" charset="0"/>
              </a:defRPr>
            </a:lvl2pPr>
            <a:lvl3pPr marL="914400" algn="l" rtl="0" fontAlgn="base">
              <a:spcBef>
                <a:spcPct val="0"/>
              </a:spcBef>
              <a:spcAft>
                <a:spcPct val="0"/>
              </a:spcAft>
              <a:defRPr sz="2000" kern="1200">
                <a:solidFill>
                  <a:schemeClr val="tx1"/>
                </a:solidFill>
                <a:latin typeface="Tahoma" pitchFamily="34" charset="0"/>
                <a:ea typeface="+mn-ea"/>
                <a:cs typeface="Arial" charset="0"/>
              </a:defRPr>
            </a:lvl3pPr>
            <a:lvl4pPr marL="1371600" algn="l" rtl="0" fontAlgn="base">
              <a:spcBef>
                <a:spcPct val="0"/>
              </a:spcBef>
              <a:spcAft>
                <a:spcPct val="0"/>
              </a:spcAft>
              <a:defRPr sz="2000" kern="1200">
                <a:solidFill>
                  <a:schemeClr val="tx1"/>
                </a:solidFill>
                <a:latin typeface="Tahoma" pitchFamily="34" charset="0"/>
                <a:ea typeface="+mn-ea"/>
                <a:cs typeface="Arial" charset="0"/>
              </a:defRPr>
            </a:lvl4pPr>
            <a:lvl5pPr marL="1828800" algn="l" rtl="0" fontAlgn="base">
              <a:spcBef>
                <a:spcPct val="0"/>
              </a:spcBef>
              <a:spcAft>
                <a:spcPct val="0"/>
              </a:spcAft>
              <a:defRPr sz="2000" kern="1200">
                <a:solidFill>
                  <a:schemeClr val="tx1"/>
                </a:solidFill>
                <a:latin typeface="Tahoma" pitchFamily="34" charset="0"/>
                <a:ea typeface="+mn-ea"/>
                <a:cs typeface="Arial" charset="0"/>
              </a:defRPr>
            </a:lvl5pPr>
            <a:lvl6pPr marL="2286000" algn="l" defTabSz="914400" rtl="0" eaLnBrk="1" latinLnBrk="0" hangingPunct="1">
              <a:defRPr sz="2000" kern="1200">
                <a:solidFill>
                  <a:schemeClr val="tx1"/>
                </a:solidFill>
                <a:latin typeface="Tahoma" pitchFamily="34" charset="0"/>
                <a:ea typeface="+mn-ea"/>
                <a:cs typeface="Arial" charset="0"/>
              </a:defRPr>
            </a:lvl6pPr>
            <a:lvl7pPr marL="2743200" algn="l" defTabSz="914400" rtl="0" eaLnBrk="1" latinLnBrk="0" hangingPunct="1">
              <a:defRPr sz="2000" kern="1200">
                <a:solidFill>
                  <a:schemeClr val="tx1"/>
                </a:solidFill>
                <a:latin typeface="Tahoma" pitchFamily="34" charset="0"/>
                <a:ea typeface="+mn-ea"/>
                <a:cs typeface="Arial" charset="0"/>
              </a:defRPr>
            </a:lvl7pPr>
            <a:lvl8pPr marL="3200400" algn="l" defTabSz="914400" rtl="0" eaLnBrk="1" latinLnBrk="0" hangingPunct="1">
              <a:defRPr sz="2000" kern="1200">
                <a:solidFill>
                  <a:schemeClr val="tx1"/>
                </a:solidFill>
                <a:latin typeface="Tahoma" pitchFamily="34" charset="0"/>
                <a:ea typeface="+mn-ea"/>
                <a:cs typeface="Arial" charset="0"/>
              </a:defRPr>
            </a:lvl8pPr>
            <a:lvl9pPr marL="3657600" algn="l" defTabSz="914400" rtl="0" eaLnBrk="1" latinLnBrk="0" hangingPunct="1">
              <a:defRPr sz="2000" kern="1200">
                <a:solidFill>
                  <a:schemeClr val="tx1"/>
                </a:solidFill>
                <a:latin typeface="Tahoma" pitchFamily="34" charset="0"/>
                <a:ea typeface="+mn-ea"/>
                <a:cs typeface="Arial" charset="0"/>
              </a:defRPr>
            </a:lvl9pPr>
          </a:lstStyle>
          <a:p>
            <a:pPr>
              <a:defRPr/>
            </a:pPr>
            <a:r>
              <a:rPr lang="ro-RO" altLang="en-US" sz="1400" b="1">
                <a:solidFill>
                  <a:srgbClr val="1F4976"/>
                </a:solidFill>
                <a:latin typeface="Cambria" pitchFamily="18" charset="0"/>
              </a:rPr>
              <a:t>Comparison with other data available for PTCDI:</a:t>
            </a:r>
          </a:p>
          <a:p>
            <a:pPr>
              <a:defRPr/>
            </a:pPr>
            <a:r>
              <a:rPr lang="ro-RO" altLang="en-US" sz="1400" b="1" smtClean="0">
                <a:solidFill>
                  <a:schemeClr val="accent2">
                    <a:lumMod val="75000"/>
                  </a:schemeClr>
                </a:solidFill>
                <a:latin typeface="Cambria" pitchFamily="18" charset="0"/>
              </a:rPr>
              <a:t>H dimer</a:t>
            </a:r>
          </a:p>
          <a:p>
            <a:pPr>
              <a:defRPr/>
            </a:pPr>
            <a:r>
              <a:rPr lang="ro-RO" altLang="en-US" sz="1400" smtClean="0">
                <a:solidFill>
                  <a:srgbClr val="1F4976"/>
                </a:solidFill>
                <a:latin typeface="Cambria" pitchFamily="18" charset="0"/>
              </a:rPr>
              <a:t>RI-BLYP-D/TZV(P</a:t>
            </a:r>
            <a:r>
              <a:rPr lang="ro-RO" altLang="en-US" sz="1400">
                <a:solidFill>
                  <a:srgbClr val="1F4976"/>
                </a:solidFill>
                <a:latin typeface="Cambria" pitchFamily="18" charset="0"/>
              </a:rPr>
              <a:t>): De=-16.00kcal/mol </a:t>
            </a:r>
          </a:p>
          <a:p>
            <a:pPr>
              <a:defRPr/>
            </a:pPr>
            <a:r>
              <a:rPr lang="ro-RO" altLang="en-US" sz="1400">
                <a:solidFill>
                  <a:srgbClr val="1F4976"/>
                </a:solidFill>
                <a:latin typeface="Cambria" pitchFamily="18" charset="0"/>
              </a:rPr>
              <a:t> </a:t>
            </a:r>
            <a:r>
              <a:rPr lang="ro-RO" altLang="en-US" sz="1400" smtClean="0">
                <a:solidFill>
                  <a:srgbClr val="1F4976"/>
                </a:solidFill>
                <a:latin typeface="Cambria" pitchFamily="18" charset="0"/>
              </a:rPr>
              <a:t>                    (</a:t>
            </a:r>
            <a:r>
              <a:rPr lang="ro-RO" altLang="en-US" sz="1400">
                <a:solidFill>
                  <a:srgbClr val="1F4976"/>
                </a:solidFill>
                <a:latin typeface="Cambria" pitchFamily="18" charset="0"/>
              </a:rPr>
              <a:t>Fink et al., JACS, 2008, 130, 12858</a:t>
            </a:r>
            <a:r>
              <a:rPr lang="ro-RO" altLang="en-US" sz="1400" smtClean="0">
                <a:solidFill>
                  <a:srgbClr val="1F4976"/>
                </a:solidFill>
                <a:latin typeface="Cambria" pitchFamily="18" charset="0"/>
              </a:rPr>
              <a:t>)</a:t>
            </a:r>
          </a:p>
          <a:p>
            <a:pPr>
              <a:defRPr/>
            </a:pPr>
            <a:endParaRPr lang="ro-RO" altLang="en-US" sz="1400">
              <a:solidFill>
                <a:srgbClr val="1F4976"/>
              </a:solidFill>
              <a:latin typeface="Cambria" pitchFamily="18" charset="0"/>
            </a:endParaRPr>
          </a:p>
          <a:p>
            <a:pPr>
              <a:defRPr/>
            </a:pPr>
            <a:r>
              <a:rPr lang="ro-RO" altLang="en-US" sz="1400" b="1">
                <a:solidFill>
                  <a:schemeClr val="accent2">
                    <a:lumMod val="75000"/>
                  </a:schemeClr>
                </a:solidFill>
                <a:latin typeface="Cambria" pitchFamily="18" charset="0"/>
              </a:rPr>
              <a:t>Fully optimized PTCDI dimer</a:t>
            </a:r>
          </a:p>
          <a:p>
            <a:pPr>
              <a:defRPr/>
            </a:pPr>
            <a:r>
              <a:rPr lang="ro-RO" altLang="en-US" sz="1400">
                <a:solidFill>
                  <a:srgbClr val="1F4976"/>
                </a:solidFill>
                <a:latin typeface="Cambria" pitchFamily="18" charset="0"/>
              </a:rPr>
              <a:t>PBE0-DCP/BS2: De=-29.84 </a:t>
            </a:r>
            <a:r>
              <a:rPr lang="ro-RO" altLang="en-US" sz="1400" smtClean="0">
                <a:solidFill>
                  <a:srgbClr val="1F4976"/>
                </a:solidFill>
                <a:latin typeface="Cambria" pitchFamily="18" charset="0"/>
              </a:rPr>
              <a:t>kcal/mol</a:t>
            </a:r>
          </a:p>
          <a:p>
            <a:pPr>
              <a:defRPr/>
            </a:pPr>
            <a:r>
              <a:rPr lang="ro-RO" altLang="en-US" sz="1400" smtClean="0">
                <a:solidFill>
                  <a:srgbClr val="1F4976"/>
                </a:solidFill>
                <a:latin typeface="Cambria" pitchFamily="18" charset="0"/>
              </a:rPr>
              <a:t>                 (this work)</a:t>
            </a:r>
            <a:endParaRPr lang="ro-RO" altLang="en-US" sz="1400">
              <a:solidFill>
                <a:srgbClr val="1F4976"/>
              </a:solidFill>
              <a:latin typeface="Cambria" pitchFamily="18" charset="0"/>
            </a:endParaRPr>
          </a:p>
          <a:p>
            <a:pPr>
              <a:defRPr/>
            </a:pPr>
            <a:r>
              <a:rPr lang="ro-RO" altLang="en-US" sz="1400">
                <a:solidFill>
                  <a:srgbClr val="1F4976"/>
                </a:solidFill>
                <a:latin typeface="Cambria" pitchFamily="18" charset="0"/>
              </a:rPr>
              <a:t>SCS-MP2/QZV)): De=-32.65 kcal/mol </a:t>
            </a:r>
            <a:endParaRPr lang="ro-RO" altLang="en-US" sz="1400" smtClean="0">
              <a:solidFill>
                <a:srgbClr val="1F4976"/>
              </a:solidFill>
              <a:latin typeface="Cambria" pitchFamily="18" charset="0"/>
            </a:endParaRPr>
          </a:p>
          <a:p>
            <a:pPr>
              <a:defRPr/>
            </a:pPr>
            <a:r>
              <a:rPr lang="ro-RO" altLang="en-US" sz="1400" smtClean="0">
                <a:solidFill>
                  <a:srgbClr val="1F4976"/>
                </a:solidFill>
                <a:latin typeface="Cambria" pitchFamily="18" charset="0"/>
              </a:rPr>
              <a:t>                 (</a:t>
            </a:r>
            <a:r>
              <a:rPr lang="ro-RO" altLang="en-US" sz="1400">
                <a:solidFill>
                  <a:srgbClr val="1F4976"/>
                </a:solidFill>
                <a:latin typeface="Cambria" pitchFamily="18" charset="0"/>
              </a:rPr>
              <a:t>Zhao et al., JACS, </a:t>
            </a:r>
            <a:r>
              <a:rPr lang="ro-RO" altLang="en-US" sz="1400" smtClean="0">
                <a:solidFill>
                  <a:srgbClr val="1F4976"/>
                </a:solidFill>
                <a:latin typeface="Cambria" pitchFamily="18" charset="0"/>
              </a:rPr>
              <a:t>2009,131</a:t>
            </a:r>
            <a:r>
              <a:rPr lang="ro-RO" altLang="en-US" sz="1400">
                <a:solidFill>
                  <a:srgbClr val="1F4976"/>
                </a:solidFill>
                <a:latin typeface="Cambria" pitchFamily="18" charset="0"/>
              </a:rPr>
              <a:t>, 15660)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6630" name="Picture 3"/>
          <p:cNvPicPr>
            <a:picLocks noChangeAspect="1"/>
          </p:cNvPicPr>
          <p:nvPr/>
        </p:nvPicPr>
        <p:blipFill>
          <a:blip r:embed="rId4" cstate="print"/>
          <a:srcRect/>
          <a:stretch>
            <a:fillRect/>
          </a:stretch>
        </p:blipFill>
        <p:spPr bwMode="auto">
          <a:xfrm>
            <a:off x="5697415" y="747714"/>
            <a:ext cx="3446585" cy="1068387"/>
          </a:xfrm>
          <a:prstGeom prst="rect">
            <a:avLst/>
          </a:prstGeom>
          <a:noFill/>
          <a:ln w="9525">
            <a:noFill/>
            <a:miter lim="800000"/>
            <a:headEnd/>
            <a:tailEnd/>
          </a:ln>
        </p:spPr>
      </p:pic>
      <p:sp>
        <p:nvSpPr>
          <p:cNvPr id="9" name="Title 1"/>
          <p:cNvSpPr txBox="1">
            <a:spLocks/>
          </p:cNvSpPr>
          <p:nvPr/>
        </p:nvSpPr>
        <p:spPr bwMode="auto">
          <a:xfrm>
            <a:off x="200758" y="1905000"/>
            <a:ext cx="8229600" cy="6096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000" b="1" smtClean="0">
                <a:solidFill>
                  <a:srgbClr val="1F4976"/>
                </a:solidFill>
                <a:effectLst>
                  <a:outerShdw blurRad="38100" dist="38100" dir="2700000" algn="tl">
                    <a:srgbClr val="000000">
                      <a:alpha val="43137"/>
                    </a:srgbClr>
                  </a:outerShdw>
                </a:effectLst>
                <a:latin typeface="Cambria" pitchFamily="18" charset="0"/>
              </a:rPr>
              <a:t>Potential energy curves</a:t>
            </a:r>
          </a:p>
        </p:txBody>
      </p:sp>
      <p:sp>
        <p:nvSpPr>
          <p:cNvPr id="12" name="TextBox 11"/>
          <p:cNvSpPr txBox="1"/>
          <p:nvPr/>
        </p:nvSpPr>
        <p:spPr>
          <a:xfrm>
            <a:off x="0" y="2286000"/>
            <a:ext cx="9144000" cy="3631763"/>
          </a:xfrm>
          <a:prstGeom prst="rect">
            <a:avLst/>
          </a:prstGeom>
          <a:noFill/>
        </p:spPr>
        <p:txBody>
          <a:bodyPr wrap="square">
            <a:spAutoFit/>
          </a:bodyPr>
          <a:lstStyle/>
          <a:p>
            <a:pPr>
              <a:defRPr/>
            </a:pPr>
            <a:r>
              <a:rPr lang="ro-RO" b="1">
                <a:solidFill>
                  <a:srgbClr val="1F4976"/>
                </a:solidFill>
                <a:latin typeface="Cambria" pitchFamily="18" charset="0"/>
              </a:rPr>
              <a:t>Facts:</a:t>
            </a:r>
          </a:p>
          <a:p>
            <a:pPr>
              <a:defRPr/>
            </a:pPr>
            <a:r>
              <a:rPr lang="ro-RO" b="1">
                <a:solidFill>
                  <a:schemeClr val="accent6">
                    <a:lumMod val="50000"/>
                  </a:schemeClr>
                </a:solidFill>
                <a:latin typeface="Cambria" pitchFamily="18" charset="0"/>
              </a:rPr>
              <a:t>1. MP2/BS1 (BSSE corrected) provides surprisingly good results</a:t>
            </a:r>
          </a:p>
          <a:p>
            <a:pPr>
              <a:defRPr/>
            </a:pPr>
            <a:r>
              <a:rPr lang="ro-RO" b="1">
                <a:solidFill>
                  <a:schemeClr val="accent6">
                    <a:lumMod val="50000"/>
                  </a:schemeClr>
                </a:solidFill>
                <a:latin typeface="Cambria" pitchFamily="18" charset="0"/>
              </a:rPr>
              <a:t>2. MP2/small basis set  without BSSE correction– strongly overbinds</a:t>
            </a:r>
          </a:p>
          <a:p>
            <a:pPr>
              <a:defRPr/>
            </a:pPr>
            <a:endParaRPr lang="ro-RO"/>
          </a:p>
          <a:p>
            <a:pPr>
              <a:defRPr/>
            </a:pPr>
            <a:r>
              <a:rPr lang="en-US" b="1">
                <a:solidFill>
                  <a:srgbClr val="1F4976"/>
                </a:solidFill>
                <a:effectLst>
                  <a:outerShdw blurRad="38100" dist="38100" dir="2700000" algn="tl">
                    <a:srgbClr val="000000">
                      <a:alpha val="43137"/>
                    </a:srgbClr>
                  </a:outerShdw>
                </a:effectLst>
                <a:latin typeface="Cambria" pitchFamily="18" charset="0"/>
              </a:rPr>
              <a:t>two counter</a:t>
            </a:r>
            <a:r>
              <a:rPr lang="ro-RO" b="1">
                <a:solidFill>
                  <a:srgbClr val="1F4976"/>
                </a:solidFill>
                <a:effectLst>
                  <a:outerShdw blurRad="38100" dist="38100" dir="2700000" algn="tl">
                    <a:srgbClr val="000000">
                      <a:alpha val="43137"/>
                    </a:srgbClr>
                  </a:outerShdw>
                </a:effectLst>
                <a:latin typeface="Cambria" pitchFamily="18" charset="0"/>
              </a:rPr>
              <a:t>-</a:t>
            </a:r>
            <a:r>
              <a:rPr lang="en-US" b="1">
                <a:solidFill>
                  <a:srgbClr val="1F4976"/>
                </a:solidFill>
                <a:effectLst>
                  <a:outerShdw blurRad="38100" dist="38100" dir="2700000" algn="tl">
                    <a:srgbClr val="000000">
                      <a:alpha val="43137"/>
                    </a:srgbClr>
                  </a:outerShdw>
                </a:effectLst>
                <a:latin typeface="Cambria" pitchFamily="18" charset="0"/>
              </a:rPr>
              <a:t>competing</a:t>
            </a:r>
            <a:r>
              <a:rPr lang="ro-RO" b="1">
                <a:solidFill>
                  <a:srgbClr val="1F4976"/>
                </a:solidFill>
                <a:effectLst>
                  <a:outerShdw blurRad="38100" dist="38100" dir="2700000" algn="tl">
                    <a:srgbClr val="000000">
                      <a:alpha val="43137"/>
                    </a:srgbClr>
                  </a:outerShdw>
                </a:effectLst>
                <a:latin typeface="Cambria" pitchFamily="18" charset="0"/>
              </a:rPr>
              <a:t> </a:t>
            </a:r>
            <a:r>
              <a:rPr lang="en-US" b="1">
                <a:solidFill>
                  <a:srgbClr val="1F4976"/>
                </a:solidFill>
                <a:effectLst>
                  <a:outerShdw blurRad="38100" dist="38100" dir="2700000" algn="tl">
                    <a:srgbClr val="000000">
                      <a:alpha val="43137"/>
                    </a:srgbClr>
                  </a:outerShdw>
                </a:effectLst>
                <a:latin typeface="Cambria" pitchFamily="18" charset="0"/>
              </a:rPr>
              <a:t>effects</a:t>
            </a:r>
            <a:r>
              <a:rPr lang="ro-RO" b="1">
                <a:solidFill>
                  <a:srgbClr val="1F4976"/>
                </a:solidFill>
                <a:effectLst>
                  <a:outerShdw blurRad="38100" dist="38100" dir="2700000" algn="tl">
                    <a:srgbClr val="000000">
                      <a:alpha val="43137"/>
                    </a:srgbClr>
                  </a:outerShdw>
                </a:effectLst>
                <a:latin typeface="Cambria" pitchFamily="18" charset="0"/>
              </a:rPr>
              <a:t>:</a:t>
            </a:r>
            <a:r>
              <a:rPr lang="ro-RO">
                <a:solidFill>
                  <a:srgbClr val="1F4976"/>
                </a:solidFill>
                <a:latin typeface="Cambria" pitchFamily="18" charset="0"/>
              </a:rPr>
              <a:t> </a:t>
            </a:r>
          </a:p>
          <a:p>
            <a:pPr>
              <a:defRPr/>
            </a:pPr>
            <a:r>
              <a:rPr lang="ro-RO">
                <a:solidFill>
                  <a:srgbClr val="1F4976"/>
                </a:solidFill>
                <a:latin typeface="Cambria" pitchFamily="18" charset="0"/>
              </a:rPr>
              <a:t> </a:t>
            </a:r>
            <a:r>
              <a:rPr lang="ro-RO" smtClean="0">
                <a:solidFill>
                  <a:srgbClr val="1F4976"/>
                </a:solidFill>
                <a:latin typeface="Cambria" pitchFamily="18" charset="0"/>
              </a:rPr>
              <a:t>      overbinding </a:t>
            </a:r>
            <a:r>
              <a:rPr lang="ro-RO">
                <a:solidFill>
                  <a:srgbClr val="1F4976"/>
                </a:solidFill>
                <a:latin typeface="Cambria" pitchFamily="18" charset="0"/>
              </a:rPr>
              <a:t>inherent to MP2</a:t>
            </a:r>
          </a:p>
          <a:p>
            <a:pPr>
              <a:defRPr/>
            </a:pPr>
            <a:r>
              <a:rPr lang="ro-RO" smtClean="0">
                <a:solidFill>
                  <a:srgbClr val="1F4976"/>
                </a:solidFill>
                <a:latin typeface="Cambria" pitchFamily="18" charset="0"/>
              </a:rPr>
              <a:t>       underestimation </a:t>
            </a:r>
            <a:r>
              <a:rPr lang="ro-RO">
                <a:solidFill>
                  <a:srgbClr val="1F4976"/>
                </a:solidFill>
                <a:latin typeface="Cambria" pitchFamily="18" charset="0"/>
              </a:rPr>
              <a:t>of BE due to low molecular polarizability inherent to small basis sets</a:t>
            </a:r>
            <a:endParaRPr lang="ro-RO" b="1">
              <a:solidFill>
                <a:srgbClr val="1F4976"/>
              </a:solidFill>
              <a:latin typeface="Cambria" pitchFamily="18" charset="0"/>
            </a:endParaRPr>
          </a:p>
          <a:p>
            <a:pPr>
              <a:defRPr/>
            </a:pPr>
            <a:endParaRPr lang="ro-RO" b="1">
              <a:solidFill>
                <a:srgbClr val="1F4976"/>
              </a:solidFill>
              <a:latin typeface="Cambria" pitchFamily="18" charset="0"/>
            </a:endParaRPr>
          </a:p>
          <a:p>
            <a:pPr>
              <a:defRPr/>
            </a:pPr>
            <a:r>
              <a:rPr lang="ro-RO" b="1">
                <a:solidFill>
                  <a:srgbClr val="1F4976"/>
                </a:solidFill>
                <a:latin typeface="Cambria" pitchFamily="18" charset="0"/>
              </a:rPr>
              <a:t>Supplementary data</a:t>
            </a:r>
          </a:p>
          <a:p>
            <a:pPr>
              <a:defRPr/>
            </a:pPr>
            <a:r>
              <a:rPr lang="ro-RO">
                <a:solidFill>
                  <a:srgbClr val="1F4976"/>
                </a:solidFill>
                <a:latin typeface="Cambria" pitchFamily="18" charset="0"/>
              </a:rPr>
              <a:t>MP2/</a:t>
            </a:r>
            <a:r>
              <a:rPr lang="en-US" err="1">
                <a:solidFill>
                  <a:srgbClr val="1F4976"/>
                </a:solidFill>
                <a:latin typeface="Cambria" pitchFamily="18" charset="0"/>
              </a:rPr>
              <a:t>aug</a:t>
            </a:r>
            <a:r>
              <a:rPr lang="en-US">
                <a:solidFill>
                  <a:srgbClr val="1F4976"/>
                </a:solidFill>
                <a:latin typeface="Cambria" pitchFamily="18" charset="0"/>
              </a:rPr>
              <a:t>(d)-6-31G(d)</a:t>
            </a:r>
            <a:endParaRPr lang="ro-RO">
              <a:solidFill>
                <a:srgbClr val="1F4976"/>
              </a:solidFill>
              <a:latin typeface="Cambria" pitchFamily="18" charset="0"/>
            </a:endParaRPr>
          </a:p>
          <a:p>
            <a:pPr>
              <a:defRPr/>
            </a:pPr>
            <a:r>
              <a:rPr lang="en-US">
                <a:solidFill>
                  <a:srgbClr val="1F4976"/>
                </a:solidFill>
                <a:latin typeface="Cambria" pitchFamily="18" charset="0"/>
              </a:rPr>
              <a:t>SCS-MP2/</a:t>
            </a:r>
            <a:r>
              <a:rPr lang="en-US" err="1">
                <a:solidFill>
                  <a:srgbClr val="1F4976"/>
                </a:solidFill>
                <a:latin typeface="Cambria" pitchFamily="18" charset="0"/>
              </a:rPr>
              <a:t>aug</a:t>
            </a:r>
            <a:r>
              <a:rPr lang="en-US">
                <a:solidFill>
                  <a:srgbClr val="1F4976"/>
                </a:solidFill>
                <a:latin typeface="Cambria" pitchFamily="18" charset="0"/>
              </a:rPr>
              <a:t>(d)-</a:t>
            </a:r>
            <a:r>
              <a:rPr lang="ro-RO">
                <a:solidFill>
                  <a:srgbClr val="1F4976"/>
                </a:solidFill>
                <a:latin typeface="Cambria" pitchFamily="18" charset="0"/>
              </a:rPr>
              <a:t>6-31G(d)</a:t>
            </a:r>
          </a:p>
          <a:p>
            <a:pPr>
              <a:defRPr/>
            </a:pPr>
            <a:r>
              <a:rPr lang="en-US">
                <a:solidFill>
                  <a:srgbClr val="1F4976"/>
                </a:solidFill>
                <a:latin typeface="Cambria" pitchFamily="18" charset="0"/>
              </a:rPr>
              <a:t>SCS-MP2/</a:t>
            </a:r>
            <a:r>
              <a:rPr lang="ro-RO">
                <a:solidFill>
                  <a:srgbClr val="1F4976"/>
                </a:solidFill>
                <a:latin typeface="Cambria" pitchFamily="18" charset="0"/>
              </a:rPr>
              <a:t>cc-pVTZ</a:t>
            </a:r>
          </a:p>
          <a:p>
            <a:pPr>
              <a:defRPr/>
            </a:pPr>
            <a:endParaRPr lang="ro-RO" sz="1400">
              <a:solidFill>
                <a:srgbClr val="1F4976"/>
              </a:solidFill>
              <a:latin typeface="Cambria" pitchFamily="18" charset="0"/>
            </a:endParaRPr>
          </a:p>
        </p:txBody>
      </p:sp>
      <p:sp>
        <p:nvSpPr>
          <p:cNvPr id="15" name="Rectangle 14"/>
          <p:cNvSpPr/>
          <p:nvPr/>
        </p:nvSpPr>
        <p:spPr>
          <a:xfrm>
            <a:off x="3001108" y="4343400"/>
            <a:ext cx="6295292" cy="2032000"/>
          </a:xfrm>
          <a:prstGeom prst="rect">
            <a:avLst/>
          </a:prstGeom>
        </p:spPr>
        <p:txBody>
          <a:bodyPr>
            <a:spAutoFit/>
          </a:bodyPr>
          <a:lstStyle/>
          <a:p>
            <a:pPr>
              <a:defRPr/>
            </a:pPr>
            <a:r>
              <a:rPr lang="en-US" b="1">
                <a:solidFill>
                  <a:srgbClr val="1F4976"/>
                </a:solidFill>
                <a:effectLst>
                  <a:outerShdw blurRad="38100" dist="38100" dir="2700000" algn="tl">
                    <a:srgbClr val="000000">
                      <a:alpha val="43137"/>
                    </a:srgbClr>
                  </a:outerShdw>
                </a:effectLst>
                <a:latin typeface="Cambria" pitchFamily="18" charset="0"/>
              </a:rPr>
              <a:t>PBE0-DCP/6-31+G(</a:t>
            </a:r>
            <a:r>
              <a:rPr lang="en-US" b="1" err="1">
                <a:solidFill>
                  <a:srgbClr val="1F4976"/>
                </a:solidFill>
                <a:effectLst>
                  <a:outerShdw blurRad="38100" dist="38100" dir="2700000" algn="tl">
                    <a:srgbClr val="000000">
                      <a:alpha val="43137"/>
                    </a:srgbClr>
                  </a:outerShdw>
                </a:effectLst>
                <a:latin typeface="Cambria" pitchFamily="18" charset="0"/>
              </a:rPr>
              <a:t>d,p</a:t>
            </a:r>
            <a:r>
              <a:rPr lang="en-US" b="1">
                <a:solidFill>
                  <a:srgbClr val="1F4976"/>
                </a:solidFill>
                <a:effectLst>
                  <a:outerShdw blurRad="38100" dist="38100" dir="2700000" algn="tl">
                    <a:srgbClr val="000000">
                      <a:alpha val="43137"/>
                    </a:srgbClr>
                  </a:outerShdw>
                </a:effectLst>
                <a:latin typeface="Cambria" pitchFamily="18" charset="0"/>
              </a:rPr>
              <a:t>) approach </a:t>
            </a:r>
            <a:endParaRPr lang="ro-RO" b="1">
              <a:solidFill>
                <a:srgbClr val="1F4976"/>
              </a:solidFill>
              <a:effectLst>
                <a:outerShdw blurRad="38100" dist="38100" dir="2700000" algn="tl">
                  <a:srgbClr val="000000">
                    <a:alpha val="43137"/>
                  </a:srgbClr>
                </a:outerShdw>
              </a:effectLst>
              <a:latin typeface="Cambria" pitchFamily="18" charset="0"/>
            </a:endParaRPr>
          </a:p>
          <a:p>
            <a:pPr>
              <a:buFont typeface="Wingdings" pitchFamily="2" charset="2"/>
              <a:buChar char="Ø"/>
              <a:defRPr/>
            </a:pPr>
            <a:r>
              <a:rPr lang="ro-RO">
                <a:solidFill>
                  <a:srgbClr val="1F4976"/>
                </a:solidFill>
                <a:latin typeface="Cambria" pitchFamily="18" charset="0"/>
              </a:rPr>
              <a:t> P</a:t>
            </a:r>
            <a:r>
              <a:rPr lang="en-US">
                <a:solidFill>
                  <a:srgbClr val="1F4976"/>
                </a:solidFill>
                <a:latin typeface="Cambria" pitchFamily="18" charset="0"/>
              </a:rPr>
              <a:t>ragmatic and computationally efficient quantum chemical</a:t>
            </a:r>
            <a:r>
              <a:rPr lang="ro-RO">
                <a:solidFill>
                  <a:srgbClr val="1F4976"/>
                </a:solidFill>
                <a:latin typeface="Cambria" pitchFamily="18" charset="0"/>
              </a:rPr>
              <a:t> </a:t>
            </a:r>
            <a:r>
              <a:rPr lang="en-US">
                <a:solidFill>
                  <a:srgbClr val="1F4976"/>
                </a:solidFill>
                <a:latin typeface="Cambria" pitchFamily="18" charset="0"/>
              </a:rPr>
              <a:t>method for </a:t>
            </a:r>
            <a:r>
              <a:rPr lang="ro-RO">
                <a:solidFill>
                  <a:srgbClr val="1F4976"/>
                </a:solidFill>
                <a:latin typeface="Cambria" pitchFamily="18" charset="0"/>
              </a:rPr>
              <a:t>PECs and PESs </a:t>
            </a:r>
            <a:r>
              <a:rPr lang="en-US">
                <a:solidFill>
                  <a:srgbClr val="1F4976"/>
                </a:solidFill>
                <a:latin typeface="Cambria" pitchFamily="18" charset="0"/>
              </a:rPr>
              <a:t>of large dimers such as PTCDI and PTCDA</a:t>
            </a:r>
            <a:r>
              <a:rPr lang="ro-RO">
                <a:solidFill>
                  <a:srgbClr val="1F4976"/>
                </a:solidFill>
                <a:latin typeface="Cambria" pitchFamily="18" charset="0"/>
              </a:rPr>
              <a:t> (</a:t>
            </a:r>
            <a:r>
              <a:rPr lang="ro-RO">
                <a:solidFill>
                  <a:srgbClr val="00B050"/>
                </a:solidFill>
                <a:latin typeface="Cambria" pitchFamily="18" charset="0"/>
              </a:rPr>
              <a:t>BSSE correction is avoided</a:t>
            </a:r>
            <a:r>
              <a:rPr lang="ro-RO">
                <a:solidFill>
                  <a:srgbClr val="1F4976"/>
                </a:solidFill>
                <a:latin typeface="Cambria" pitchFamily="18" charset="0"/>
              </a:rPr>
              <a:t>)</a:t>
            </a:r>
          </a:p>
          <a:p>
            <a:pPr>
              <a:buFont typeface="Wingdings" pitchFamily="2" charset="2"/>
              <a:buChar char="Ø"/>
              <a:defRPr/>
            </a:pPr>
            <a:r>
              <a:rPr lang="ro-RO">
                <a:solidFill>
                  <a:srgbClr val="1F4976"/>
                </a:solidFill>
                <a:latin typeface="Cambria" pitchFamily="18" charset="0"/>
              </a:rPr>
              <a:t> </a:t>
            </a:r>
            <a:r>
              <a:rPr lang="en-US">
                <a:solidFill>
                  <a:srgbClr val="1F4976"/>
                </a:solidFill>
                <a:latin typeface="Cambria" pitchFamily="18" charset="0"/>
              </a:rPr>
              <a:t>convergence is clearly observed for the binding</a:t>
            </a:r>
            <a:r>
              <a:rPr lang="ro-RO">
                <a:solidFill>
                  <a:srgbClr val="1F4976"/>
                </a:solidFill>
                <a:latin typeface="Cambria" pitchFamily="18" charset="0"/>
              </a:rPr>
              <a:t> </a:t>
            </a:r>
            <a:r>
              <a:rPr lang="en-US">
                <a:solidFill>
                  <a:srgbClr val="1F4976"/>
                </a:solidFill>
                <a:latin typeface="Cambria" pitchFamily="18" charset="0"/>
              </a:rPr>
              <a:t>energies derived by the three complementary methods used</a:t>
            </a:r>
            <a:r>
              <a:rPr lang="ro-RO">
                <a:solidFill>
                  <a:srgbClr val="1F4976"/>
                </a:solidFill>
                <a:latin typeface="Cambria" pitchFamily="18" charset="0"/>
              </a:rPr>
              <a:t> </a:t>
            </a:r>
            <a:r>
              <a:rPr lang="en-US">
                <a:solidFill>
                  <a:srgbClr val="1F4976"/>
                </a:solidFill>
                <a:latin typeface="Cambria" pitchFamily="18" charset="0"/>
              </a:rPr>
              <a:t>in this work (CP-MP2, DFT-D and DFT-DCP)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D:\Cherry\Centru\UBB\PPT\PPT 2.jpg"/>
          <p:cNvPicPr>
            <a:picLocks noChangeAspect="1" noChangeArrowheads="1"/>
          </p:cNvPicPr>
          <p:nvPr/>
        </p:nvPicPr>
        <p:blipFill>
          <a:blip r:embed="rId3" cstate="print"/>
          <a:srcRect/>
          <a:stretch>
            <a:fillRect/>
          </a:stretch>
        </p:blipFill>
        <p:spPr bwMode="auto">
          <a:xfrm>
            <a:off x="0" y="0"/>
            <a:ext cx="8953500" cy="6858000"/>
          </a:xfrm>
          <a:prstGeom prst="rect">
            <a:avLst/>
          </a:prstGeom>
          <a:noFill/>
          <a:ln w="9525">
            <a:noFill/>
            <a:miter lim="800000"/>
            <a:headEnd/>
            <a:tailEnd/>
          </a:ln>
        </p:spPr>
      </p:pic>
      <p:sp>
        <p:nvSpPr>
          <p:cNvPr id="27651"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pic>
        <p:nvPicPr>
          <p:cNvPr id="27652" name="Picture 2" descr="D:\!Ptcdi\paper\PCCP\R3\Fig4.png"/>
          <p:cNvPicPr>
            <a:picLocks noChangeAspect="1" noChangeArrowheads="1"/>
          </p:cNvPicPr>
          <p:nvPr/>
        </p:nvPicPr>
        <p:blipFill>
          <a:blip r:embed="rId4" cstate="print"/>
          <a:srcRect/>
          <a:stretch>
            <a:fillRect/>
          </a:stretch>
        </p:blipFill>
        <p:spPr bwMode="auto">
          <a:xfrm>
            <a:off x="83528" y="2362200"/>
            <a:ext cx="2941026" cy="4495800"/>
          </a:xfrm>
          <a:prstGeom prst="rect">
            <a:avLst/>
          </a:prstGeom>
          <a:noFill/>
          <a:ln w="9525">
            <a:noFill/>
            <a:miter lim="800000"/>
            <a:headEnd/>
            <a:tailEnd/>
          </a:ln>
        </p:spPr>
      </p:pic>
      <p:sp>
        <p:nvSpPr>
          <p:cNvPr id="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sp>
        <p:nvSpPr>
          <p:cNvPr id="10" name="Title 1"/>
          <p:cNvSpPr txBox="1">
            <a:spLocks/>
          </p:cNvSpPr>
          <p:nvPr/>
        </p:nvSpPr>
        <p:spPr bwMode="auto">
          <a:xfrm>
            <a:off x="200758" y="1905000"/>
            <a:ext cx="8229600" cy="6096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buFont typeface="Arial" charset="0"/>
              <a:buNone/>
              <a:defRPr/>
            </a:pPr>
            <a:r>
              <a:rPr lang="en-US" sz="2000" b="1" smtClean="0">
                <a:solidFill>
                  <a:srgbClr val="1F4976"/>
                </a:solidFill>
                <a:effectLst>
                  <a:outerShdw blurRad="38100" dist="38100" dir="2700000" algn="tl">
                    <a:srgbClr val="000000">
                      <a:alpha val="43137"/>
                    </a:srgbClr>
                  </a:outerShdw>
                </a:effectLst>
                <a:latin typeface="Cambria" panose="02040503050406030204" pitchFamily="18" charset="0"/>
              </a:rPr>
              <a:t>Partially </a:t>
            </a:r>
            <a:r>
              <a:rPr lang="en-US" sz="2000" b="1">
                <a:solidFill>
                  <a:srgbClr val="1F4976"/>
                </a:solidFill>
                <a:effectLst>
                  <a:outerShdw blurRad="38100" dist="38100" dir="2700000" algn="tl">
                    <a:srgbClr val="000000">
                      <a:alpha val="43137"/>
                    </a:srgbClr>
                  </a:outerShdw>
                </a:effectLst>
                <a:latin typeface="Cambria" panose="02040503050406030204" pitchFamily="18" charset="0"/>
              </a:rPr>
              <a:t>and fully optimized structures of PTCDI </a:t>
            </a:r>
            <a:r>
              <a:rPr lang="en-US" sz="2000" b="1" smtClean="0">
                <a:solidFill>
                  <a:srgbClr val="1F4976"/>
                </a:solidFill>
                <a:effectLst>
                  <a:outerShdw blurRad="38100" dist="38100" dir="2700000" algn="tl">
                    <a:srgbClr val="000000">
                      <a:alpha val="43137"/>
                    </a:srgbClr>
                  </a:outerShdw>
                </a:effectLst>
                <a:latin typeface="Cambria" panose="02040503050406030204" pitchFamily="18" charset="0"/>
              </a:rPr>
              <a:t>and PTCDA</a:t>
            </a:r>
            <a:endParaRPr lang="en-US" altLang="en-US" sz="2000" b="1" smtClean="0">
              <a:solidFill>
                <a:srgbClr val="1F4976"/>
              </a:solidFill>
              <a:effectLst>
                <a:outerShdw blurRad="38100" dist="38100" dir="2700000" algn="tl">
                  <a:srgbClr val="000000">
                    <a:alpha val="43137"/>
                  </a:srgbClr>
                </a:outerShdw>
              </a:effectLst>
              <a:latin typeface="Cambria" pitchFamily="18" charset="0"/>
            </a:endParaRPr>
          </a:p>
        </p:txBody>
      </p:sp>
      <p:sp>
        <p:nvSpPr>
          <p:cNvPr id="2" name="TextBox 1"/>
          <p:cNvSpPr txBox="1"/>
          <p:nvPr/>
        </p:nvSpPr>
        <p:spPr>
          <a:xfrm>
            <a:off x="3024554" y="3805238"/>
            <a:ext cx="391454" cy="461665"/>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J</a:t>
            </a:r>
            <a:r>
              <a:rPr lang="en-US" sz="2400" b="1" baseline="-25000">
                <a:solidFill>
                  <a:srgbClr val="1F4976"/>
                </a:solidFill>
                <a:effectLst>
                  <a:outerShdw blurRad="38100" dist="38100" dir="2700000" algn="tl">
                    <a:srgbClr val="000000">
                      <a:alpha val="43137"/>
                    </a:srgbClr>
                  </a:outerShdw>
                </a:effectLst>
              </a:rPr>
              <a:t>1</a:t>
            </a:r>
          </a:p>
        </p:txBody>
      </p:sp>
      <p:sp>
        <p:nvSpPr>
          <p:cNvPr id="11" name="TextBox 10"/>
          <p:cNvSpPr txBox="1"/>
          <p:nvPr/>
        </p:nvSpPr>
        <p:spPr>
          <a:xfrm>
            <a:off x="3024554" y="4598988"/>
            <a:ext cx="391454" cy="461665"/>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J</a:t>
            </a:r>
            <a:r>
              <a:rPr lang="en-US" sz="2400" b="1" baseline="-25000">
                <a:solidFill>
                  <a:srgbClr val="1F4976"/>
                </a:solidFill>
                <a:effectLst>
                  <a:outerShdw blurRad="38100" dist="38100" dir="2700000" algn="tl">
                    <a:srgbClr val="000000">
                      <a:alpha val="43137"/>
                    </a:srgbClr>
                  </a:outerShdw>
                </a:effectLst>
              </a:rPr>
              <a:t>2</a:t>
            </a:r>
          </a:p>
        </p:txBody>
      </p:sp>
      <p:sp>
        <p:nvSpPr>
          <p:cNvPr id="12" name="TextBox 11"/>
          <p:cNvSpPr txBox="1"/>
          <p:nvPr/>
        </p:nvSpPr>
        <p:spPr>
          <a:xfrm>
            <a:off x="3024554" y="5410201"/>
            <a:ext cx="376604" cy="461963"/>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H</a:t>
            </a:r>
            <a:endParaRPr lang="en-US" sz="2400" b="1" baseline="-25000">
              <a:solidFill>
                <a:srgbClr val="1F4976"/>
              </a:solidFill>
              <a:effectLst>
                <a:outerShdw blurRad="38100" dist="38100" dir="2700000" algn="tl">
                  <a:srgbClr val="000000">
                    <a:alpha val="43137"/>
                  </a:srgbClr>
                </a:outerShdw>
              </a:effectLst>
            </a:endParaRPr>
          </a:p>
        </p:txBody>
      </p:sp>
      <p:sp>
        <p:nvSpPr>
          <p:cNvPr id="13" name="TextBox 12"/>
          <p:cNvSpPr txBox="1"/>
          <p:nvPr/>
        </p:nvSpPr>
        <p:spPr>
          <a:xfrm>
            <a:off x="3053862" y="6172201"/>
            <a:ext cx="1162050" cy="461963"/>
          </a:xfrm>
          <a:prstGeom prst="rect">
            <a:avLst/>
          </a:prstGeom>
          <a:noFill/>
        </p:spPr>
        <p:txBody>
          <a:bodyPr wrap="none">
            <a:spAutoFit/>
          </a:bodyPr>
          <a:lstStyle/>
          <a:p>
            <a:pPr>
              <a:defRPr/>
            </a:pPr>
            <a:r>
              <a:rPr lang="en-US" sz="2400" b="1" err="1">
                <a:solidFill>
                  <a:srgbClr val="1F4976"/>
                </a:solidFill>
                <a:effectLst>
                  <a:outerShdw blurRad="38100" dist="38100" dir="2700000" algn="tl">
                    <a:srgbClr val="000000">
                      <a:alpha val="43137"/>
                    </a:srgbClr>
                  </a:outerShdw>
                </a:effectLst>
              </a:rPr>
              <a:t>FullOpt</a:t>
            </a:r>
            <a:endParaRPr lang="en-US" sz="2400" b="1" baseline="-25000">
              <a:solidFill>
                <a:srgbClr val="1F4976"/>
              </a:solidFill>
              <a:effectLst>
                <a:outerShdw blurRad="38100" dist="38100" dir="2700000" algn="tl">
                  <a:srgbClr val="000000">
                    <a:alpha val="43137"/>
                  </a:srgbClr>
                </a:outerShdw>
              </a:effectLst>
            </a:endParaRPr>
          </a:p>
        </p:txBody>
      </p:sp>
      <p:pic>
        <p:nvPicPr>
          <p:cNvPr id="27660" name="Picture 55" descr="2ptdci_dispersion_top_wb"/>
          <p:cNvPicPr>
            <a:picLocks noChangeAspect="1" noChangeArrowheads="1"/>
          </p:cNvPicPr>
          <p:nvPr/>
        </p:nvPicPr>
        <p:blipFill>
          <a:blip r:embed="rId5" cstate="print"/>
          <a:srcRect/>
          <a:stretch>
            <a:fillRect/>
          </a:stretch>
        </p:blipFill>
        <p:spPr bwMode="auto">
          <a:xfrm>
            <a:off x="7033846" y="831851"/>
            <a:ext cx="1899138" cy="1476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800" b="1" smtClean="0">
                <a:solidFill>
                  <a:srgbClr val="1F4976"/>
                </a:solidFill>
                <a:effectLst>
                  <a:outerShdw blurRad="38100" dist="38100" dir="2700000" algn="tl">
                    <a:srgbClr val="000000">
                      <a:alpha val="43137"/>
                    </a:srgbClr>
                  </a:outerShdw>
                </a:effectLst>
                <a:latin typeface="Cambria" pitchFamily="18" charset="0"/>
              </a:rPr>
              <a:t>PESs of </a:t>
            </a: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5606" name="Picture 3"/>
          <p:cNvPicPr>
            <a:picLocks noChangeAspect="1"/>
          </p:cNvPicPr>
          <p:nvPr/>
        </p:nvPicPr>
        <p:blipFill>
          <a:blip r:embed="rId4" cstate="print"/>
          <a:srcRect/>
          <a:stretch>
            <a:fillRect/>
          </a:stretch>
        </p:blipFill>
        <p:spPr bwMode="auto">
          <a:xfrm>
            <a:off x="6268916" y="747714"/>
            <a:ext cx="2875085" cy="890587"/>
          </a:xfrm>
          <a:prstGeom prst="rect">
            <a:avLst/>
          </a:prstGeom>
          <a:noFill/>
          <a:ln w="9525">
            <a:noFill/>
            <a:miter lim="800000"/>
            <a:headEnd/>
            <a:tailEnd/>
          </a:ln>
        </p:spPr>
      </p:pic>
      <p:pic>
        <p:nvPicPr>
          <p:cNvPr id="25607" name="Picture 2" descr="D:\!Ptcdi\paper\PCCP\R3\Fig4.png"/>
          <p:cNvPicPr>
            <a:picLocks noChangeAspect="1" noChangeArrowheads="1"/>
          </p:cNvPicPr>
          <p:nvPr/>
        </p:nvPicPr>
        <p:blipFill>
          <a:blip r:embed="rId5" cstate="print"/>
          <a:srcRect t="25787" r="50000"/>
          <a:stretch>
            <a:fillRect/>
          </a:stretch>
        </p:blipFill>
        <p:spPr bwMode="auto">
          <a:xfrm>
            <a:off x="8236927" y="3276601"/>
            <a:ext cx="907073" cy="1909763"/>
          </a:xfrm>
          <a:prstGeom prst="rect">
            <a:avLst/>
          </a:prstGeom>
          <a:noFill/>
          <a:ln w="9525">
            <a:noFill/>
            <a:miter lim="800000"/>
            <a:headEnd/>
            <a:tailEnd/>
          </a:ln>
        </p:spPr>
      </p:pic>
      <p:pic>
        <p:nvPicPr>
          <p:cNvPr id="25609" name="Picture 2"/>
          <p:cNvPicPr>
            <a:picLocks noChangeAspect="1" noChangeArrowheads="1"/>
          </p:cNvPicPr>
          <p:nvPr/>
        </p:nvPicPr>
        <p:blipFill>
          <a:blip r:embed="rId6" cstate="print"/>
          <a:srcRect/>
          <a:stretch>
            <a:fillRect/>
          </a:stretch>
        </p:blipFill>
        <p:spPr bwMode="auto">
          <a:xfrm>
            <a:off x="211015" y="1803401"/>
            <a:ext cx="8088923" cy="4575175"/>
          </a:xfrm>
          <a:prstGeom prst="rect">
            <a:avLst/>
          </a:prstGeom>
          <a:noFill/>
          <a:ln w="9525">
            <a:noFill/>
            <a:miter lim="800000"/>
            <a:headEnd/>
            <a:tailEnd/>
          </a:ln>
        </p:spPr>
      </p:pic>
      <p:sp>
        <p:nvSpPr>
          <p:cNvPr id="25610" name="Rectangle 1"/>
          <p:cNvSpPr>
            <a:spLocks noChangeArrowheads="1"/>
          </p:cNvSpPr>
          <p:nvPr/>
        </p:nvSpPr>
        <p:spPr bwMode="auto">
          <a:xfrm>
            <a:off x="20515" y="6324601"/>
            <a:ext cx="4856285" cy="523220"/>
          </a:xfrm>
          <a:prstGeom prst="rect">
            <a:avLst/>
          </a:prstGeom>
          <a:solidFill>
            <a:srgbClr val="FFFFCC"/>
          </a:solidFill>
          <a:ln w="9525">
            <a:noFill/>
            <a:miter lim="800000"/>
            <a:headEnd/>
            <a:tailEnd/>
          </a:ln>
        </p:spPr>
        <p:txBody>
          <a:bodyPr wrap="square">
            <a:spAutoFit/>
          </a:bodyPr>
          <a:lstStyle/>
          <a:p>
            <a:r>
              <a:rPr lang="it-IT" altLang="en-US" sz="1400">
                <a:latin typeface="Cambria" pitchFamily="18" charset="0"/>
              </a:rPr>
              <a:t>M. Oltean, G.S. Mile, M. Vidrighin,  N. Leopold, V. Chi</a:t>
            </a:r>
            <a:r>
              <a:rPr lang="ro-RO" altLang="en-US" sz="1400">
                <a:latin typeface="Cambria" pitchFamily="18" charset="0"/>
              </a:rPr>
              <a:t>ş</a:t>
            </a:r>
            <a:r>
              <a:rPr lang="it-IT" altLang="en-US" sz="1400">
                <a:latin typeface="Cambria" pitchFamily="18" charset="0"/>
              </a:rPr>
              <a:t>,</a:t>
            </a:r>
            <a:endParaRPr lang="en-US" altLang="en-US" sz="1400">
              <a:latin typeface="Cambria" pitchFamily="18" charset="0"/>
            </a:endParaRPr>
          </a:p>
          <a:p>
            <a:r>
              <a:rPr lang="it-IT" altLang="en-US" sz="1400" i="1">
                <a:latin typeface="Cambria" pitchFamily="18" charset="0"/>
              </a:rPr>
              <a:t>Phys. Chem. Chem. Phys., </a:t>
            </a:r>
            <a:r>
              <a:rPr lang="it-IT" altLang="en-US" sz="1400">
                <a:latin typeface="Cambria" pitchFamily="18" charset="0"/>
              </a:rPr>
              <a:t>15 (2013) </a:t>
            </a:r>
            <a:r>
              <a:rPr lang="en-US" altLang="en-US" sz="1400">
                <a:latin typeface="Cambria" pitchFamily="18" charset="0"/>
              </a:rPr>
              <a:t>13978-13990</a:t>
            </a:r>
          </a:p>
        </p:txBody>
      </p:sp>
      <p:sp>
        <p:nvSpPr>
          <p:cNvPr id="2" name="Rectangle 1"/>
          <p:cNvSpPr/>
          <p:nvPr/>
        </p:nvSpPr>
        <p:spPr>
          <a:xfrm>
            <a:off x="5908431" y="4919664"/>
            <a:ext cx="2328497" cy="436562"/>
          </a:xfrm>
          <a:prstGeom prst="rect">
            <a:avLst/>
          </a:prstGeom>
          <a:solidFill>
            <a:schemeClr val="accent2">
              <a:lumMod val="60000"/>
              <a:lumOff val="4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90500" y="4894067"/>
            <a:ext cx="2328497" cy="353615"/>
          </a:xfrm>
          <a:prstGeom prst="rect">
            <a:avLst/>
          </a:prstGeom>
          <a:solidFill>
            <a:schemeClr val="accent2">
              <a:lumMod val="60000"/>
              <a:lumOff val="4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90500" y="4579939"/>
            <a:ext cx="2328497" cy="320675"/>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5908431" y="4605339"/>
            <a:ext cx="2328497" cy="320675"/>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90500" y="5253635"/>
            <a:ext cx="2328497" cy="353615"/>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5908451" y="5350193"/>
            <a:ext cx="2328497" cy="481965"/>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800" b="1" smtClean="0">
                <a:solidFill>
                  <a:srgbClr val="1F4976"/>
                </a:solidFill>
                <a:effectLst>
                  <a:outerShdw blurRad="38100" dist="38100" dir="2700000" algn="tl">
                    <a:srgbClr val="000000">
                      <a:alpha val="43137"/>
                    </a:srgbClr>
                  </a:outerShdw>
                </a:effectLst>
                <a:latin typeface="Cambria" pitchFamily="18" charset="0"/>
              </a:rPr>
              <a:t>PESs of </a:t>
            </a: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5606" name="Picture 3"/>
          <p:cNvPicPr>
            <a:picLocks noChangeAspect="1"/>
          </p:cNvPicPr>
          <p:nvPr/>
        </p:nvPicPr>
        <p:blipFill>
          <a:blip r:embed="rId4" cstate="print"/>
          <a:srcRect/>
          <a:stretch>
            <a:fillRect/>
          </a:stretch>
        </p:blipFill>
        <p:spPr bwMode="auto">
          <a:xfrm>
            <a:off x="6268916" y="747714"/>
            <a:ext cx="2875085" cy="890587"/>
          </a:xfrm>
          <a:prstGeom prst="rect">
            <a:avLst/>
          </a:prstGeom>
          <a:noFill/>
          <a:ln w="9525">
            <a:noFill/>
            <a:miter lim="800000"/>
            <a:headEnd/>
            <a:tailEnd/>
          </a:ln>
        </p:spPr>
      </p:pic>
      <p:pic>
        <p:nvPicPr>
          <p:cNvPr id="25607" name="Picture 2" descr="D:\!Ptcdi\paper\PCCP\R3\Fig4.png"/>
          <p:cNvPicPr>
            <a:picLocks noChangeAspect="1" noChangeArrowheads="1"/>
          </p:cNvPicPr>
          <p:nvPr/>
        </p:nvPicPr>
        <p:blipFill>
          <a:blip r:embed="rId5" cstate="print"/>
          <a:srcRect t="25787" r="50000"/>
          <a:stretch>
            <a:fillRect/>
          </a:stretch>
        </p:blipFill>
        <p:spPr bwMode="auto">
          <a:xfrm>
            <a:off x="8236927" y="3276601"/>
            <a:ext cx="907073" cy="1909763"/>
          </a:xfrm>
          <a:prstGeom prst="rect">
            <a:avLst/>
          </a:prstGeom>
          <a:noFill/>
          <a:ln w="9525">
            <a:noFill/>
            <a:miter lim="800000"/>
            <a:headEnd/>
            <a:tailEnd/>
          </a:ln>
        </p:spPr>
      </p:pic>
      <p:sp>
        <p:nvSpPr>
          <p:cNvPr id="25610" name="Rectangle 1"/>
          <p:cNvSpPr>
            <a:spLocks noChangeArrowheads="1"/>
          </p:cNvSpPr>
          <p:nvPr/>
        </p:nvSpPr>
        <p:spPr bwMode="auto">
          <a:xfrm>
            <a:off x="20515" y="6324601"/>
            <a:ext cx="4703885" cy="523220"/>
          </a:xfrm>
          <a:prstGeom prst="rect">
            <a:avLst/>
          </a:prstGeom>
          <a:solidFill>
            <a:srgbClr val="FFFFCC"/>
          </a:solidFill>
          <a:ln w="9525">
            <a:noFill/>
            <a:miter lim="800000"/>
            <a:headEnd/>
            <a:tailEnd/>
          </a:ln>
        </p:spPr>
        <p:txBody>
          <a:bodyPr wrap="square">
            <a:spAutoFit/>
          </a:bodyPr>
          <a:lstStyle/>
          <a:p>
            <a:r>
              <a:rPr lang="it-IT" altLang="en-US" sz="1400">
                <a:latin typeface="Cambria" pitchFamily="18" charset="0"/>
              </a:rPr>
              <a:t>M. Oltean, G.S. Mile, M. Vidrighin,  N. Leopold, V. Chi</a:t>
            </a:r>
            <a:r>
              <a:rPr lang="ro-RO" altLang="en-US" sz="1400">
                <a:latin typeface="Cambria" pitchFamily="18" charset="0"/>
              </a:rPr>
              <a:t>ş</a:t>
            </a:r>
            <a:r>
              <a:rPr lang="it-IT" altLang="en-US" sz="1400">
                <a:latin typeface="Cambria" pitchFamily="18" charset="0"/>
              </a:rPr>
              <a:t>,</a:t>
            </a:r>
            <a:endParaRPr lang="en-US" altLang="en-US" sz="1400">
              <a:latin typeface="Cambria" pitchFamily="18" charset="0"/>
            </a:endParaRPr>
          </a:p>
          <a:p>
            <a:r>
              <a:rPr lang="it-IT" altLang="en-US" sz="1400" i="1">
                <a:latin typeface="Cambria" pitchFamily="18" charset="0"/>
              </a:rPr>
              <a:t>Phys. Chem. Chem. Phys., </a:t>
            </a:r>
            <a:r>
              <a:rPr lang="it-IT" altLang="en-US" sz="1400">
                <a:latin typeface="Cambria" pitchFamily="18" charset="0"/>
              </a:rPr>
              <a:t>15 (2013) </a:t>
            </a:r>
            <a:r>
              <a:rPr lang="en-US" altLang="en-US" sz="1400">
                <a:latin typeface="Cambria" pitchFamily="18" charset="0"/>
              </a:rPr>
              <a:t>13978-13990</a:t>
            </a:r>
          </a:p>
        </p:txBody>
      </p:sp>
      <p:grpSp>
        <p:nvGrpSpPr>
          <p:cNvPr id="5" name="Group 24"/>
          <p:cNvGrpSpPr/>
          <p:nvPr/>
        </p:nvGrpSpPr>
        <p:grpSpPr>
          <a:xfrm>
            <a:off x="190500" y="1981200"/>
            <a:ext cx="8953500" cy="3581400"/>
            <a:chOff x="206375" y="4495800"/>
            <a:chExt cx="8785225" cy="1360932"/>
          </a:xfrm>
        </p:grpSpPr>
        <p:pic>
          <p:nvPicPr>
            <p:cNvPr id="25609" name="Picture 2"/>
            <p:cNvPicPr>
              <a:picLocks noChangeAspect="1" noChangeArrowheads="1"/>
            </p:cNvPicPr>
            <p:nvPr/>
          </p:nvPicPr>
          <p:blipFill>
            <a:blip r:embed="rId6" cstate="print"/>
            <a:srcRect t="58848" b="11406"/>
            <a:stretch>
              <a:fillRect/>
            </a:stretch>
          </p:blipFill>
          <p:spPr bwMode="auto">
            <a:xfrm>
              <a:off x="228600" y="4495800"/>
              <a:ext cx="8763000" cy="1360932"/>
            </a:xfrm>
            <a:prstGeom prst="rect">
              <a:avLst/>
            </a:prstGeom>
            <a:noFill/>
            <a:ln w="9525">
              <a:noFill/>
              <a:miter lim="800000"/>
              <a:headEnd/>
              <a:tailEnd/>
            </a:ln>
          </p:spPr>
        </p:pic>
        <p:sp>
          <p:nvSpPr>
            <p:cNvPr id="13" name="Rectangle 12"/>
            <p:cNvSpPr/>
            <p:nvPr/>
          </p:nvSpPr>
          <p:spPr>
            <a:xfrm>
              <a:off x="206375" y="4894066"/>
              <a:ext cx="2522538" cy="353615"/>
            </a:xfrm>
            <a:prstGeom prst="rect">
              <a:avLst/>
            </a:prstGeom>
            <a:solidFill>
              <a:schemeClr val="accent2">
                <a:lumMod val="60000"/>
                <a:lumOff val="4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206375" y="4579938"/>
              <a:ext cx="2522538" cy="320675"/>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6400800" y="4605338"/>
              <a:ext cx="2522538" cy="320675"/>
            </a:xfrm>
            <a:prstGeom prst="rect">
              <a:avLst/>
            </a:prstGeom>
            <a:solidFill>
              <a:srgbClr val="00B0F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ounded Rectangle 17"/>
            <p:cNvSpPr/>
            <p:nvPr/>
          </p:nvSpPr>
          <p:spPr>
            <a:xfrm>
              <a:off x="7245350" y="4902200"/>
              <a:ext cx="423863" cy="279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ounded Rectangle 18"/>
            <p:cNvSpPr/>
            <p:nvPr/>
          </p:nvSpPr>
          <p:spPr>
            <a:xfrm>
              <a:off x="8439468" y="5364480"/>
              <a:ext cx="422275" cy="279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206375" y="5253634"/>
              <a:ext cx="2522538" cy="353615"/>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6400046" y="5345006"/>
              <a:ext cx="2522538" cy="481965"/>
            </a:xfrm>
            <a:prstGeom prst="rect">
              <a:avLst/>
            </a:prstGeom>
            <a:solidFill>
              <a:srgbClr val="00B05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ounded Rectangle 19"/>
            <p:cNvSpPr/>
            <p:nvPr/>
          </p:nvSpPr>
          <p:spPr>
            <a:xfrm>
              <a:off x="6645039" y="5654040"/>
              <a:ext cx="429738" cy="152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ounded Rectangle 20"/>
            <p:cNvSpPr/>
            <p:nvPr/>
          </p:nvSpPr>
          <p:spPr>
            <a:xfrm>
              <a:off x="7877572" y="5654040"/>
              <a:ext cx="423863" cy="152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ounded Rectangle 3"/>
            <p:cNvSpPr/>
            <p:nvPr/>
          </p:nvSpPr>
          <p:spPr>
            <a:xfrm>
              <a:off x="7239000" y="5356225"/>
              <a:ext cx="423863" cy="282575"/>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ounded Rectangle 27"/>
            <p:cNvSpPr/>
            <p:nvPr/>
          </p:nvSpPr>
          <p:spPr>
            <a:xfrm>
              <a:off x="6645039" y="5190744"/>
              <a:ext cx="429738" cy="152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ounded Rectangle 28"/>
            <p:cNvSpPr/>
            <p:nvPr/>
          </p:nvSpPr>
          <p:spPr>
            <a:xfrm>
              <a:off x="8449232" y="4901184"/>
              <a:ext cx="422275" cy="279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le 29"/>
            <p:cNvSpPr/>
            <p:nvPr/>
          </p:nvSpPr>
          <p:spPr>
            <a:xfrm>
              <a:off x="7887336" y="5190744"/>
              <a:ext cx="423863" cy="152400"/>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 name="TextBox 2"/>
          <p:cNvSpPr txBox="1"/>
          <p:nvPr/>
        </p:nvSpPr>
        <p:spPr>
          <a:xfrm>
            <a:off x="5275385" y="5486401"/>
            <a:ext cx="3727938" cy="646331"/>
          </a:xfrm>
          <a:prstGeom prst="rect">
            <a:avLst/>
          </a:prstGeom>
          <a:noFill/>
        </p:spPr>
        <p:txBody>
          <a:bodyPr wrap="square" rtlCol="0">
            <a:spAutoFit/>
          </a:bodyPr>
          <a:lstStyle/>
          <a:p>
            <a:r>
              <a:rPr lang="en-US" b="1" smtClean="0">
                <a:solidFill>
                  <a:srgbClr val="1F4976"/>
                </a:solidFill>
                <a:effectLst>
                  <a:outerShdw blurRad="38100" dist="38100" dir="2700000" algn="tl">
                    <a:srgbClr val="000000">
                      <a:alpha val="43137"/>
                    </a:srgbClr>
                  </a:outerShdw>
                </a:effectLst>
                <a:latin typeface="Cambria" panose="02040503050406030204" pitchFamily="18" charset="0"/>
              </a:rPr>
              <a:t>2 polymorphic forms for PTCDA,</a:t>
            </a:r>
            <a:endParaRPr lang="ro-RO" b="1" smtClean="0">
              <a:solidFill>
                <a:srgbClr val="1F4976"/>
              </a:solidFill>
              <a:effectLst>
                <a:outerShdw blurRad="38100" dist="38100" dir="2700000" algn="tl">
                  <a:srgbClr val="000000">
                    <a:alpha val="43137"/>
                  </a:srgbClr>
                </a:outerShdw>
              </a:effectLst>
              <a:latin typeface="Cambria" panose="02040503050406030204" pitchFamily="18" charset="0"/>
            </a:endParaRPr>
          </a:p>
          <a:p>
            <a:r>
              <a:rPr lang="en-US" b="1" smtClean="0">
                <a:solidFill>
                  <a:srgbClr val="1F4976"/>
                </a:solidFill>
                <a:effectLst>
                  <a:outerShdw blurRad="38100" dist="38100" dir="2700000" algn="tl">
                    <a:srgbClr val="000000">
                      <a:alpha val="43137"/>
                    </a:srgbClr>
                  </a:outerShdw>
                </a:effectLst>
                <a:latin typeface="Cambria" panose="02040503050406030204" pitchFamily="18" charset="0"/>
              </a:rPr>
              <a:t> 1 for PTCDI</a:t>
            </a:r>
            <a:endParaRPr lang="en-US" b="1">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2" name="Rectangle 1"/>
          <p:cNvSpPr/>
          <p:nvPr/>
        </p:nvSpPr>
        <p:spPr>
          <a:xfrm>
            <a:off x="6499274" y="3124200"/>
            <a:ext cx="2574388" cy="1066800"/>
          </a:xfrm>
          <a:prstGeom prst="rect">
            <a:avLst/>
          </a:prstGeom>
          <a:solidFill>
            <a:schemeClr val="accent2">
              <a:lumMod val="60000"/>
              <a:lumOff val="40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5603"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buFont typeface="Arial" charset="0"/>
              <a:buNone/>
            </a:pPr>
            <a:r>
              <a:rPr lang="en-US" sz="1100" b="1" smtClean="0">
                <a:solidFill>
                  <a:srgbClr val="FFFFCC"/>
                </a:solidFill>
                <a:latin typeface="Cambria" pitchFamily="18" charset="0"/>
              </a:rPr>
              <a:t>Modeling non-covalent interactions and molecular excited states by DFT methods</a:t>
            </a:r>
            <a:endParaRPr lang="en-US" sz="1100">
              <a:solidFill>
                <a:srgbClr val="FFFFCC"/>
              </a:solidFill>
              <a:latin typeface="Cambria" pitchFamily="18" charset="0"/>
            </a:endParaRPr>
          </a:p>
        </p:txBody>
      </p:sp>
      <p:sp>
        <p:nvSpPr>
          <p:cNvPr id="9220"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9221" name="Title 1"/>
          <p:cNvSpPr txBox="1">
            <a:spLocks/>
          </p:cNvSpPr>
          <p:nvPr/>
        </p:nvSpPr>
        <p:spPr bwMode="auto">
          <a:xfrm>
            <a:off x="211015" y="1371600"/>
            <a:ext cx="8229600" cy="5334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800" b="1" smtClean="0">
                <a:solidFill>
                  <a:srgbClr val="1F4976"/>
                </a:solidFill>
                <a:effectLst>
                  <a:outerShdw blurRad="38100" dist="38100" dir="2700000" algn="tl">
                    <a:srgbClr val="000000">
                      <a:alpha val="43137"/>
                    </a:srgbClr>
                  </a:outerShdw>
                </a:effectLst>
                <a:latin typeface="Cambria" pitchFamily="18" charset="0"/>
              </a:rPr>
              <a:t>PESs of </a:t>
            </a:r>
            <a:r>
              <a:rPr lang="en-US" altLang="en-US" sz="2800" b="1" smtClean="0">
                <a:solidFill>
                  <a:srgbClr val="1F4976"/>
                </a:solidFill>
                <a:effectLst>
                  <a:outerShdw blurRad="38100" dist="38100" dir="2700000" algn="tl">
                    <a:srgbClr val="000000">
                      <a:alpha val="43137"/>
                    </a:srgbClr>
                  </a:outerShdw>
                </a:effectLst>
                <a:latin typeface="Cambria" pitchFamily="18" charset="0"/>
              </a:rPr>
              <a:t>PTCDI and PTCDA</a:t>
            </a:r>
          </a:p>
        </p:txBody>
      </p:sp>
      <p:pic>
        <p:nvPicPr>
          <p:cNvPr id="25606" name="Picture 3"/>
          <p:cNvPicPr>
            <a:picLocks noChangeAspect="1"/>
          </p:cNvPicPr>
          <p:nvPr/>
        </p:nvPicPr>
        <p:blipFill>
          <a:blip r:embed="rId4" cstate="print"/>
          <a:srcRect/>
          <a:stretch>
            <a:fillRect/>
          </a:stretch>
        </p:blipFill>
        <p:spPr bwMode="auto">
          <a:xfrm>
            <a:off x="6268916" y="747714"/>
            <a:ext cx="2875085" cy="890587"/>
          </a:xfrm>
          <a:prstGeom prst="rect">
            <a:avLst/>
          </a:prstGeom>
          <a:noFill/>
          <a:ln w="9525">
            <a:noFill/>
            <a:miter lim="800000"/>
            <a:headEnd/>
            <a:tailEnd/>
          </a:ln>
        </p:spPr>
      </p:pic>
      <p:sp>
        <p:nvSpPr>
          <p:cNvPr id="25610" name="Rectangle 1"/>
          <p:cNvSpPr>
            <a:spLocks noChangeArrowheads="1"/>
          </p:cNvSpPr>
          <p:nvPr/>
        </p:nvSpPr>
        <p:spPr bwMode="auto">
          <a:xfrm>
            <a:off x="20515" y="6324601"/>
            <a:ext cx="4627685" cy="523220"/>
          </a:xfrm>
          <a:prstGeom prst="rect">
            <a:avLst/>
          </a:prstGeom>
          <a:solidFill>
            <a:srgbClr val="FFFFCC"/>
          </a:solidFill>
          <a:ln w="9525">
            <a:noFill/>
            <a:miter lim="800000"/>
            <a:headEnd/>
            <a:tailEnd/>
          </a:ln>
        </p:spPr>
        <p:txBody>
          <a:bodyPr wrap="square">
            <a:spAutoFit/>
          </a:bodyPr>
          <a:lstStyle/>
          <a:p>
            <a:r>
              <a:rPr lang="it-IT" altLang="en-US" sz="1400" dirty="0">
                <a:latin typeface="Cambria" pitchFamily="18" charset="0"/>
              </a:rPr>
              <a:t>M. Oltean, G.S. Mile, M. Vidrighin,  N. Leopold, V. Chi</a:t>
            </a:r>
            <a:r>
              <a:rPr lang="ro-RO" altLang="en-US" sz="1400" dirty="0">
                <a:latin typeface="Cambria" pitchFamily="18" charset="0"/>
              </a:rPr>
              <a:t>ş</a:t>
            </a:r>
            <a:r>
              <a:rPr lang="it-IT" altLang="en-US" sz="1400" dirty="0">
                <a:latin typeface="Cambria" pitchFamily="18" charset="0"/>
              </a:rPr>
              <a:t>,</a:t>
            </a:r>
            <a:endParaRPr lang="en-US" altLang="en-US" sz="1400" dirty="0">
              <a:latin typeface="Cambria" pitchFamily="18" charset="0"/>
            </a:endParaRPr>
          </a:p>
          <a:p>
            <a:r>
              <a:rPr lang="it-IT" altLang="en-US" sz="1400" i="1" dirty="0">
                <a:latin typeface="Cambria" pitchFamily="18" charset="0"/>
              </a:rPr>
              <a:t>Phys. Chem. Chem. Phys., </a:t>
            </a:r>
            <a:r>
              <a:rPr lang="it-IT" altLang="en-US" sz="1400" dirty="0">
                <a:latin typeface="Cambria" pitchFamily="18" charset="0"/>
              </a:rPr>
              <a:t>15 (2013) </a:t>
            </a:r>
            <a:r>
              <a:rPr lang="en-US" altLang="en-US" sz="1400" dirty="0">
                <a:latin typeface="Cambria" pitchFamily="18" charset="0"/>
              </a:rPr>
              <a:t>13978-13990</a:t>
            </a:r>
          </a:p>
        </p:txBody>
      </p:sp>
      <p:sp>
        <p:nvSpPr>
          <p:cNvPr id="25615" name="TextBox 2"/>
          <p:cNvSpPr txBox="1">
            <a:spLocks noChangeArrowheads="1"/>
          </p:cNvSpPr>
          <p:nvPr/>
        </p:nvSpPr>
        <p:spPr bwMode="auto">
          <a:xfrm>
            <a:off x="3446585" y="1981200"/>
            <a:ext cx="5697415" cy="1477328"/>
          </a:xfrm>
          <a:prstGeom prst="rect">
            <a:avLst/>
          </a:prstGeom>
          <a:noFill/>
          <a:ln w="9525">
            <a:noFill/>
            <a:miter lim="800000"/>
            <a:headEnd/>
            <a:tailEnd/>
          </a:ln>
        </p:spPr>
        <p:txBody>
          <a:bodyPr wrap="square">
            <a:spAutoFit/>
          </a:bodyPr>
          <a:lstStyle/>
          <a:p>
            <a:pPr marL="285750" indent="-285750">
              <a:buFont typeface="Wingdings" pitchFamily="2" charset="2"/>
              <a:buChar char="Ø"/>
            </a:pPr>
            <a:r>
              <a:rPr lang="en-US" altLang="en-US">
                <a:solidFill>
                  <a:srgbClr val="1F4976"/>
                </a:solidFill>
                <a:latin typeface="Cambria" pitchFamily="18" charset="0"/>
              </a:rPr>
              <a:t>Flat PES for </a:t>
            </a:r>
            <a:r>
              <a:rPr lang="en-US" altLang="en-US" err="1">
                <a:solidFill>
                  <a:srgbClr val="1F4976"/>
                </a:solidFill>
                <a:latin typeface="Cambria" pitchFamily="18" charset="0"/>
              </a:rPr>
              <a:t>FullOpt</a:t>
            </a:r>
            <a:r>
              <a:rPr lang="en-US" altLang="en-US">
                <a:solidFill>
                  <a:srgbClr val="1F4976"/>
                </a:solidFill>
                <a:latin typeface="Cambria" pitchFamily="18" charset="0"/>
              </a:rPr>
              <a:t> dimers of </a:t>
            </a:r>
            <a:r>
              <a:rPr lang="en-US" altLang="en-US" smtClean="0">
                <a:solidFill>
                  <a:srgbClr val="1F4976"/>
                </a:solidFill>
                <a:latin typeface="Cambria" pitchFamily="18" charset="0"/>
              </a:rPr>
              <a:t>PTCDA</a:t>
            </a:r>
            <a:endParaRPr lang="ro-RO" altLang="en-US" smtClean="0">
              <a:solidFill>
                <a:srgbClr val="1F4976"/>
              </a:solidFill>
              <a:latin typeface="Cambria" pitchFamily="18" charset="0"/>
            </a:endParaRPr>
          </a:p>
          <a:p>
            <a:pPr marL="285750" indent="-285750">
              <a:buFont typeface="Wingdings" pitchFamily="2" charset="2"/>
              <a:buChar char="Ø"/>
            </a:pPr>
            <a:r>
              <a:rPr lang="ro-RO" altLang="en-US" smtClean="0">
                <a:solidFill>
                  <a:srgbClr val="1F4976"/>
                </a:solidFill>
                <a:latin typeface="Cambria" pitchFamily="18" charset="0"/>
              </a:rPr>
              <a:t>J1 dimers are more stable than J2-type</a:t>
            </a:r>
            <a:r>
              <a:rPr lang="en-US" altLang="en-US" smtClean="0">
                <a:solidFill>
                  <a:srgbClr val="1F4976"/>
                </a:solidFill>
                <a:latin typeface="Cambria" pitchFamily="18" charset="0"/>
              </a:rPr>
              <a:t>; </a:t>
            </a:r>
            <a:r>
              <a:rPr lang="ro-RO" altLang="en-US" smtClean="0">
                <a:solidFill>
                  <a:srgbClr val="1F4976"/>
                </a:solidFill>
                <a:latin typeface="Cambria" pitchFamily="18" charset="0"/>
              </a:rPr>
              <a:t>H dimers are the least stable</a:t>
            </a:r>
          </a:p>
          <a:p>
            <a:pPr marL="285750" indent="-285750">
              <a:buFont typeface="Wingdings" pitchFamily="2" charset="2"/>
              <a:buChar char="Ø"/>
            </a:pPr>
            <a:r>
              <a:rPr lang="en-US" altLang="en-US" smtClean="0">
                <a:solidFill>
                  <a:srgbClr val="1F4976"/>
                </a:solidFill>
                <a:latin typeface="Cambria" pitchFamily="18" charset="0"/>
              </a:rPr>
              <a:t>Qualitative </a:t>
            </a:r>
            <a:r>
              <a:rPr lang="en-US" altLang="en-US">
                <a:solidFill>
                  <a:srgbClr val="1F4976"/>
                </a:solidFill>
                <a:latin typeface="Cambria" pitchFamily="18" charset="0"/>
              </a:rPr>
              <a:t>and quantitative agreement with experimental geometrical parameters</a:t>
            </a:r>
          </a:p>
        </p:txBody>
      </p:sp>
      <p:pic>
        <p:nvPicPr>
          <p:cNvPr id="24" name="Picture 2" descr="D:\!Ptcdi\paper\PCCP\R3\Fig4.png"/>
          <p:cNvPicPr>
            <a:picLocks noChangeAspect="1" noChangeArrowheads="1"/>
          </p:cNvPicPr>
          <p:nvPr/>
        </p:nvPicPr>
        <p:blipFill>
          <a:blip r:embed="rId5" cstate="print"/>
          <a:srcRect t="25424"/>
          <a:stretch>
            <a:fillRect/>
          </a:stretch>
        </p:blipFill>
        <p:spPr bwMode="auto">
          <a:xfrm>
            <a:off x="0" y="1828800"/>
            <a:ext cx="3235569" cy="4343400"/>
          </a:xfrm>
          <a:prstGeom prst="rect">
            <a:avLst/>
          </a:prstGeom>
          <a:noFill/>
          <a:ln w="9525">
            <a:noFill/>
            <a:miter lim="800000"/>
            <a:headEnd/>
            <a:tailEnd/>
          </a:ln>
        </p:spPr>
      </p:pic>
      <p:sp>
        <p:nvSpPr>
          <p:cNvPr id="25" name="TextBox 24"/>
          <p:cNvSpPr txBox="1"/>
          <p:nvPr/>
        </p:nvSpPr>
        <p:spPr>
          <a:xfrm>
            <a:off x="3053660" y="2209800"/>
            <a:ext cx="391454" cy="461665"/>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J</a:t>
            </a:r>
            <a:r>
              <a:rPr lang="en-US" sz="2400" b="1" baseline="-25000">
                <a:solidFill>
                  <a:srgbClr val="1F4976"/>
                </a:solidFill>
                <a:effectLst>
                  <a:outerShdw blurRad="38100" dist="38100" dir="2700000" algn="tl">
                    <a:srgbClr val="000000">
                      <a:alpha val="43137"/>
                    </a:srgbClr>
                  </a:outerShdw>
                </a:effectLst>
              </a:rPr>
              <a:t>1</a:t>
            </a:r>
          </a:p>
        </p:txBody>
      </p:sp>
      <p:sp>
        <p:nvSpPr>
          <p:cNvPr id="26" name="TextBox 25"/>
          <p:cNvSpPr txBox="1"/>
          <p:nvPr/>
        </p:nvSpPr>
        <p:spPr>
          <a:xfrm>
            <a:off x="3053660" y="3195638"/>
            <a:ext cx="391454" cy="461665"/>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J</a:t>
            </a:r>
            <a:r>
              <a:rPr lang="en-US" sz="2400" b="1" baseline="-25000">
                <a:solidFill>
                  <a:srgbClr val="1F4976"/>
                </a:solidFill>
                <a:effectLst>
                  <a:outerShdw blurRad="38100" dist="38100" dir="2700000" algn="tl">
                    <a:srgbClr val="000000">
                      <a:alpha val="43137"/>
                    </a:srgbClr>
                  </a:outerShdw>
                </a:effectLst>
              </a:rPr>
              <a:t>2</a:t>
            </a:r>
          </a:p>
        </p:txBody>
      </p:sp>
      <p:sp>
        <p:nvSpPr>
          <p:cNvPr id="27" name="TextBox 26"/>
          <p:cNvSpPr txBox="1"/>
          <p:nvPr/>
        </p:nvSpPr>
        <p:spPr>
          <a:xfrm>
            <a:off x="3069980" y="4419601"/>
            <a:ext cx="376604" cy="461963"/>
          </a:xfrm>
          <a:prstGeom prst="rect">
            <a:avLst/>
          </a:prstGeom>
          <a:noFill/>
        </p:spPr>
        <p:txBody>
          <a:bodyPr wrap="none">
            <a:spAutoFit/>
          </a:bodyPr>
          <a:lstStyle/>
          <a:p>
            <a:pPr>
              <a:defRPr/>
            </a:pPr>
            <a:r>
              <a:rPr lang="en-US" sz="2400" b="1">
                <a:solidFill>
                  <a:srgbClr val="1F4976"/>
                </a:solidFill>
                <a:effectLst>
                  <a:outerShdw blurRad="38100" dist="38100" dir="2700000" algn="tl">
                    <a:srgbClr val="000000">
                      <a:alpha val="43137"/>
                    </a:srgbClr>
                  </a:outerShdw>
                </a:effectLst>
              </a:rPr>
              <a:t>H</a:t>
            </a:r>
            <a:endParaRPr lang="en-US" sz="2400" b="1" baseline="-25000">
              <a:solidFill>
                <a:srgbClr val="1F4976"/>
              </a:solidFill>
              <a:effectLst>
                <a:outerShdw blurRad="38100" dist="38100" dir="2700000" algn="tl">
                  <a:srgbClr val="000000">
                    <a:alpha val="43137"/>
                  </a:srgbClr>
                </a:outerShdw>
              </a:effectLst>
            </a:endParaRPr>
          </a:p>
        </p:txBody>
      </p:sp>
      <p:sp>
        <p:nvSpPr>
          <p:cNvPr id="28" name="TextBox 27"/>
          <p:cNvSpPr txBox="1"/>
          <p:nvPr/>
        </p:nvSpPr>
        <p:spPr>
          <a:xfrm>
            <a:off x="3094893" y="5334001"/>
            <a:ext cx="1162050" cy="461963"/>
          </a:xfrm>
          <a:prstGeom prst="rect">
            <a:avLst/>
          </a:prstGeom>
          <a:noFill/>
        </p:spPr>
        <p:txBody>
          <a:bodyPr wrap="none">
            <a:spAutoFit/>
          </a:bodyPr>
          <a:lstStyle/>
          <a:p>
            <a:pPr>
              <a:defRPr/>
            </a:pPr>
            <a:r>
              <a:rPr lang="en-US" sz="2400" b="1" err="1">
                <a:solidFill>
                  <a:srgbClr val="1F4976"/>
                </a:solidFill>
                <a:effectLst>
                  <a:outerShdw blurRad="38100" dist="38100" dir="2700000" algn="tl">
                    <a:srgbClr val="000000">
                      <a:alpha val="43137"/>
                    </a:srgbClr>
                  </a:outerShdw>
                </a:effectLst>
              </a:rPr>
              <a:t>FullOpt</a:t>
            </a:r>
            <a:endParaRPr lang="en-US" sz="2400" b="1" baseline="-25000">
              <a:solidFill>
                <a:srgbClr val="1F4976"/>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969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0244"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sp>
        <p:nvSpPr>
          <p:cNvPr id="10247" name="Title 1"/>
          <p:cNvSpPr txBox="1">
            <a:spLocks/>
          </p:cNvSpPr>
          <p:nvPr/>
        </p:nvSpPr>
        <p:spPr bwMode="auto">
          <a:xfrm>
            <a:off x="211015" y="1371600"/>
            <a:ext cx="8229600"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LuPc</a:t>
            </a:r>
            <a:r>
              <a:rPr lang="en-US" altLang="en-US" sz="2800" b="1" baseline="-25000" smtClean="0">
                <a:solidFill>
                  <a:srgbClr val="1F4976"/>
                </a:solidFill>
                <a:effectLst>
                  <a:outerShdw blurRad="38100" dist="38100" dir="2700000" algn="tl">
                    <a:srgbClr val="000000">
                      <a:alpha val="43137"/>
                    </a:srgbClr>
                  </a:outerShdw>
                </a:effectLst>
                <a:latin typeface="Cambria" pitchFamily="18" charset="0"/>
              </a:rPr>
              <a:t>2</a:t>
            </a:r>
            <a:r>
              <a:rPr lang="en-US" altLang="en-US" sz="2800" b="1" smtClean="0">
                <a:solidFill>
                  <a:srgbClr val="1F4976"/>
                </a:solidFill>
                <a:effectLst>
                  <a:outerShdw blurRad="38100" dist="38100" dir="2700000" algn="tl">
                    <a:srgbClr val="000000">
                      <a:alpha val="43137"/>
                    </a:srgbClr>
                  </a:outerShdw>
                </a:effectLst>
                <a:latin typeface="Cambria" pitchFamily="18" charset="0"/>
              </a:rPr>
              <a:t> complex</a:t>
            </a:r>
            <a:br>
              <a:rPr lang="en-US" altLang="en-US" sz="2800" b="1" smtClean="0">
                <a:solidFill>
                  <a:srgbClr val="1F4976"/>
                </a:solidFill>
                <a:effectLst>
                  <a:outerShdw blurRad="38100" dist="38100" dir="2700000" algn="tl">
                    <a:srgbClr val="000000">
                      <a:alpha val="43137"/>
                    </a:srgbClr>
                  </a:outerShdw>
                </a:effectLst>
                <a:latin typeface="Cambria" pitchFamily="18" charset="0"/>
              </a:rPr>
            </a:br>
            <a:endParaRPr lang="en-US" altLang="en-US" sz="2800" b="1" smtClean="0">
              <a:solidFill>
                <a:srgbClr val="1F4976"/>
              </a:solidFill>
              <a:effectLst>
                <a:outerShdw blurRad="38100" dist="38100" dir="2700000" algn="tl">
                  <a:srgbClr val="000000">
                    <a:alpha val="43137"/>
                  </a:srgbClr>
                </a:outerShdw>
              </a:effectLst>
              <a:latin typeface="Cambria" pitchFamily="18" charset="0"/>
            </a:endParaRPr>
          </a:p>
        </p:txBody>
      </p:sp>
      <p:sp>
        <p:nvSpPr>
          <p:cNvPr id="29702" name="Rectangle 1"/>
          <p:cNvSpPr>
            <a:spLocks noChangeArrowheads="1"/>
          </p:cNvSpPr>
          <p:nvPr/>
        </p:nvSpPr>
        <p:spPr bwMode="auto">
          <a:xfrm>
            <a:off x="592015" y="1905001"/>
            <a:ext cx="8411308" cy="1508105"/>
          </a:xfrm>
          <a:prstGeom prst="rect">
            <a:avLst/>
          </a:prstGeom>
          <a:noFill/>
          <a:ln w="9525">
            <a:noFill/>
            <a:miter lim="800000"/>
            <a:headEnd/>
            <a:tailEnd/>
          </a:ln>
        </p:spPr>
        <p:txBody>
          <a:bodyPr>
            <a:spAutoFit/>
          </a:bodyPr>
          <a:lstStyle/>
          <a:p>
            <a:pPr marL="285750" indent="-285750">
              <a:buFont typeface="Wingdings" pitchFamily="2" charset="2"/>
              <a:buChar char="§"/>
            </a:pPr>
            <a:r>
              <a:rPr lang="en-US" altLang="en-US" sz="1600">
                <a:solidFill>
                  <a:srgbClr val="1F4976"/>
                </a:solidFill>
                <a:latin typeface="Cambria" pitchFamily="18" charset="0"/>
              </a:rPr>
              <a:t>the first reported molecular semiconductor </a:t>
            </a:r>
          </a:p>
          <a:p>
            <a:pPr marL="285750" indent="-285750">
              <a:buFont typeface="Wingdings" pitchFamily="2" charset="2"/>
              <a:buChar char="§"/>
            </a:pPr>
            <a:r>
              <a:rPr lang="en-US" altLang="en-US" sz="1600">
                <a:solidFill>
                  <a:srgbClr val="1F4976"/>
                </a:solidFill>
                <a:latin typeface="Cambria" pitchFamily="18" charset="0"/>
              </a:rPr>
              <a:t>suitable candidate for applications in the field of nanoelectronics </a:t>
            </a:r>
          </a:p>
          <a:p>
            <a:pPr marL="1200150" lvl="2" indent="-285750">
              <a:buFont typeface="Wingdings" pitchFamily="2" charset="2"/>
              <a:buChar char="§"/>
            </a:pPr>
            <a:r>
              <a:rPr lang="en-US" altLang="en-US" sz="1600">
                <a:solidFill>
                  <a:srgbClr val="1F4976"/>
                </a:solidFill>
                <a:latin typeface="Cambria" pitchFamily="18" charset="0"/>
              </a:rPr>
              <a:t>conductive and electrochromic properties </a:t>
            </a:r>
            <a:r>
              <a:rPr lang="en-US" altLang="en-US" sz="1200">
                <a:solidFill>
                  <a:srgbClr val="1F4976"/>
                </a:solidFill>
                <a:latin typeface="Cambria" pitchFamily="18" charset="0"/>
              </a:rPr>
              <a:t>(</a:t>
            </a:r>
            <a:r>
              <a:rPr lang="en-US" sz="1200">
                <a:solidFill>
                  <a:srgbClr val="1F4976"/>
                </a:solidFill>
                <a:latin typeface="Cambria" pitchFamily="18" charset="0"/>
              </a:rPr>
              <a:t>reversibly changing color when a burst of charge is applied)</a:t>
            </a:r>
            <a:r>
              <a:rPr lang="en-US" altLang="en-US" sz="1200">
                <a:solidFill>
                  <a:srgbClr val="1F4976"/>
                </a:solidFill>
                <a:latin typeface="Cambria" pitchFamily="18" charset="0"/>
              </a:rPr>
              <a:t> </a:t>
            </a:r>
          </a:p>
          <a:p>
            <a:pPr marL="1200150" lvl="2" indent="-285750">
              <a:buFont typeface="Wingdings" pitchFamily="2" charset="2"/>
              <a:buChar char="§"/>
            </a:pPr>
            <a:r>
              <a:rPr lang="en-US" altLang="en-US" sz="1600">
                <a:solidFill>
                  <a:srgbClr val="1F4976"/>
                </a:solidFill>
                <a:latin typeface="Cambria" pitchFamily="18" charset="0"/>
              </a:rPr>
              <a:t>intrinsic conductivity which is about seven orders of magnitude larger than in case of other organic semiconductors</a:t>
            </a:r>
          </a:p>
        </p:txBody>
      </p:sp>
      <p:sp>
        <p:nvSpPr>
          <p:cNvPr id="5" name="TextBox 4"/>
          <p:cNvSpPr txBox="1"/>
          <p:nvPr/>
        </p:nvSpPr>
        <p:spPr>
          <a:xfrm>
            <a:off x="194897" y="3190876"/>
            <a:ext cx="8552149" cy="923330"/>
          </a:xfrm>
          <a:prstGeom prst="rect">
            <a:avLst/>
          </a:prstGeom>
          <a:noFill/>
        </p:spPr>
        <p:txBody>
          <a:bodyPr wrap="none">
            <a:spAutoFit/>
          </a:bodyPr>
          <a:lstStyle/>
          <a:p>
            <a:pPr>
              <a:defRPr/>
            </a:pPr>
            <a:r>
              <a:rPr lang="en-US" b="1">
                <a:solidFill>
                  <a:srgbClr val="1F4976"/>
                </a:solidFill>
                <a:effectLst>
                  <a:outerShdw blurRad="38100" dist="38100" dir="2700000" algn="tl">
                    <a:srgbClr val="000000">
                      <a:alpha val="43137"/>
                    </a:srgbClr>
                  </a:outerShdw>
                </a:effectLst>
                <a:latin typeface="Cambria" panose="02040503050406030204" pitchFamily="18" charset="0"/>
              </a:rPr>
              <a:t>Aims</a:t>
            </a:r>
          </a:p>
          <a:p>
            <a:pPr marL="342900" indent="-342900">
              <a:buFontTx/>
              <a:buAutoNum type="arabicPeriod"/>
              <a:defRPr/>
            </a:pPr>
            <a:r>
              <a:rPr lang="en-US">
                <a:solidFill>
                  <a:srgbClr val="1F4976"/>
                </a:solidFill>
                <a:latin typeface="Cambria" panose="02040503050406030204" pitchFamily="18" charset="0"/>
              </a:rPr>
              <a:t>Influence of dispersion on (inter-rings) geometrical parameters</a:t>
            </a:r>
          </a:p>
          <a:p>
            <a:pPr marL="342900" indent="-342900">
              <a:buFontTx/>
              <a:buAutoNum type="arabicPeriod"/>
              <a:defRPr/>
            </a:pPr>
            <a:r>
              <a:rPr lang="en-US">
                <a:solidFill>
                  <a:srgbClr val="1F4976"/>
                </a:solidFill>
                <a:latin typeface="Cambria" panose="02040503050406030204" pitchFamily="18" charset="0"/>
              </a:rPr>
              <a:t>Test the performance of SDD and CEP ECPs for predicting geometrical parameters</a:t>
            </a:r>
          </a:p>
        </p:txBody>
      </p:sp>
      <p:pic>
        <p:nvPicPr>
          <p:cNvPr id="29704" name="Picture 12"/>
          <p:cNvPicPr>
            <a:picLocks noChangeAspect="1"/>
          </p:cNvPicPr>
          <p:nvPr/>
        </p:nvPicPr>
        <p:blipFill>
          <a:blip r:embed="rId4" cstate="print"/>
          <a:srcRect t="23633" b="10515"/>
          <a:stretch>
            <a:fillRect/>
          </a:stretch>
        </p:blipFill>
        <p:spPr bwMode="auto">
          <a:xfrm>
            <a:off x="5956789" y="811214"/>
            <a:ext cx="3118338" cy="1550987"/>
          </a:xfrm>
          <a:prstGeom prst="rect">
            <a:avLst/>
          </a:prstGeom>
          <a:noFill/>
          <a:ln w="9525">
            <a:noFill/>
            <a:miter lim="800000"/>
            <a:headEnd/>
            <a:tailEnd/>
          </a:ln>
        </p:spPr>
      </p:pic>
      <p:pic>
        <p:nvPicPr>
          <p:cNvPr id="29705" name="Picture 10"/>
          <p:cNvPicPr>
            <a:picLocks noChangeAspect="1" noChangeArrowheads="1"/>
          </p:cNvPicPr>
          <p:nvPr/>
        </p:nvPicPr>
        <p:blipFill>
          <a:blip r:embed="rId5" cstate="print"/>
          <a:srcRect/>
          <a:stretch>
            <a:fillRect/>
          </a:stretch>
        </p:blipFill>
        <p:spPr bwMode="auto">
          <a:xfrm>
            <a:off x="1345223" y="4267201"/>
            <a:ext cx="5758962" cy="1730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6" descr="D:\Cherry\Centru\UBB\PPT\PPT 2.jpg"/>
          <p:cNvPicPr>
            <a:picLocks noChangeArrowheads="1"/>
          </p:cNvPicPr>
          <p:nvPr/>
        </p:nvPicPr>
        <p:blipFill>
          <a:blip r:embed="rId3" cstate="print"/>
          <a:srcRect/>
          <a:stretch>
            <a:fillRect/>
          </a:stretch>
        </p:blipFill>
        <p:spPr bwMode="auto">
          <a:xfrm>
            <a:off x="0" y="-1588"/>
            <a:ext cx="9144000" cy="6858001"/>
          </a:xfrm>
          <a:prstGeom prst="rect">
            <a:avLst/>
          </a:prstGeom>
          <a:noFill/>
          <a:ln w="9525">
            <a:noFill/>
            <a:miter lim="800000"/>
            <a:headEnd/>
            <a:tailEnd/>
          </a:ln>
        </p:spPr>
      </p:pic>
      <p:sp>
        <p:nvSpPr>
          <p:cNvPr id="30723"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0244"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b="1" smtClean="0">
                <a:solidFill>
                  <a:srgbClr val="1F4976"/>
                </a:solidFill>
                <a:effectLst>
                  <a:outerShdw blurRad="38100" dist="38100" dir="2700000" algn="tl">
                    <a:srgbClr val="000000">
                      <a:alpha val="43137"/>
                    </a:srgbClr>
                  </a:outerShdw>
                </a:effectLst>
                <a:latin typeface="Cambria" pitchFamily="18" charset="0"/>
              </a:rPr>
              <a:t>DFT-D</a:t>
            </a:r>
            <a:br>
              <a:rPr lang="en-US" altLang="en-US" b="1" smtClean="0">
                <a:solidFill>
                  <a:srgbClr val="1F4976"/>
                </a:solidFill>
                <a:effectLst>
                  <a:outerShdw blurRad="38100" dist="38100" dir="2700000" algn="tl">
                    <a:srgbClr val="000000">
                      <a:alpha val="43137"/>
                    </a:srgbClr>
                  </a:outerShdw>
                </a:effectLst>
                <a:latin typeface="Cambria" pitchFamily="18" charset="0"/>
              </a:rPr>
            </a:br>
            <a:endParaRPr lang="en-US" altLang="en-US" b="1" smtClean="0">
              <a:solidFill>
                <a:srgbClr val="1F4976"/>
              </a:solidFill>
              <a:effectLst>
                <a:outerShdw blurRad="38100" dist="38100" dir="2700000" algn="tl">
                  <a:srgbClr val="000000">
                    <a:alpha val="43137"/>
                  </a:srgbClr>
                </a:outerShdw>
              </a:effectLst>
              <a:latin typeface="Cambria" pitchFamily="18" charset="0"/>
            </a:endParaRPr>
          </a:p>
        </p:txBody>
      </p:sp>
      <p:pic>
        <p:nvPicPr>
          <p:cNvPr id="30725" name="Picture 1"/>
          <p:cNvPicPr>
            <a:picLocks noChangeAspect="1"/>
          </p:cNvPicPr>
          <p:nvPr/>
        </p:nvPicPr>
        <p:blipFill>
          <a:blip r:embed="rId4" cstate="print"/>
          <a:srcRect/>
          <a:stretch>
            <a:fillRect/>
          </a:stretch>
        </p:blipFill>
        <p:spPr bwMode="auto">
          <a:xfrm>
            <a:off x="190500" y="5021264"/>
            <a:ext cx="2391508" cy="1387475"/>
          </a:xfrm>
          <a:prstGeom prst="rect">
            <a:avLst/>
          </a:prstGeom>
          <a:noFill/>
          <a:ln w="9525">
            <a:noFill/>
            <a:miter lim="800000"/>
            <a:headEnd/>
            <a:tailEnd/>
          </a:ln>
        </p:spPr>
      </p:pic>
      <p:pic>
        <p:nvPicPr>
          <p:cNvPr id="30726" name="Picture 2"/>
          <p:cNvPicPr>
            <a:picLocks noChangeAspect="1"/>
          </p:cNvPicPr>
          <p:nvPr/>
        </p:nvPicPr>
        <p:blipFill>
          <a:blip r:embed="rId5" cstate="print"/>
          <a:srcRect/>
          <a:stretch>
            <a:fillRect/>
          </a:stretch>
        </p:blipFill>
        <p:spPr bwMode="auto">
          <a:xfrm>
            <a:off x="4290646" y="1084264"/>
            <a:ext cx="1969477" cy="2098675"/>
          </a:xfrm>
          <a:prstGeom prst="rect">
            <a:avLst/>
          </a:prstGeom>
          <a:noFill/>
          <a:ln w="9525">
            <a:noFill/>
            <a:miter lim="800000"/>
            <a:headEnd/>
            <a:tailEnd/>
          </a:ln>
        </p:spPr>
      </p:pic>
      <p:sp>
        <p:nvSpPr>
          <p:cNvPr id="10247" name="Title 1"/>
          <p:cNvSpPr txBox="1">
            <a:spLocks/>
          </p:cNvSpPr>
          <p:nvPr/>
        </p:nvSpPr>
        <p:spPr bwMode="auto">
          <a:xfrm>
            <a:off x="211015" y="1371600"/>
            <a:ext cx="2743200" cy="762000"/>
          </a:xfrm>
          <a:prstGeom prst="rect">
            <a:avLst/>
          </a:prstGeom>
          <a:noFill/>
          <a:ln>
            <a:noFill/>
          </a:ln>
          <a:extLst/>
        </p:spPr>
        <p:txBody>
          <a:bodyPr wrap="none"/>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2800" b="1" smtClean="0">
                <a:solidFill>
                  <a:srgbClr val="1F4976"/>
                </a:solidFill>
                <a:effectLst>
                  <a:outerShdw blurRad="38100" dist="38100" dir="2700000" algn="tl">
                    <a:srgbClr val="000000">
                      <a:alpha val="43137"/>
                    </a:srgbClr>
                  </a:outerShdw>
                </a:effectLst>
                <a:latin typeface="Cambria" pitchFamily="18" charset="0"/>
              </a:rPr>
              <a:t>LuPc</a:t>
            </a:r>
            <a:r>
              <a:rPr lang="en-US" altLang="en-US" sz="2800" b="1" baseline="-25000" smtClean="0">
                <a:solidFill>
                  <a:srgbClr val="1F4976"/>
                </a:solidFill>
                <a:effectLst>
                  <a:outerShdw blurRad="38100" dist="38100" dir="2700000" algn="tl">
                    <a:srgbClr val="000000">
                      <a:alpha val="43137"/>
                    </a:srgbClr>
                  </a:outerShdw>
                </a:effectLst>
                <a:latin typeface="Cambria" pitchFamily="18" charset="0"/>
              </a:rPr>
              <a:t>2</a:t>
            </a:r>
            <a:r>
              <a:rPr lang="en-US" altLang="en-US" sz="2800" b="1" smtClean="0">
                <a:solidFill>
                  <a:srgbClr val="1F4976"/>
                </a:solidFill>
                <a:effectLst>
                  <a:outerShdw blurRad="38100" dist="38100" dir="2700000" algn="tl">
                    <a:srgbClr val="000000">
                      <a:alpha val="43137"/>
                    </a:srgbClr>
                  </a:outerShdw>
                </a:effectLst>
                <a:latin typeface="Cambria" pitchFamily="18" charset="0"/>
              </a:rPr>
              <a:t> complex</a:t>
            </a:r>
            <a:br>
              <a:rPr lang="en-US" altLang="en-US" sz="2800" b="1" smtClean="0">
                <a:solidFill>
                  <a:srgbClr val="1F4976"/>
                </a:solidFill>
                <a:effectLst>
                  <a:outerShdw blurRad="38100" dist="38100" dir="2700000" algn="tl">
                    <a:srgbClr val="000000">
                      <a:alpha val="43137"/>
                    </a:srgbClr>
                  </a:outerShdw>
                </a:effectLst>
                <a:latin typeface="Cambria" pitchFamily="18" charset="0"/>
              </a:rPr>
            </a:br>
            <a:endParaRPr lang="en-US" altLang="en-US" sz="2800" b="1" smtClean="0">
              <a:solidFill>
                <a:srgbClr val="1F4976"/>
              </a:solidFill>
              <a:effectLst>
                <a:outerShdw blurRad="38100" dist="38100" dir="2700000" algn="tl">
                  <a:srgbClr val="000000">
                    <a:alpha val="43137"/>
                  </a:srgbClr>
                </a:outerShdw>
              </a:effectLst>
              <a:latin typeface="Cambria" pitchFamily="18" charset="0"/>
            </a:endParaRPr>
          </a:p>
        </p:txBody>
      </p:sp>
      <p:graphicFrame>
        <p:nvGraphicFramePr>
          <p:cNvPr id="3" name="Table 2"/>
          <p:cNvGraphicFramePr>
            <a:graphicFrameLocks noGrp="1"/>
          </p:cNvGraphicFramePr>
          <p:nvPr/>
        </p:nvGraphicFramePr>
        <p:xfrm>
          <a:off x="197827" y="1878013"/>
          <a:ext cx="4100148" cy="3280804"/>
        </p:xfrm>
        <a:graphic>
          <a:graphicData uri="http://schemas.openxmlformats.org/drawingml/2006/table">
            <a:tbl>
              <a:tblPr firstRow="1" firstCol="1" bandRow="1">
                <a:tableStyleId>{5C22544A-7EE6-4342-B048-85BDC9FD1C3A}</a:tableStyleId>
              </a:tblPr>
              <a:tblGrid>
                <a:gridCol w="857544"/>
                <a:gridCol w="703385"/>
                <a:gridCol w="569742"/>
                <a:gridCol w="766689"/>
                <a:gridCol w="499403"/>
                <a:gridCol w="703385"/>
              </a:tblGrid>
              <a:tr h="49064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smtClean="0">
                          <a:effectLst/>
                          <a:latin typeface="Cambria" panose="02040503050406030204" pitchFamily="18" charset="0"/>
                        </a:rPr>
                        <a:t>Bond</a:t>
                      </a:r>
                      <a:endParaRPr lang="en-US" sz="1400" smtClean="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smtClean="0">
                          <a:effectLst/>
                          <a:latin typeface="Cambria" panose="02040503050406030204" pitchFamily="18" charset="0"/>
                        </a:rPr>
                        <a:t>B971-DCP </a:t>
                      </a:r>
                      <a:r>
                        <a:rPr lang="en-US" sz="1400">
                          <a:effectLst/>
                          <a:latin typeface="Cambria" panose="02040503050406030204" pitchFamily="18" charset="0"/>
                        </a:rPr>
                        <a:t>SDD</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smtClean="0">
                          <a:effectLst/>
                          <a:latin typeface="Cambria" panose="02040503050406030204" pitchFamily="18" charset="0"/>
                        </a:rPr>
                        <a:t>B3LYP SDD</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smtClean="0">
                          <a:effectLst/>
                          <a:latin typeface="Cambria" panose="02040503050406030204" pitchFamily="18" charset="0"/>
                        </a:rPr>
                        <a:t>B971-DCP </a:t>
                      </a:r>
                      <a:r>
                        <a:rPr lang="en-US" sz="1400">
                          <a:effectLst/>
                          <a:latin typeface="Cambria" panose="02040503050406030204" pitchFamily="18" charset="0"/>
                        </a:rPr>
                        <a:t>CEP</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smtClean="0">
                          <a:effectLst/>
                          <a:latin typeface="Cambria" panose="02040503050406030204" pitchFamily="18" charset="0"/>
                        </a:rPr>
                        <a:t>B3LYP CEP</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Exp</a:t>
                      </a:r>
                      <a:r>
                        <a:rPr lang="en-US" sz="1400" smtClean="0">
                          <a:effectLst/>
                          <a:latin typeface="Cambria" panose="02040503050406030204" pitchFamily="18" charset="0"/>
                        </a:rPr>
                        <a:t>.*</a:t>
                      </a:r>
                      <a:endParaRPr lang="en-US" sz="1400">
                        <a:effectLst/>
                        <a:latin typeface="Cambria" panose="02040503050406030204" pitchFamily="18" charset="0"/>
                        <a:ea typeface="Times New Roman"/>
                        <a:cs typeface="Times New Roman"/>
                      </a:endParaRPr>
                    </a:p>
                  </a:txBody>
                  <a:tcPr marL="5862" marR="5862" marT="0" marB="0"/>
                </a:tc>
              </a:tr>
              <a:tr h="274274">
                <a:tc>
                  <a:txBody>
                    <a:bodyPr/>
                    <a:lstStyle/>
                    <a:p>
                      <a:pPr algn="ctr">
                        <a:lnSpc>
                          <a:spcPct val="115000"/>
                        </a:lnSpc>
                        <a:spcAft>
                          <a:spcPts val="1000"/>
                        </a:spcAft>
                      </a:pPr>
                      <a:r>
                        <a:rPr lang="en-US" sz="1400" err="1">
                          <a:effectLst/>
                          <a:latin typeface="Cambria" panose="02040503050406030204" pitchFamily="18" charset="0"/>
                        </a:rPr>
                        <a:t>C</a:t>
                      </a:r>
                      <a:r>
                        <a:rPr lang="en-US" sz="1400" baseline="-25000" err="1">
                          <a:effectLst/>
                          <a:latin typeface="Cambria" panose="02040503050406030204" pitchFamily="18" charset="0"/>
                        </a:rPr>
                        <a:t>ph</a:t>
                      </a:r>
                      <a:r>
                        <a:rPr lang="en-US" sz="1400" baseline="-25000">
                          <a:effectLst/>
                          <a:latin typeface="Cambria" panose="02040503050406030204" pitchFamily="18" charset="0"/>
                        </a:rPr>
                        <a:t>α</a:t>
                      </a:r>
                      <a:r>
                        <a:rPr lang="en-US" sz="1400">
                          <a:effectLst/>
                          <a:latin typeface="Cambria" panose="02040503050406030204" pitchFamily="18" charset="0"/>
                        </a:rPr>
                        <a:t> - C</a:t>
                      </a:r>
                      <a:r>
                        <a:rPr lang="en-US" sz="1400" baseline="-25000">
                          <a:effectLst/>
                          <a:latin typeface="Cambria" panose="02040503050406030204" pitchFamily="18" charset="0"/>
                        </a:rPr>
                        <a:t>phα</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1.418</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1.406</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1.418</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1.406</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1.389</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a:effectLst/>
                          <a:latin typeface="Cambria" panose="02040503050406030204" pitchFamily="18" charset="0"/>
                        </a:rPr>
                        <a:t>C</a:t>
                      </a:r>
                      <a:r>
                        <a:rPr lang="en-US" sz="1400" baseline="-25000">
                          <a:effectLst/>
                          <a:latin typeface="Cambria" panose="02040503050406030204" pitchFamily="18" charset="0"/>
                        </a:rPr>
                        <a:t>β</a:t>
                      </a:r>
                      <a:r>
                        <a:rPr lang="en-US" sz="1400">
                          <a:effectLst/>
                          <a:latin typeface="Cambria" panose="02040503050406030204" pitchFamily="18" charset="0"/>
                        </a:rPr>
                        <a:t> - C</a:t>
                      </a:r>
                      <a:r>
                        <a:rPr lang="en-US" sz="1400" baseline="-25000">
                          <a:effectLst/>
                          <a:latin typeface="Cambria" panose="02040503050406030204" pitchFamily="18" charset="0"/>
                        </a:rPr>
                        <a:t>β</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1.417</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1.404</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1.418</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1.405</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1.390</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a:effectLst/>
                          <a:latin typeface="Cambria" panose="02040503050406030204" pitchFamily="18" charset="0"/>
                        </a:rPr>
                        <a:t>C</a:t>
                      </a:r>
                      <a:r>
                        <a:rPr lang="en-US" sz="1400" baseline="-25000">
                          <a:effectLst/>
                          <a:latin typeface="Cambria" panose="02040503050406030204" pitchFamily="18" charset="0"/>
                        </a:rPr>
                        <a:t>α</a:t>
                      </a:r>
                      <a:r>
                        <a:rPr lang="en-US" sz="1400">
                          <a:effectLst/>
                          <a:latin typeface="Cambria" panose="02040503050406030204" pitchFamily="18" charset="0"/>
                        </a:rPr>
                        <a:t> - C</a:t>
                      </a:r>
                      <a:r>
                        <a:rPr lang="en-US" sz="1400" baseline="-25000">
                          <a:effectLst/>
                          <a:latin typeface="Cambria" panose="02040503050406030204" pitchFamily="18" charset="0"/>
                        </a:rPr>
                        <a:t>β</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1.480</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1.467</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1.480</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1.467</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1.456</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err="1">
                          <a:effectLst/>
                          <a:latin typeface="Cambria" panose="02040503050406030204" pitchFamily="18" charset="0"/>
                        </a:rPr>
                        <a:t>N</a:t>
                      </a:r>
                      <a:r>
                        <a:rPr lang="en-US" sz="1400" baseline="-25000" err="1">
                          <a:effectLst/>
                          <a:latin typeface="Cambria" panose="02040503050406030204" pitchFamily="18" charset="0"/>
                        </a:rPr>
                        <a:t>iso</a:t>
                      </a:r>
                      <a:r>
                        <a:rPr lang="en-US" sz="1400">
                          <a:effectLst/>
                          <a:latin typeface="Cambria" panose="02040503050406030204" pitchFamily="18" charset="0"/>
                        </a:rPr>
                        <a:t> - C</a:t>
                      </a:r>
                      <a:r>
                        <a:rPr lang="en-US" sz="1400" baseline="-25000">
                          <a:effectLst/>
                          <a:latin typeface="Cambria" panose="02040503050406030204" pitchFamily="18" charset="0"/>
                        </a:rPr>
                        <a:t>α</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1.377</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1.371</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1.377</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1.371</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1.376</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a:effectLst/>
                          <a:latin typeface="Cambria" panose="02040503050406030204" pitchFamily="18" charset="0"/>
                        </a:rPr>
                        <a:t>N</a:t>
                      </a:r>
                      <a:r>
                        <a:rPr lang="en-US" sz="1400" baseline="-25000">
                          <a:effectLst/>
                          <a:latin typeface="Cambria" panose="02040503050406030204" pitchFamily="18" charset="0"/>
                        </a:rPr>
                        <a:t>m</a:t>
                      </a:r>
                      <a:r>
                        <a:rPr lang="en-US" sz="1400">
                          <a:effectLst/>
                          <a:latin typeface="Cambria" panose="02040503050406030204" pitchFamily="18" charset="0"/>
                        </a:rPr>
                        <a:t> - C</a:t>
                      </a:r>
                      <a:r>
                        <a:rPr lang="en-US" sz="1400" baseline="-25000">
                          <a:effectLst/>
                          <a:latin typeface="Cambria" panose="02040503050406030204" pitchFamily="18" charset="0"/>
                        </a:rPr>
                        <a:t>α</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1.335</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1.330</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1.336</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1.330</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1.327</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a:effectLst/>
                          <a:latin typeface="Cambria" panose="02040503050406030204" pitchFamily="18" charset="0"/>
                        </a:rPr>
                        <a:t>Lu - </a:t>
                      </a:r>
                      <a:r>
                        <a:rPr lang="en-US" sz="1400" err="1">
                          <a:effectLst/>
                          <a:latin typeface="Cambria" panose="02040503050406030204" pitchFamily="18" charset="0"/>
                        </a:rPr>
                        <a:t>Niso</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2.396</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2.413</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2.414</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2.432</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 </a:t>
                      </a:r>
                      <a:r>
                        <a:rPr lang="en-US" sz="1400" smtClean="0">
                          <a:effectLst/>
                          <a:latin typeface="Cambria" panose="02040503050406030204" pitchFamily="18" charset="0"/>
                        </a:rPr>
                        <a:t>2.342</a:t>
                      </a:r>
                      <a:endParaRPr lang="en-US" sz="1400">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a:effectLst/>
                          <a:latin typeface="Cambria" panose="02040503050406030204" pitchFamily="18" charset="0"/>
                        </a:rPr>
                        <a:t>Pc -Pc</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a:solidFill>
                            <a:srgbClr val="00B050"/>
                          </a:solidFill>
                          <a:effectLst/>
                          <a:latin typeface="Cambria" panose="02040503050406030204" pitchFamily="18" charset="0"/>
                        </a:rPr>
                        <a:t>2.706</a:t>
                      </a:r>
                      <a:endParaRPr lang="en-US" sz="1400" b="1">
                        <a:solidFill>
                          <a:srgbClr val="00B05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a:solidFill>
                            <a:srgbClr val="00B050"/>
                          </a:solidFill>
                          <a:effectLst/>
                          <a:latin typeface="Cambria" panose="02040503050406030204" pitchFamily="18" charset="0"/>
                        </a:rPr>
                        <a:t>2.730</a:t>
                      </a:r>
                      <a:endParaRPr lang="en-US" sz="1400" b="1">
                        <a:solidFill>
                          <a:srgbClr val="00B05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2.746</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a:effectLst/>
                          <a:latin typeface="Cambria" panose="02040503050406030204" pitchFamily="18" charset="0"/>
                        </a:rPr>
                        <a:t>2.778</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a:effectLst/>
                          <a:latin typeface="Cambria" panose="02040503050406030204" pitchFamily="18" charset="0"/>
                        </a:rPr>
                        <a:t>2.691</a:t>
                      </a:r>
                      <a:endParaRPr lang="en-US" sz="1400" b="1">
                        <a:effectLst/>
                        <a:latin typeface="Cambria" panose="02040503050406030204" pitchFamily="18" charset="0"/>
                        <a:ea typeface="Times New Roman"/>
                        <a:cs typeface="Times New Roman"/>
                      </a:endParaRPr>
                    </a:p>
                  </a:txBody>
                  <a:tcPr marL="5862" marR="5862" marT="0" marB="0" anchor="ctr"/>
                </a:tc>
              </a:tr>
              <a:tr h="274274">
                <a:tc>
                  <a:txBody>
                    <a:bodyPr/>
                    <a:lstStyle/>
                    <a:p>
                      <a:pPr algn="ctr">
                        <a:lnSpc>
                          <a:spcPct val="115000"/>
                        </a:lnSpc>
                        <a:spcAft>
                          <a:spcPts val="1000"/>
                        </a:spcAft>
                      </a:pPr>
                      <a:r>
                        <a:rPr lang="en-US" sz="1400" smtClean="0">
                          <a:effectLst/>
                          <a:latin typeface="Cambria" panose="02040503050406030204" pitchFamily="18" charset="0"/>
                          <a:ea typeface="Times New Roman"/>
                          <a:cs typeface="Times New Roman"/>
                        </a:rPr>
                        <a:t>Doming</a:t>
                      </a:r>
                      <a:endParaRPr lang="en-US" sz="1400">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smtClean="0">
                          <a:solidFill>
                            <a:srgbClr val="00B050"/>
                          </a:solidFill>
                          <a:effectLst/>
                          <a:latin typeface="Cambria" panose="02040503050406030204" pitchFamily="18" charset="0"/>
                          <a:ea typeface="Times New Roman"/>
                          <a:cs typeface="Times New Roman"/>
                        </a:rPr>
                        <a:t>171.6</a:t>
                      </a:r>
                      <a:endParaRPr lang="en-US" sz="1400" b="1">
                        <a:solidFill>
                          <a:srgbClr val="00B05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smtClean="0">
                          <a:solidFill>
                            <a:srgbClr val="00B050"/>
                          </a:solidFill>
                          <a:effectLst/>
                          <a:latin typeface="Cambria" panose="02040503050406030204" pitchFamily="18" charset="0"/>
                          <a:ea typeface="Times New Roman"/>
                          <a:cs typeface="Times New Roman"/>
                        </a:rPr>
                        <a:t>161.9</a:t>
                      </a:r>
                      <a:endParaRPr lang="en-US" sz="1400" b="1">
                        <a:solidFill>
                          <a:srgbClr val="00B05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smtClean="0">
                          <a:solidFill>
                            <a:srgbClr val="FF0000"/>
                          </a:solidFill>
                          <a:effectLst/>
                          <a:latin typeface="Cambria" panose="02040503050406030204" pitchFamily="18" charset="0"/>
                          <a:ea typeface="Times New Roman"/>
                          <a:cs typeface="Times New Roman"/>
                        </a:rPr>
                        <a:t>180.0</a:t>
                      </a:r>
                      <a:endParaRPr lang="en-US" sz="1400" b="1">
                        <a:solidFill>
                          <a:srgbClr val="FF000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b="1" smtClean="0">
                          <a:solidFill>
                            <a:srgbClr val="FF0000"/>
                          </a:solidFill>
                          <a:effectLst/>
                          <a:latin typeface="Cambria" panose="02040503050406030204" pitchFamily="18" charset="0"/>
                          <a:ea typeface="Times New Roman"/>
                          <a:cs typeface="Times New Roman"/>
                        </a:rPr>
                        <a:t>180.0</a:t>
                      </a:r>
                      <a:endParaRPr lang="en-US" sz="1400" b="1">
                        <a:solidFill>
                          <a:srgbClr val="FF0000"/>
                        </a:solidFill>
                        <a:effectLst/>
                        <a:latin typeface="Cambria" panose="02040503050406030204" pitchFamily="18" charset="0"/>
                        <a:ea typeface="Times New Roman"/>
                        <a:cs typeface="Times New Roman"/>
                      </a:endParaRPr>
                    </a:p>
                  </a:txBody>
                  <a:tcPr marL="5862" marR="5862" marT="0" marB="0" anchor="ctr"/>
                </a:tc>
                <a:tc>
                  <a:txBody>
                    <a:bodyPr/>
                    <a:lstStyle/>
                    <a:p>
                      <a:pPr algn="ctr">
                        <a:lnSpc>
                          <a:spcPct val="115000"/>
                        </a:lnSpc>
                        <a:spcAft>
                          <a:spcPts val="1000"/>
                        </a:spcAft>
                      </a:pPr>
                      <a:r>
                        <a:rPr lang="en-US" sz="1400" smtClean="0">
                          <a:effectLst/>
                          <a:latin typeface="Cambria" panose="02040503050406030204" pitchFamily="18" charset="0"/>
                          <a:ea typeface="Times New Roman"/>
                          <a:cs typeface="Times New Roman"/>
                        </a:rPr>
                        <a:t>-</a:t>
                      </a:r>
                      <a:endParaRPr lang="en-US" sz="1400">
                        <a:effectLst/>
                        <a:latin typeface="Cambria" panose="02040503050406030204" pitchFamily="18" charset="0"/>
                        <a:ea typeface="Times New Roman"/>
                        <a:cs typeface="Times New Roman"/>
                      </a:endParaRPr>
                    </a:p>
                  </a:txBody>
                  <a:tcPr marL="5862" marR="5862" marT="0" marB="0" anchor="ctr"/>
                </a:tc>
              </a:tr>
              <a:tr h="350461">
                <a:tc>
                  <a:txBody>
                    <a:bodyPr/>
                    <a:lstStyle/>
                    <a:p>
                      <a:pPr algn="ctr">
                        <a:lnSpc>
                          <a:spcPct val="115000"/>
                        </a:lnSpc>
                        <a:spcAft>
                          <a:spcPts val="1000"/>
                        </a:spcAft>
                      </a:pPr>
                      <a:endParaRPr lang="en-US" sz="1100">
                        <a:effectLst/>
                        <a:latin typeface="Cambria" panose="02040503050406030204" pitchFamily="18" charset="0"/>
                        <a:ea typeface="Times New Roman"/>
                        <a:cs typeface="Times New Roman"/>
                      </a:endParaRPr>
                    </a:p>
                  </a:txBody>
                  <a:tcPr marL="5862" marR="5862" marT="0" marB="0" anchor="ctr"/>
                </a:tc>
                <a:tc gridSpan="5">
                  <a:txBody>
                    <a:bodyPr/>
                    <a:lstStyle/>
                    <a:p>
                      <a:pPr algn="l">
                        <a:lnSpc>
                          <a:spcPct val="115000"/>
                        </a:lnSpc>
                        <a:spcAft>
                          <a:spcPts val="1000"/>
                        </a:spcAft>
                      </a:pPr>
                      <a:r>
                        <a:rPr lang="en-US" sz="1000" kern="1200" smtClean="0">
                          <a:solidFill>
                            <a:schemeClr val="dk1"/>
                          </a:solidFill>
                          <a:effectLst/>
                          <a:latin typeface="Cambria" panose="02040503050406030204" pitchFamily="18" charset="0"/>
                          <a:ea typeface="+mn-ea"/>
                          <a:cs typeface="+mn-cs"/>
                        </a:rPr>
                        <a:t>*</a:t>
                      </a:r>
                      <a:r>
                        <a:rPr lang="ro-RO" sz="1000" kern="1200" smtClean="0">
                          <a:solidFill>
                            <a:schemeClr val="dk1"/>
                          </a:solidFill>
                          <a:effectLst/>
                          <a:latin typeface="Cambria" panose="02040503050406030204" pitchFamily="18" charset="0"/>
                          <a:ea typeface="+mn-ea"/>
                          <a:cs typeface="+mn-cs"/>
                        </a:rPr>
                        <a:t>M. Moussavi, A. De Cian, J. Fischer, R. Weiss, </a:t>
                      </a:r>
                      <a:r>
                        <a:rPr lang="ro-RO" sz="1000" i="1" kern="1200" smtClean="0">
                          <a:solidFill>
                            <a:schemeClr val="dk1"/>
                          </a:solidFill>
                          <a:effectLst/>
                          <a:latin typeface="Cambria" panose="02040503050406030204" pitchFamily="18" charset="0"/>
                          <a:ea typeface="+mn-ea"/>
                          <a:cs typeface="+mn-cs"/>
                        </a:rPr>
                        <a:t>Inorg. Chem., 27 (1988), 1287</a:t>
                      </a:r>
                      <a:endParaRPr lang="en-US" sz="1000">
                        <a:effectLst/>
                        <a:latin typeface="Cambria" panose="02040503050406030204" pitchFamily="18" charset="0"/>
                        <a:ea typeface="Times New Roman"/>
                        <a:cs typeface="Times New Roman"/>
                      </a:endParaRPr>
                    </a:p>
                  </a:txBody>
                  <a:tcPr marL="5862" marR="5862" marT="0" marB="0" anchor="ctr"/>
                </a:tc>
                <a:tc hMerge="1">
                  <a:txBody>
                    <a:bodyPr/>
                    <a:lstStyle/>
                    <a:p>
                      <a:pPr algn="ctr">
                        <a:lnSpc>
                          <a:spcPct val="115000"/>
                        </a:lnSpc>
                        <a:spcAft>
                          <a:spcPts val="1000"/>
                        </a:spcAft>
                      </a:pPr>
                      <a:endParaRPr lang="en-US" sz="1100" dirty="0">
                        <a:effectLst/>
                        <a:latin typeface="Cambria" panose="02040503050406030204" pitchFamily="18" charset="0"/>
                        <a:ea typeface="Times New Roman"/>
                        <a:cs typeface="Times New Roman"/>
                      </a:endParaRPr>
                    </a:p>
                  </a:txBody>
                  <a:tcPr marL="6350" marR="6350" marT="0" marB="0" anchor="ctr"/>
                </a:tc>
                <a:tc hMerge="1">
                  <a:txBody>
                    <a:bodyPr/>
                    <a:lstStyle/>
                    <a:p>
                      <a:pPr algn="ctr">
                        <a:lnSpc>
                          <a:spcPct val="115000"/>
                        </a:lnSpc>
                        <a:spcAft>
                          <a:spcPts val="1000"/>
                        </a:spcAft>
                      </a:pPr>
                      <a:endParaRPr lang="en-US" sz="1100" dirty="0">
                        <a:effectLst/>
                        <a:latin typeface="Cambria" panose="02040503050406030204" pitchFamily="18" charset="0"/>
                        <a:ea typeface="Times New Roman"/>
                        <a:cs typeface="Times New Roman"/>
                      </a:endParaRPr>
                    </a:p>
                  </a:txBody>
                  <a:tcPr marL="6350" marR="6350" marT="0" marB="0" anchor="ctr"/>
                </a:tc>
                <a:tc hMerge="1">
                  <a:txBody>
                    <a:bodyPr/>
                    <a:lstStyle/>
                    <a:p>
                      <a:pPr algn="ctr">
                        <a:lnSpc>
                          <a:spcPct val="115000"/>
                        </a:lnSpc>
                        <a:spcAft>
                          <a:spcPts val="1000"/>
                        </a:spcAft>
                      </a:pPr>
                      <a:endParaRPr lang="en-US" sz="1100" dirty="0">
                        <a:effectLst/>
                        <a:latin typeface="Cambria" panose="02040503050406030204" pitchFamily="18" charset="0"/>
                        <a:ea typeface="Times New Roman"/>
                        <a:cs typeface="Times New Roman"/>
                      </a:endParaRPr>
                    </a:p>
                  </a:txBody>
                  <a:tcPr marL="6350" marR="6350" marT="0" marB="0" anchor="ctr"/>
                </a:tc>
                <a:tc hMerge="1">
                  <a:txBody>
                    <a:bodyPr/>
                    <a:lstStyle/>
                    <a:p>
                      <a:pPr algn="ctr">
                        <a:lnSpc>
                          <a:spcPct val="115000"/>
                        </a:lnSpc>
                        <a:spcAft>
                          <a:spcPts val="1000"/>
                        </a:spcAft>
                      </a:pPr>
                      <a:endParaRPr lang="en-US" sz="1100" dirty="0">
                        <a:effectLst/>
                        <a:latin typeface="Cambria" panose="02040503050406030204" pitchFamily="18" charset="0"/>
                        <a:ea typeface="Times New Roman"/>
                        <a:cs typeface="Times New Roman"/>
                      </a:endParaRPr>
                    </a:p>
                  </a:txBody>
                  <a:tcPr marL="6350" marR="6350" marT="0" marB="0" anchor="ctr"/>
                </a:tc>
              </a:tr>
            </a:tbl>
          </a:graphicData>
        </a:graphic>
      </p:graphicFrame>
      <p:pic>
        <p:nvPicPr>
          <p:cNvPr id="30803" name="Picture 8"/>
          <p:cNvPicPr>
            <a:picLocks noChangeAspect="1" noChangeArrowheads="1"/>
          </p:cNvPicPr>
          <p:nvPr/>
        </p:nvPicPr>
        <p:blipFill>
          <a:blip r:embed="rId6" cstate="print"/>
          <a:srcRect/>
          <a:stretch>
            <a:fillRect/>
          </a:stretch>
        </p:blipFill>
        <p:spPr bwMode="auto">
          <a:xfrm>
            <a:off x="6224954" y="1219200"/>
            <a:ext cx="2795954" cy="1524000"/>
          </a:xfrm>
          <a:prstGeom prst="rect">
            <a:avLst/>
          </a:prstGeom>
          <a:noFill/>
          <a:ln w="9525">
            <a:noFill/>
            <a:miter lim="800000"/>
            <a:headEnd/>
            <a:tailEnd/>
          </a:ln>
        </p:spPr>
      </p:pic>
      <p:sp>
        <p:nvSpPr>
          <p:cNvPr id="12" name="Rectangle 11"/>
          <p:cNvSpPr>
            <a:spLocks noChangeArrowheads="1"/>
          </p:cNvSpPr>
          <p:nvPr/>
        </p:nvSpPr>
        <p:spPr bwMode="auto">
          <a:xfrm>
            <a:off x="4220308" y="4191001"/>
            <a:ext cx="4923692" cy="2308324"/>
          </a:xfrm>
          <a:prstGeom prst="rect">
            <a:avLst/>
          </a:prstGeom>
          <a:noFill/>
          <a:ln w="9525">
            <a:noFill/>
            <a:miter lim="800000"/>
            <a:headEnd/>
            <a:tailEnd/>
          </a:ln>
        </p:spPr>
        <p:txBody>
          <a:bodyPr>
            <a:spAutoFit/>
          </a:bodyPr>
          <a:lstStyle/>
          <a:p>
            <a:pPr marL="285750" indent="-285750">
              <a:buFont typeface="Wingdings" pitchFamily="2" charset="2"/>
              <a:buChar char="Ø"/>
            </a:pPr>
            <a:r>
              <a:rPr lang="en-US" altLang="en-US" sz="1600">
                <a:solidFill>
                  <a:srgbClr val="1F4976"/>
                </a:solidFill>
                <a:latin typeface="Cambria" pitchFamily="18" charset="0"/>
              </a:rPr>
              <a:t>Intra-ring parameters </a:t>
            </a:r>
          </a:p>
          <a:p>
            <a:pPr marL="742950" lvl="1" indent="-285750">
              <a:buFont typeface="Wingdings" pitchFamily="2" charset="2"/>
              <a:buChar char="§"/>
            </a:pPr>
            <a:r>
              <a:rPr lang="en-US" altLang="en-US" sz="1600">
                <a:solidFill>
                  <a:srgbClr val="1F4976"/>
                </a:solidFill>
                <a:latin typeface="Cambria" pitchFamily="18" charset="0"/>
              </a:rPr>
              <a:t>both functional and ECPs perform well</a:t>
            </a:r>
          </a:p>
          <a:p>
            <a:pPr marL="285750" indent="-285750">
              <a:buFont typeface="Wingdings" pitchFamily="2" charset="2"/>
              <a:buChar char="Ø"/>
            </a:pPr>
            <a:r>
              <a:rPr lang="en-US" altLang="en-US" sz="1600">
                <a:solidFill>
                  <a:srgbClr val="1F4976"/>
                </a:solidFill>
                <a:latin typeface="Cambria" pitchFamily="18" charset="0"/>
              </a:rPr>
              <a:t>Inter-ring:</a:t>
            </a:r>
          </a:p>
          <a:p>
            <a:pPr marL="742950" lvl="1" indent="-285750">
              <a:buFont typeface="Wingdings" pitchFamily="2" charset="2"/>
              <a:buChar char="§"/>
            </a:pPr>
            <a:r>
              <a:rPr lang="en-US" altLang="en-US" sz="1600">
                <a:solidFill>
                  <a:srgbClr val="1F4976"/>
                </a:solidFill>
                <a:latin typeface="Cambria" pitchFamily="18" charset="0"/>
              </a:rPr>
              <a:t>dispersion is mandatory</a:t>
            </a:r>
          </a:p>
          <a:p>
            <a:pPr marL="742950" lvl="1" indent="-285750">
              <a:buFont typeface="Wingdings" pitchFamily="2" charset="2"/>
              <a:buChar char="§"/>
            </a:pPr>
            <a:r>
              <a:rPr lang="en-US" altLang="en-US" sz="1600">
                <a:solidFill>
                  <a:srgbClr val="1F4976"/>
                </a:solidFill>
                <a:latin typeface="Cambria" pitchFamily="18" charset="0"/>
              </a:rPr>
              <a:t>SDD provides better results than CEP-121G</a:t>
            </a:r>
          </a:p>
          <a:p>
            <a:pPr marL="285750" indent="-285750">
              <a:buFont typeface="Wingdings" pitchFamily="2" charset="2"/>
              <a:buChar char="Ø"/>
            </a:pPr>
            <a:r>
              <a:rPr lang="en-US" altLang="en-US" sz="1600">
                <a:solidFill>
                  <a:srgbClr val="1F4976"/>
                </a:solidFill>
                <a:latin typeface="Cambria" pitchFamily="18" charset="0"/>
              </a:rPr>
              <a:t>Raman spectra well reproduced by B971-DCP approach</a:t>
            </a:r>
          </a:p>
          <a:p>
            <a:pPr marL="285750" indent="-285750">
              <a:buFont typeface="Wingdings" pitchFamily="2" charset="2"/>
              <a:buChar char="Ø"/>
            </a:pPr>
            <a:r>
              <a:rPr lang="en-US" altLang="en-US" sz="1600">
                <a:solidFill>
                  <a:srgbClr val="1F4976"/>
                </a:solidFill>
                <a:latin typeface="Cambria" pitchFamily="18" charset="0"/>
              </a:rPr>
              <a:t>Go for TmPc</a:t>
            </a:r>
            <a:r>
              <a:rPr lang="en-US" altLang="en-US" sz="1600" baseline="-25000">
                <a:solidFill>
                  <a:srgbClr val="1F4976"/>
                </a:solidFill>
                <a:latin typeface="Cambria" pitchFamily="18" charset="0"/>
              </a:rPr>
              <a:t>2</a:t>
            </a:r>
            <a:r>
              <a:rPr lang="en-US" altLang="en-US" sz="1600">
                <a:solidFill>
                  <a:srgbClr val="1F4976"/>
                </a:solidFill>
                <a:latin typeface="Cambria" pitchFamily="18" charset="0"/>
              </a:rPr>
              <a:t> and EuPc</a:t>
            </a:r>
            <a:r>
              <a:rPr lang="en-US" altLang="en-US" sz="1600" baseline="-25000">
                <a:solidFill>
                  <a:srgbClr val="1F4976"/>
                </a:solidFill>
                <a:latin typeface="Cambria" pitchFamily="18" charset="0"/>
              </a:rPr>
              <a:t>2</a:t>
            </a:r>
            <a:r>
              <a:rPr lang="en-US" altLang="en-US" sz="1600">
                <a:solidFill>
                  <a:srgbClr val="1F4976"/>
                </a:solidFill>
                <a:latin typeface="Cambria" pitchFamily="18" charset="0"/>
              </a:rPr>
              <a:t> complexes</a:t>
            </a:r>
          </a:p>
          <a:p>
            <a:pPr marL="742950" lvl="1" indent="-285750">
              <a:buFont typeface="Wingdings" pitchFamily="2" charset="2"/>
              <a:buChar char="§"/>
            </a:pPr>
            <a:r>
              <a:rPr lang="en-US" altLang="en-US" sz="1600">
                <a:solidFill>
                  <a:srgbClr val="1F4976"/>
                </a:solidFill>
                <a:latin typeface="Cambria" pitchFamily="18" charset="0"/>
              </a:rPr>
              <a:t>vibrational and electronic spectra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0" y="7620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sp>
        <p:nvSpPr>
          <p:cNvPr id="46082" name="Rectangle 2"/>
          <p:cNvSpPr>
            <a:spLocks noChangeArrowheads="1"/>
          </p:cNvSpPr>
          <p:nvPr/>
        </p:nvSpPr>
        <p:spPr bwMode="auto">
          <a:xfrm>
            <a:off x="0" y="1391483"/>
            <a:ext cx="9144000"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l" defTabSz="914400" rtl="0" eaLnBrk="1" fontAlgn="base" latinLnBrk="0" hangingPunct="1">
              <a:lnSpc>
                <a:spcPct val="100000"/>
              </a:lnSpc>
              <a:spcBef>
                <a:spcPct val="0"/>
              </a:spcBef>
              <a:spcAft>
                <a:spcPct val="0"/>
              </a:spcAft>
              <a:buClrTx/>
              <a:buSzTx/>
              <a:buFontTx/>
              <a:buNone/>
              <a:tabLst/>
            </a:pPr>
            <a:r>
              <a:rPr kumimoji="0" lang="ro-RO" b="1" i="0" u="none" strike="noStrike" cap="none" normalizeH="0" baseline="0" smtClean="0" bmk="OLE_LINK67">
                <a:ln>
                  <a:noFill/>
                </a:ln>
                <a:solidFill>
                  <a:schemeClr val="tx2"/>
                </a:solidFill>
                <a:effectLst/>
                <a:latin typeface="Cambria" pitchFamily="18" charset="0"/>
                <a:ea typeface="Times New Roman" pitchFamily="18" charset="0"/>
                <a:cs typeface="Arial" pitchFamily="34" charset="0"/>
              </a:rPr>
              <a:t>Computational methodology</a:t>
            </a:r>
          </a:p>
          <a:p>
            <a:pPr marL="0" marR="0" lvl="0" indent="457200" algn="l" defTabSz="914400" rtl="0" eaLnBrk="1" fontAlgn="base" latinLnBrk="0" hangingPunct="1">
              <a:lnSpc>
                <a:spcPct val="100000"/>
              </a:lnSpc>
              <a:spcBef>
                <a:spcPct val="0"/>
              </a:spcBef>
              <a:spcAft>
                <a:spcPct val="0"/>
              </a:spcAft>
              <a:buClrTx/>
              <a:buSzTx/>
              <a:buFontTx/>
              <a:buAutoNum type="arabicPeriod"/>
              <a:tabLst/>
            </a:pPr>
            <a:r>
              <a:rPr lang="ro-RO" smtClean="0" bmk="OLE_LINK67">
                <a:solidFill>
                  <a:schemeClr val="tx2"/>
                </a:solidFill>
                <a:latin typeface="Cambria" pitchFamily="18" charset="0"/>
                <a:ea typeface="Times New Roman" pitchFamily="18" charset="0"/>
                <a:cs typeface="Arial" pitchFamily="34" charset="0"/>
              </a:rPr>
              <a:t>Molecular mechanics (MM) for the initial search (Tinker program, MMFF94 force field)</a:t>
            </a:r>
          </a:p>
          <a:p>
            <a:pPr lvl="1" indent="457200" fontAlgn="base">
              <a:spcBef>
                <a:spcPct val="0"/>
              </a:spcBef>
              <a:spcAft>
                <a:spcPct val="0"/>
              </a:spcAft>
              <a:buFontTx/>
              <a:buAutoNum type="arabicPeriod"/>
            </a:pPr>
            <a:r>
              <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S</a:t>
            </a: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tarting geometries</a:t>
            </a:r>
            <a:r>
              <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a:t>
            </a: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 </a:t>
            </a: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lvl="2" indent="457200" eaLnBrk="0" fontAlgn="base" hangingPunct="0">
              <a:spcBef>
                <a:spcPct val="0"/>
              </a:spcBef>
              <a:spcAft>
                <a:spcPct val="0"/>
              </a:spcAft>
              <a:buFontTx/>
              <a:buAutoNum type="arabicPeriod"/>
            </a:pP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solid-state structures reported for LEV </a:t>
            </a: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lvl="2" indent="457200" eaLnBrk="0" fontAlgn="base" hangingPunct="0">
              <a:spcBef>
                <a:spcPct val="0"/>
              </a:spcBef>
              <a:spcAft>
                <a:spcPct val="0"/>
              </a:spcAft>
              <a:buFontTx/>
              <a:buAutoNum type="arabicPeriod"/>
            </a:pP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LEV's geometries found in the anhydrous polymorphic forms and hydrate phase of etiracetam. </a:t>
            </a: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lvl="2" indent="457200" eaLnBrk="0" fontAlgn="base" hangingPunct="0">
              <a:spcBef>
                <a:spcPct val="0"/>
              </a:spcBef>
              <a:spcAft>
                <a:spcPct val="0"/>
              </a:spcAft>
            </a:pPr>
            <a:endParaRPr lang="ro-RO" smtClean="0" bmk="OLE_LINK67">
              <a:solidFill>
                <a:schemeClr val="tx2"/>
              </a:solidFill>
              <a:latin typeface="Cambria" pitchFamily="18" charset="0"/>
              <a:ea typeface="SimSun" pitchFamily="2" charset="-122"/>
              <a:cs typeface="Arial" pitchFamily="34" charset="0"/>
            </a:endParaRPr>
          </a:p>
          <a:p>
            <a:pPr lvl="2" indent="457200" eaLnBrk="0" fontAlgn="base" hangingPunct="0">
              <a:spcBef>
                <a:spcPct val="0"/>
              </a:spcBef>
              <a:spcAft>
                <a:spcPct val="0"/>
              </a:spcAft>
            </a:pP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indent="457200" eaLnBrk="0" fontAlgn="base" hangingPunct="0">
              <a:spcBef>
                <a:spcPct val="0"/>
              </a:spcBef>
              <a:spcAft>
                <a:spcPct val="0"/>
              </a:spcAft>
              <a:buFontTx/>
              <a:buAutoNum type="arabicPeriod"/>
            </a:pP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The identified stable conformers have been further optimized in vacuum, water and ethanol</a:t>
            </a: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lvl="1" indent="457200" eaLnBrk="0" fontAlgn="base" hangingPunct="0">
              <a:spcBef>
                <a:spcPct val="0"/>
              </a:spcBef>
              <a:spcAft>
                <a:spcPct val="0"/>
              </a:spcAft>
              <a:buFontTx/>
              <a:buAutoNum type="arabicPeriod"/>
            </a:pP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DFT quantum chemical calculations</a:t>
            </a:r>
            <a:r>
              <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 </a:t>
            </a:r>
          </a:p>
          <a:p>
            <a:pPr lvl="2" indent="457200" eaLnBrk="0" fontAlgn="base" hangingPunct="0">
              <a:spcBef>
                <a:spcPct val="0"/>
              </a:spcBef>
              <a:spcAft>
                <a:spcPct val="0"/>
              </a:spcAft>
              <a:buFontTx/>
              <a:buAutoNum type="arabicPeriod"/>
            </a:pPr>
            <a:r>
              <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B3LYP – xc functional</a:t>
            </a:r>
          </a:p>
          <a:p>
            <a:pPr lvl="2" indent="457200" eaLnBrk="0" fontAlgn="base" hangingPunct="0">
              <a:spcBef>
                <a:spcPct val="0"/>
              </a:spcBef>
              <a:spcAft>
                <a:spcPct val="0"/>
              </a:spcAft>
              <a:buFontTx/>
              <a:buAutoNum type="arabicPeriod"/>
            </a:pPr>
            <a:r>
              <a:rPr lang="ro-RO" smtClean="0" bmk="OLE_LINK67">
                <a:solidFill>
                  <a:schemeClr val="tx2"/>
                </a:solidFill>
                <a:latin typeface="Cambria" pitchFamily="18" charset="0"/>
                <a:ea typeface="SimSun" pitchFamily="2" charset="-122"/>
                <a:cs typeface="Arial" pitchFamily="34" charset="0"/>
              </a:rPr>
              <a:t>Basis sets: 6-31G(d) = BS1 and 6-31+G(2d,2p) = BS2</a:t>
            </a: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 </a:t>
            </a:r>
            <a:endPar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endParaRPr>
          </a:p>
          <a:p>
            <a:pPr lvl="1" indent="457200" eaLnBrk="0" fontAlgn="base" hangingPunct="0">
              <a:spcBef>
                <a:spcPct val="0"/>
              </a:spcBef>
              <a:spcAft>
                <a:spcPct val="0"/>
              </a:spcAft>
              <a:buFontTx/>
              <a:buAutoNum type="arabicPeriod"/>
            </a:pP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Frequency calculations </a:t>
            </a:r>
            <a:r>
              <a:rPr kumimoji="0" lang="ro-RO"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to </a:t>
            </a:r>
            <a:r>
              <a:rPr kumimoji="0" lang="en-US" b="0" i="0" u="none" strike="noStrike" cap="none" normalizeH="0" baseline="0" smtClean="0" bmk="OLE_LINK67">
                <a:ln>
                  <a:noFill/>
                </a:ln>
                <a:solidFill>
                  <a:schemeClr val="tx2"/>
                </a:solidFill>
                <a:effectLst/>
                <a:latin typeface="Cambria" pitchFamily="18" charset="0"/>
                <a:ea typeface="SimSun" pitchFamily="2" charset="-122"/>
                <a:cs typeface="Arial" pitchFamily="34" charset="0"/>
              </a:rPr>
              <a:t>confirm that all the optimized geometries correspond to minima on the potential energy surface.</a:t>
            </a:r>
            <a:endParaRPr kumimoji="0" lang="en-US" b="0" i="0" u="none" strike="noStrike" cap="none" normalizeH="0" baseline="0" smtClean="0">
              <a:ln>
                <a:noFill/>
              </a:ln>
              <a:solidFill>
                <a:schemeClr val="tx2"/>
              </a:solidFill>
              <a:effectLst/>
              <a:latin typeface="Cambria" pitchFamily="18"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3795"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35169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4" name="Rectangle 3"/>
          <p:cNvSpPr/>
          <p:nvPr/>
        </p:nvSpPr>
        <p:spPr>
          <a:xfrm>
            <a:off x="263769" y="1331914"/>
            <a:ext cx="4280852"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 of PTCDI</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pic>
        <p:nvPicPr>
          <p:cNvPr id="28678" name="Picture 9"/>
          <p:cNvPicPr>
            <a:picLocks noChangeAspect="1" noChangeArrowheads="1"/>
          </p:cNvPicPr>
          <p:nvPr/>
        </p:nvPicPr>
        <p:blipFill>
          <a:blip r:embed="rId4" cstate="print"/>
          <a:srcRect/>
          <a:stretch>
            <a:fillRect/>
          </a:stretch>
        </p:blipFill>
        <p:spPr bwMode="auto">
          <a:xfrm>
            <a:off x="4783015" y="1812926"/>
            <a:ext cx="3938954" cy="3922713"/>
          </a:xfrm>
          <a:prstGeom prst="rect">
            <a:avLst/>
          </a:prstGeom>
          <a:noFill/>
          <a:ln w="9525">
            <a:noFill/>
            <a:miter lim="800000"/>
            <a:headEnd/>
            <a:tailEnd/>
          </a:ln>
        </p:spPr>
      </p:pic>
      <p:pic>
        <p:nvPicPr>
          <p:cNvPr id="33799" name="Picture 10"/>
          <p:cNvPicPr>
            <a:picLocks noChangeAspect="1" noChangeArrowheads="1"/>
          </p:cNvPicPr>
          <p:nvPr/>
        </p:nvPicPr>
        <p:blipFill>
          <a:blip r:embed="rId5" cstate="print"/>
          <a:srcRect/>
          <a:stretch>
            <a:fillRect/>
          </a:stretch>
        </p:blipFill>
        <p:spPr bwMode="auto">
          <a:xfrm>
            <a:off x="351693" y="1812926"/>
            <a:ext cx="4441581" cy="3903663"/>
          </a:xfrm>
          <a:prstGeom prst="rect">
            <a:avLst/>
          </a:prstGeom>
          <a:noFill/>
          <a:ln w="9525">
            <a:noFill/>
            <a:miter lim="800000"/>
            <a:headEnd/>
            <a:tailEnd/>
          </a:ln>
        </p:spPr>
      </p:pic>
      <p:sp>
        <p:nvSpPr>
          <p:cNvPr id="33800" name="Rectangle 11"/>
          <p:cNvSpPr>
            <a:spLocks noChangeArrowheads="1"/>
          </p:cNvSpPr>
          <p:nvPr/>
        </p:nvSpPr>
        <p:spPr bwMode="auto">
          <a:xfrm>
            <a:off x="35168" y="6429375"/>
            <a:ext cx="6213231" cy="400050"/>
          </a:xfrm>
          <a:prstGeom prst="rect">
            <a:avLst/>
          </a:prstGeom>
          <a:solidFill>
            <a:srgbClr val="F4DFBD"/>
          </a:solidFill>
          <a:ln w="9525">
            <a:noFill/>
            <a:miter lim="800000"/>
            <a:headEnd/>
            <a:tailEnd/>
          </a:ln>
        </p:spPr>
        <p:txBody>
          <a:bodyPr wrap="square">
            <a:spAutoFit/>
          </a:bodyPr>
          <a:lstStyle/>
          <a:p>
            <a:r>
              <a:rPr lang="en-US" altLang="en-US" sz="1000" dirty="0">
                <a:solidFill>
                  <a:srgbClr val="1F4976"/>
                </a:solidFill>
                <a:latin typeface="Calibri" pitchFamily="34" charset="0"/>
              </a:rPr>
              <a:t>M. Oltean, A. </a:t>
            </a:r>
            <a:r>
              <a:rPr lang="en-US" altLang="en-US" sz="1000" dirty="0" err="1">
                <a:solidFill>
                  <a:srgbClr val="1F4976"/>
                </a:solidFill>
                <a:latin typeface="Calibri" pitchFamily="34" charset="0"/>
              </a:rPr>
              <a:t>Calborean</a:t>
            </a:r>
            <a:r>
              <a:rPr lang="en-US" altLang="en-US" sz="1000" dirty="0">
                <a:solidFill>
                  <a:srgbClr val="1F4976"/>
                </a:solidFill>
                <a:latin typeface="Calibri" pitchFamily="34" charset="0"/>
              </a:rPr>
              <a:t>, G. Mile, M. </a:t>
            </a:r>
            <a:r>
              <a:rPr lang="en-US" altLang="en-US" sz="1000" dirty="0" err="1">
                <a:solidFill>
                  <a:srgbClr val="1F4976"/>
                </a:solidFill>
                <a:latin typeface="Calibri" pitchFamily="34" charset="0"/>
              </a:rPr>
              <a:t>Vidrighin</a:t>
            </a:r>
            <a:r>
              <a:rPr lang="en-US" altLang="en-US" sz="1000" dirty="0">
                <a:solidFill>
                  <a:srgbClr val="1F4976"/>
                </a:solidFill>
                <a:latin typeface="Calibri" pitchFamily="34" charset="0"/>
              </a:rPr>
              <a:t>, M. </a:t>
            </a:r>
            <a:r>
              <a:rPr lang="en-US" altLang="en-US" sz="1000" dirty="0" err="1">
                <a:solidFill>
                  <a:srgbClr val="1F4976"/>
                </a:solidFill>
                <a:latin typeface="Calibri" pitchFamily="34" charset="0"/>
              </a:rPr>
              <a:t>Iosin</a:t>
            </a:r>
            <a:r>
              <a:rPr lang="en-US" altLang="en-US" sz="1000" dirty="0">
                <a:solidFill>
                  <a:srgbClr val="1F4976"/>
                </a:solidFill>
                <a:latin typeface="Calibri" pitchFamily="34" charset="0"/>
              </a:rPr>
              <a:t> , </a:t>
            </a:r>
            <a:r>
              <a:rPr lang="it-IT" altLang="en-US" sz="1000" dirty="0">
                <a:solidFill>
                  <a:srgbClr val="1F4976"/>
                </a:solidFill>
                <a:latin typeface="Calibri" pitchFamily="34" charset="0"/>
              </a:rPr>
              <a:t>L. Leopold, D. Maniu, N. Leopold, V. Chis, </a:t>
            </a:r>
            <a:r>
              <a:rPr lang="en-US" altLang="en-US" sz="1000" i="1" dirty="0" err="1">
                <a:solidFill>
                  <a:srgbClr val="1F4976"/>
                </a:solidFill>
                <a:latin typeface="Calibri" pitchFamily="34" charset="0"/>
              </a:rPr>
              <a:t>Spectrochim</a:t>
            </a:r>
            <a:r>
              <a:rPr lang="en-US" altLang="en-US" sz="1000" i="1" dirty="0">
                <a:solidFill>
                  <a:srgbClr val="1F4976"/>
                </a:solidFill>
                <a:latin typeface="Calibri" pitchFamily="34" charset="0"/>
              </a:rPr>
              <a:t>. </a:t>
            </a:r>
            <a:r>
              <a:rPr lang="en-US" altLang="en-US" sz="1000" i="1" dirty="0" err="1">
                <a:solidFill>
                  <a:srgbClr val="1F4976"/>
                </a:solidFill>
                <a:latin typeface="Calibri" pitchFamily="34" charset="0"/>
              </a:rPr>
              <a:t>Acta</a:t>
            </a:r>
            <a:r>
              <a:rPr lang="en-US" altLang="en-US" sz="1000" i="1" dirty="0">
                <a:solidFill>
                  <a:srgbClr val="1F4976"/>
                </a:solidFill>
                <a:latin typeface="Calibri" pitchFamily="34" charset="0"/>
              </a:rPr>
              <a:t> </a:t>
            </a:r>
            <a:r>
              <a:rPr lang="ro-RO" altLang="en-US" sz="1000" i="1" dirty="0">
                <a:solidFill>
                  <a:srgbClr val="1F4976"/>
                </a:solidFill>
                <a:latin typeface="Calibri" pitchFamily="34" charset="0"/>
              </a:rPr>
              <a:t>A</a:t>
            </a:r>
            <a:r>
              <a:rPr lang="en-US" altLang="en-US" sz="1000" dirty="0">
                <a:solidFill>
                  <a:srgbClr val="1F4976"/>
                </a:solidFill>
                <a:latin typeface="Calibri" pitchFamily="34" charset="0"/>
              </a:rPr>
              <a:t>, 97 (2012) 703–710</a:t>
            </a:r>
          </a:p>
        </p:txBody>
      </p:sp>
      <p:sp>
        <p:nvSpPr>
          <p:cNvPr id="28681" name="Rectangle 12"/>
          <p:cNvSpPr>
            <a:spLocks noChangeArrowheads="1"/>
          </p:cNvSpPr>
          <p:nvPr/>
        </p:nvSpPr>
        <p:spPr bwMode="auto">
          <a:xfrm>
            <a:off x="0" y="5708650"/>
            <a:ext cx="9144000" cy="877163"/>
          </a:xfrm>
          <a:prstGeom prst="rect">
            <a:avLst/>
          </a:prstGeom>
          <a:noFill/>
          <a:ln w="9525">
            <a:noFill/>
            <a:miter lim="800000"/>
            <a:headEnd/>
            <a:tailEnd/>
          </a:ln>
        </p:spPr>
        <p:txBody>
          <a:bodyPr>
            <a:spAutoFit/>
          </a:bodyPr>
          <a:lstStyle/>
          <a:p>
            <a:pPr marL="285750" indent="-285750">
              <a:buFont typeface="Wingdings" pitchFamily="2" charset="2"/>
              <a:buChar char="Ø"/>
            </a:pPr>
            <a:r>
              <a:rPr lang="en-US" altLang="en-US" sz="1700">
                <a:solidFill>
                  <a:srgbClr val="1F4976"/>
                </a:solidFill>
                <a:latin typeface="Cambria" pitchFamily="18" charset="0"/>
              </a:rPr>
              <a:t>No signature of the aggregated PTCDI molecules was observed in chloroform</a:t>
            </a:r>
          </a:p>
          <a:p>
            <a:pPr marL="285750" indent="-285750">
              <a:buFont typeface="Wingdings" pitchFamily="2" charset="2"/>
              <a:buChar char="Ø"/>
            </a:pPr>
            <a:r>
              <a:rPr lang="en-US" altLang="en-US" sz="1700">
                <a:solidFill>
                  <a:srgbClr val="1F4976"/>
                </a:solidFill>
                <a:latin typeface="Cambria" pitchFamily="18" charset="0"/>
              </a:rPr>
              <a:t>Formation of PTCDI aggregates -&gt;absorption band at 592 and 598 nm, </a:t>
            </a:r>
            <a:r>
              <a:rPr lang="ro-RO" altLang="en-US" sz="1700">
                <a:solidFill>
                  <a:srgbClr val="1F4976"/>
                </a:solidFill>
                <a:latin typeface="Cambria" pitchFamily="18" charset="0"/>
              </a:rPr>
              <a:t>in</a:t>
            </a:r>
            <a:r>
              <a:rPr lang="en-US" altLang="en-US" sz="1700">
                <a:solidFill>
                  <a:srgbClr val="1F4976"/>
                </a:solidFill>
                <a:latin typeface="Cambria" pitchFamily="18" charset="0"/>
              </a:rPr>
              <a:t> DMF and DMSO solvents</a:t>
            </a:r>
          </a:p>
        </p:txBody>
      </p:sp>
      <p:sp>
        <p:nvSpPr>
          <p:cNvPr id="11" name="Text Box 10"/>
          <p:cNvSpPr txBox="1">
            <a:spLocks noChangeArrowheads="1"/>
          </p:cNvSpPr>
          <p:nvPr/>
        </p:nvSpPr>
        <p:spPr bwMode="auto">
          <a:xfrm>
            <a:off x="5118589" y="922338"/>
            <a:ext cx="1693990" cy="830997"/>
          </a:xfrm>
          <a:prstGeom prst="rect">
            <a:avLst/>
          </a:prstGeom>
          <a:noFill/>
          <a:ln w="9525">
            <a:noFill/>
            <a:miter lim="800000"/>
            <a:headEnd/>
            <a:tailEnd/>
          </a:ln>
        </p:spPr>
        <p:txBody>
          <a:bodyPr wrap="none">
            <a:spAutoFit/>
          </a:bodyPr>
          <a:lstStyle/>
          <a:p>
            <a:r>
              <a:rPr lang="en-US" altLang="en-US" sz="1600" b="1">
                <a:solidFill>
                  <a:schemeClr val="accent1"/>
                </a:solidFill>
                <a:latin typeface="Calibri" pitchFamily="34" charset="0"/>
              </a:rPr>
              <a:t>Monomers; </a:t>
            </a:r>
          </a:p>
          <a:p>
            <a:r>
              <a:rPr lang="en-US" altLang="en-US" sz="1600" b="1">
                <a:solidFill>
                  <a:schemeClr val="accent1"/>
                </a:solidFill>
                <a:latin typeface="Calibri" pitchFamily="34" charset="0"/>
              </a:rPr>
              <a:t>vibronic structure</a:t>
            </a:r>
          </a:p>
          <a:p>
            <a:r>
              <a:rPr lang="en-US" altLang="en-US" sz="1600" b="1">
                <a:solidFill>
                  <a:schemeClr val="accent1"/>
                </a:solidFill>
                <a:latin typeface="Calibri" pitchFamily="34" charset="0"/>
              </a:rPr>
              <a:t>490-529 nm)</a:t>
            </a:r>
          </a:p>
        </p:txBody>
      </p:sp>
      <p:sp>
        <p:nvSpPr>
          <p:cNvPr id="12" name="Text Box 11"/>
          <p:cNvSpPr txBox="1">
            <a:spLocks noChangeArrowheads="1"/>
          </p:cNvSpPr>
          <p:nvPr/>
        </p:nvSpPr>
        <p:spPr bwMode="auto">
          <a:xfrm>
            <a:off x="6874120" y="3900489"/>
            <a:ext cx="2081724" cy="584775"/>
          </a:xfrm>
          <a:prstGeom prst="rect">
            <a:avLst/>
          </a:prstGeom>
          <a:noFill/>
          <a:ln w="9525">
            <a:noFill/>
            <a:miter lim="800000"/>
            <a:headEnd/>
            <a:tailEnd/>
          </a:ln>
        </p:spPr>
        <p:txBody>
          <a:bodyPr wrap="none">
            <a:spAutoFit/>
          </a:bodyPr>
          <a:lstStyle/>
          <a:p>
            <a:r>
              <a:rPr lang="en-US" altLang="en-US" sz="1600" b="1">
                <a:solidFill>
                  <a:srgbClr val="00B050"/>
                </a:solidFill>
                <a:latin typeface="Calibri" pitchFamily="34" charset="0"/>
              </a:rPr>
              <a:t>Aggregates </a:t>
            </a:r>
          </a:p>
          <a:p>
            <a:r>
              <a:rPr lang="en-US" altLang="en-US" sz="1600" b="1">
                <a:solidFill>
                  <a:srgbClr val="00B050"/>
                </a:solidFill>
                <a:latin typeface="Calibri" pitchFamily="34" charset="0"/>
              </a:rPr>
              <a:t>(dimers) (592-603 nm)</a:t>
            </a:r>
          </a:p>
        </p:txBody>
      </p:sp>
      <p:sp>
        <p:nvSpPr>
          <p:cNvPr id="15" name="AutoShape 9"/>
          <p:cNvSpPr>
            <a:spLocks noChangeArrowheads="1"/>
          </p:cNvSpPr>
          <p:nvPr/>
        </p:nvSpPr>
        <p:spPr bwMode="auto">
          <a:xfrm rot="-5400000">
            <a:off x="6987625" y="3419537"/>
            <a:ext cx="725488" cy="211015"/>
          </a:xfrm>
          <a:custGeom>
            <a:avLst/>
            <a:gdLst>
              <a:gd name="T0" fmla="*/ 2147483647 w 21600"/>
              <a:gd name="T1" fmla="*/ 0 h 21600"/>
              <a:gd name="T2" fmla="*/ 0 w 21600"/>
              <a:gd name="T3" fmla="*/ 135491975 h 21600"/>
              <a:gd name="T4" fmla="*/ 2147483647 w 21600"/>
              <a:gd name="T5" fmla="*/ 270983951 h 21600"/>
              <a:gd name="T6" fmla="*/ 2147483647 w 21600"/>
              <a:gd name="T7" fmla="*/ 1354919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B050"/>
          </a:solidFill>
          <a:ln w="9525">
            <a:solidFill>
              <a:schemeClr val="tx1"/>
            </a:solidFill>
            <a:miter lim="800000"/>
            <a:headEnd/>
            <a:tailEnd/>
          </a:ln>
        </p:spPr>
        <p:txBody>
          <a:bodyPr wrap="none" anchor="ctr"/>
          <a:lstStyle/>
          <a:p>
            <a:endParaRPr lang="en-US"/>
          </a:p>
        </p:txBody>
      </p:sp>
      <p:sp>
        <p:nvSpPr>
          <p:cNvPr id="16" name="AutoShape 8"/>
          <p:cNvSpPr>
            <a:spLocks noChangeArrowheads="1"/>
          </p:cNvSpPr>
          <p:nvPr/>
        </p:nvSpPr>
        <p:spPr bwMode="auto">
          <a:xfrm rot="5400000">
            <a:off x="5726174" y="1979675"/>
            <a:ext cx="1138237" cy="211015"/>
          </a:xfrm>
          <a:custGeom>
            <a:avLst/>
            <a:gdLst>
              <a:gd name="T0" fmla="*/ 2147483647 w 21600"/>
              <a:gd name="T1" fmla="*/ 0 h 21600"/>
              <a:gd name="T2" fmla="*/ 0 w 21600"/>
              <a:gd name="T3" fmla="*/ 135491975 h 21600"/>
              <a:gd name="T4" fmla="*/ 2147483647 w 21600"/>
              <a:gd name="T5" fmla="*/ 270983951 h 21600"/>
              <a:gd name="T6" fmla="*/ 2147483647 w 21600"/>
              <a:gd name="T7" fmla="*/ 1354919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66FF"/>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6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6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P spid="11" grpId="0"/>
      <p:bldP spid="12" grpId="0"/>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481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4" name="Rectangle 3"/>
          <p:cNvSpPr/>
          <p:nvPr/>
        </p:nvSpPr>
        <p:spPr>
          <a:xfrm>
            <a:off x="1872762" y="925514"/>
            <a:ext cx="3314369"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sp>
        <p:nvSpPr>
          <p:cNvPr id="34822" name="Rectangle 11"/>
          <p:cNvSpPr>
            <a:spLocks noChangeArrowheads="1"/>
          </p:cNvSpPr>
          <p:nvPr/>
        </p:nvSpPr>
        <p:spPr bwMode="auto">
          <a:xfrm>
            <a:off x="43961" y="6429375"/>
            <a:ext cx="5134708" cy="400050"/>
          </a:xfrm>
          <a:prstGeom prst="rect">
            <a:avLst/>
          </a:prstGeom>
          <a:solidFill>
            <a:srgbClr val="F4DFBD"/>
          </a:solidFill>
          <a:ln w="9525">
            <a:noFill/>
            <a:miter lim="800000"/>
            <a:headEnd/>
            <a:tailEnd/>
          </a:ln>
        </p:spPr>
        <p:txBody>
          <a:bodyPr>
            <a:spAutoFit/>
          </a:bodyPr>
          <a:lstStyle/>
          <a:p>
            <a:r>
              <a:rPr lang="en-US" altLang="en-US" sz="1000">
                <a:solidFill>
                  <a:srgbClr val="1F4976"/>
                </a:solidFill>
                <a:latin typeface="Calibri" pitchFamily="34" charset="0"/>
              </a:rPr>
              <a:t>M. Oltean, A. Calborean, G. Mile, M. Vidrighin, M. Iosin , </a:t>
            </a:r>
            <a:r>
              <a:rPr lang="it-IT" altLang="en-US" sz="1000">
                <a:solidFill>
                  <a:srgbClr val="1F4976"/>
                </a:solidFill>
                <a:latin typeface="Calibri" pitchFamily="34" charset="0"/>
              </a:rPr>
              <a:t>L. Leopold, D. Maniu, N. Leopold, V. Chi</a:t>
            </a:r>
            <a:r>
              <a:rPr lang="ro-RO" altLang="en-US" sz="1000">
                <a:solidFill>
                  <a:srgbClr val="1F4976"/>
                </a:solidFill>
                <a:latin typeface="Calibri" pitchFamily="34" charset="0"/>
              </a:rPr>
              <a:t>ș</a:t>
            </a:r>
            <a:r>
              <a:rPr lang="it-IT" altLang="en-US" sz="1000">
                <a:solidFill>
                  <a:srgbClr val="1F4976"/>
                </a:solidFill>
                <a:latin typeface="Calibri" pitchFamily="34" charset="0"/>
              </a:rPr>
              <a:t>, </a:t>
            </a:r>
            <a:r>
              <a:rPr lang="en-US" altLang="en-US" sz="1000" i="1">
                <a:solidFill>
                  <a:srgbClr val="1F4976"/>
                </a:solidFill>
                <a:latin typeface="Calibri" pitchFamily="34" charset="0"/>
              </a:rPr>
              <a:t>Spectrochim. Acta </a:t>
            </a:r>
            <a:r>
              <a:rPr lang="ro-RO" altLang="en-US" sz="1000" i="1">
                <a:solidFill>
                  <a:srgbClr val="1F4976"/>
                </a:solidFill>
                <a:latin typeface="Calibri" pitchFamily="34" charset="0"/>
              </a:rPr>
              <a:t>A</a:t>
            </a:r>
            <a:r>
              <a:rPr lang="en-US" altLang="en-US" sz="1000">
                <a:solidFill>
                  <a:srgbClr val="1F4976"/>
                </a:solidFill>
                <a:latin typeface="Calibri" pitchFamily="34" charset="0"/>
              </a:rPr>
              <a:t>, 97 (2012) 703–710</a:t>
            </a:r>
          </a:p>
        </p:txBody>
      </p:sp>
      <p:sp>
        <p:nvSpPr>
          <p:cNvPr id="7" name="Text Box 2"/>
          <p:cNvSpPr txBox="1">
            <a:spLocks noChangeArrowheads="1"/>
          </p:cNvSpPr>
          <p:nvPr/>
        </p:nvSpPr>
        <p:spPr bwMode="auto">
          <a:xfrm>
            <a:off x="211015" y="1295401"/>
            <a:ext cx="6822831" cy="461963"/>
          </a:xfrm>
          <a:prstGeom prst="rect">
            <a:avLst/>
          </a:prstGeom>
          <a:noFill/>
          <a:ln w="9525">
            <a:noFill/>
            <a:miter lim="800000"/>
            <a:headEnd/>
            <a:tailEnd/>
          </a:ln>
          <a:effectLst/>
        </p:spPr>
        <p:txBody>
          <a:bodyPr>
            <a:spAutoFit/>
          </a:bodyPr>
          <a:lstStyle>
            <a:lvl1pPr>
              <a:defRPr sz="2000">
                <a:solidFill>
                  <a:schemeClr val="tx1"/>
                </a:solidFill>
                <a:latin typeface="Tahoma" pitchFamily="34" charset="0"/>
                <a:cs typeface="Arial" pitchFamily="34" charset="0"/>
              </a:defRPr>
            </a:lvl1pPr>
            <a:lvl2pPr marL="742950" indent="-285750">
              <a:defRPr sz="2000">
                <a:solidFill>
                  <a:schemeClr val="tx1"/>
                </a:solidFill>
                <a:latin typeface="Tahoma" pitchFamily="34" charset="0"/>
                <a:cs typeface="Arial" pitchFamily="34" charset="0"/>
              </a:defRPr>
            </a:lvl2pPr>
            <a:lvl3pPr marL="1143000" indent="-228600">
              <a:defRPr sz="2000">
                <a:solidFill>
                  <a:schemeClr val="tx1"/>
                </a:solidFill>
                <a:latin typeface="Tahoma" pitchFamily="34" charset="0"/>
                <a:cs typeface="Arial" pitchFamily="34" charset="0"/>
              </a:defRPr>
            </a:lvl3pPr>
            <a:lvl4pPr marL="1600200" indent="-228600">
              <a:defRPr sz="2000">
                <a:solidFill>
                  <a:schemeClr val="tx1"/>
                </a:solidFill>
                <a:latin typeface="Tahoma" pitchFamily="34" charset="0"/>
                <a:cs typeface="Arial" pitchFamily="34" charset="0"/>
              </a:defRPr>
            </a:lvl4pPr>
            <a:lvl5pPr marL="2057400" indent="-228600">
              <a:defRPr sz="2000">
                <a:solidFill>
                  <a:schemeClr val="tx1"/>
                </a:solidFill>
                <a:latin typeface="Tahoma" pitchFamily="34" charset="0"/>
                <a:cs typeface="Arial" pitchFamily="34" charset="0"/>
              </a:defRPr>
            </a:lvl5pPr>
            <a:lvl6pPr marL="2514600" indent="-228600" fontAlgn="base">
              <a:spcBef>
                <a:spcPct val="0"/>
              </a:spcBef>
              <a:spcAft>
                <a:spcPct val="0"/>
              </a:spcAft>
              <a:defRPr sz="2000">
                <a:solidFill>
                  <a:schemeClr val="tx1"/>
                </a:solidFill>
                <a:latin typeface="Tahoma" pitchFamily="34" charset="0"/>
                <a:cs typeface="Arial" pitchFamily="34" charset="0"/>
              </a:defRPr>
            </a:lvl6pPr>
            <a:lvl7pPr marL="2971800" indent="-228600" fontAlgn="base">
              <a:spcBef>
                <a:spcPct val="0"/>
              </a:spcBef>
              <a:spcAft>
                <a:spcPct val="0"/>
              </a:spcAft>
              <a:defRPr sz="2000">
                <a:solidFill>
                  <a:schemeClr val="tx1"/>
                </a:solidFill>
                <a:latin typeface="Tahoma" pitchFamily="34" charset="0"/>
                <a:cs typeface="Arial" pitchFamily="34" charset="0"/>
              </a:defRPr>
            </a:lvl7pPr>
            <a:lvl8pPr marL="3429000" indent="-228600" fontAlgn="base">
              <a:spcBef>
                <a:spcPct val="0"/>
              </a:spcBef>
              <a:spcAft>
                <a:spcPct val="0"/>
              </a:spcAft>
              <a:defRPr sz="2000">
                <a:solidFill>
                  <a:schemeClr val="tx1"/>
                </a:solidFill>
                <a:latin typeface="Tahoma" pitchFamily="34" charset="0"/>
                <a:cs typeface="Arial" pitchFamily="34" charset="0"/>
              </a:defRPr>
            </a:lvl8pPr>
            <a:lvl9pPr marL="3886200" indent="-228600" fontAlgn="base">
              <a:spcBef>
                <a:spcPct val="0"/>
              </a:spcBef>
              <a:spcAft>
                <a:spcPct val="0"/>
              </a:spcAft>
              <a:defRPr sz="2000">
                <a:solidFill>
                  <a:schemeClr val="tx1"/>
                </a:solidFill>
                <a:latin typeface="Tahoma" pitchFamily="34" charset="0"/>
                <a:cs typeface="Arial" pitchFamily="34" charset="0"/>
              </a:defRPr>
            </a:lvl9pPr>
          </a:lstStyle>
          <a:p>
            <a:pPr eaLnBrk="0" hangingPunct="0">
              <a:spcBef>
                <a:spcPct val="50000"/>
              </a:spcBef>
              <a:defRPr/>
            </a:pPr>
            <a:r>
              <a:rPr lang="ro-RO" sz="2400" b="1" dirty="0" smtClean="0">
                <a:solidFill>
                  <a:srgbClr val="1F4976"/>
                </a:solidFill>
                <a:effectLst>
                  <a:outerShdw blurRad="38100" dist="38100" dir="2700000" algn="tl">
                    <a:srgbClr val="000000"/>
                  </a:outerShdw>
                </a:effectLst>
                <a:latin typeface="Cambria" panose="02040503050406030204" pitchFamily="18" charset="0"/>
              </a:rPr>
              <a:t>Calculated absorption spectra </a:t>
            </a:r>
            <a:r>
              <a:rPr lang="en-US" sz="2400" b="1" dirty="0" smtClean="0">
                <a:solidFill>
                  <a:srgbClr val="1F4976"/>
                </a:solidFill>
                <a:effectLst>
                  <a:outerShdw blurRad="38100" dist="38100" dir="2700000" algn="tl">
                    <a:srgbClr val="000000"/>
                  </a:outerShdw>
                </a:effectLst>
                <a:latin typeface="Cambria" panose="02040503050406030204" pitchFamily="18" charset="0"/>
              </a:rPr>
              <a:t>of PTCDI</a:t>
            </a:r>
            <a:r>
              <a:rPr lang="ro-RO" sz="2400" b="1" dirty="0" smtClean="0">
                <a:solidFill>
                  <a:srgbClr val="1F4976"/>
                </a:solidFill>
                <a:effectLst>
                  <a:outerShdw blurRad="38100" dist="38100" dir="2700000" algn="tl">
                    <a:srgbClr val="000000"/>
                  </a:outerShdw>
                </a:effectLst>
                <a:latin typeface="Cambria" panose="02040503050406030204" pitchFamily="18" charset="0"/>
              </a:rPr>
              <a:t> </a:t>
            </a:r>
            <a:endParaRPr lang="ro-RO" sz="2400" b="1" dirty="0">
              <a:solidFill>
                <a:srgbClr val="1F4976"/>
              </a:solidFill>
              <a:effectLst>
                <a:outerShdw blurRad="38100" dist="38100" dir="2700000" algn="tl">
                  <a:srgbClr val="000000"/>
                </a:outerShdw>
              </a:effectLst>
              <a:latin typeface="Cambria" panose="02040503050406030204" pitchFamily="18" charset="0"/>
            </a:endParaRPr>
          </a:p>
        </p:txBody>
      </p:sp>
      <p:graphicFrame>
        <p:nvGraphicFramePr>
          <p:cNvPr id="8" name="Table 7"/>
          <p:cNvGraphicFramePr>
            <a:graphicFrameLocks noGrp="1"/>
          </p:cNvGraphicFramePr>
          <p:nvPr/>
        </p:nvGraphicFramePr>
        <p:xfrm>
          <a:off x="1055077" y="1905000"/>
          <a:ext cx="3593758" cy="1922740"/>
        </p:xfrm>
        <a:graphic>
          <a:graphicData uri="http://schemas.openxmlformats.org/drawingml/2006/table">
            <a:tbl>
              <a:tblPr>
                <a:tableStyleId>{69C7853C-536D-4A76-A0AE-DD22124D55A5}</a:tableStyleId>
              </a:tblPr>
              <a:tblGrid>
                <a:gridCol w="351692"/>
                <a:gridCol w="2070383"/>
                <a:gridCol w="572128"/>
                <a:gridCol w="599555"/>
              </a:tblGrid>
              <a:tr h="161270">
                <a:tc>
                  <a:txBody>
                    <a:bodyPr/>
                    <a:lstStyle/>
                    <a:p>
                      <a:pPr algn="l">
                        <a:lnSpc>
                          <a:spcPct val="150000"/>
                        </a:lnSpc>
                      </a:pPr>
                      <a:r>
                        <a:rPr lang="en-US" sz="1400" b="1" dirty="0">
                          <a:effectLst>
                            <a:outerShdw blurRad="38100" dist="38100" dir="2700000" algn="tl">
                              <a:srgbClr val="000000">
                                <a:alpha val="43137"/>
                              </a:srgbClr>
                            </a:outerShdw>
                          </a:effectLst>
                          <a:latin typeface="Cambria" panose="02040503050406030204" pitchFamily="18" charset="0"/>
                          <a:cs typeface="Calibri" pitchFamily="34" charset="0"/>
                        </a:rPr>
                        <a:t>No.</a:t>
                      </a:r>
                      <a:endParaRPr lang="en-US" sz="1400" b="1" dirty="0">
                        <a:solidFill>
                          <a:schemeClr val="bg2">
                            <a:lumMod val="75000"/>
                          </a:schemeClr>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44659" marR="44659" marT="0" marB="0"/>
                </a:tc>
                <a:tc>
                  <a:txBody>
                    <a:bodyPr/>
                    <a:lstStyle/>
                    <a:p>
                      <a:pPr algn="l">
                        <a:lnSpc>
                          <a:spcPct val="150000"/>
                        </a:lnSpc>
                      </a:pPr>
                      <a:r>
                        <a:rPr lang="en-US" sz="1400" b="1" dirty="0">
                          <a:effectLst>
                            <a:outerShdw blurRad="38100" dist="38100" dir="2700000" algn="tl">
                              <a:srgbClr val="000000">
                                <a:alpha val="43137"/>
                              </a:srgbClr>
                            </a:outerShdw>
                          </a:effectLst>
                          <a:latin typeface="Cambria" panose="02040503050406030204" pitchFamily="18" charset="0"/>
                          <a:cs typeface="Calibri" pitchFamily="34" charset="0"/>
                        </a:rPr>
                        <a:t>Configuration</a:t>
                      </a:r>
                      <a:endParaRPr lang="en-US" sz="1400" b="1" dirty="0">
                        <a:solidFill>
                          <a:schemeClr val="bg2">
                            <a:lumMod val="75000"/>
                          </a:schemeClr>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b="1" dirty="0">
                          <a:effectLst>
                            <a:outerShdw blurRad="38100" dist="38100" dir="2700000" algn="tl">
                              <a:srgbClr val="000000">
                                <a:alpha val="43137"/>
                              </a:srgbClr>
                            </a:outerShdw>
                          </a:effectLst>
                          <a:latin typeface="Cambria" panose="02040503050406030204" pitchFamily="18" charset="0"/>
                          <a:cs typeface="Calibri" pitchFamily="34" charset="0"/>
                        </a:rPr>
                        <a:t>E(nm)</a:t>
                      </a:r>
                      <a:endParaRPr lang="en-US" sz="1400" b="1" dirty="0">
                        <a:solidFill>
                          <a:schemeClr val="bg2">
                            <a:lumMod val="75000"/>
                          </a:schemeClr>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44659" marR="44659" marT="0" marB="0"/>
                </a:tc>
                <a:tc>
                  <a:txBody>
                    <a:bodyPr/>
                    <a:lstStyle/>
                    <a:p>
                      <a:pPr algn="ctr">
                        <a:lnSpc>
                          <a:spcPct val="150000"/>
                        </a:lnSpc>
                      </a:pPr>
                      <a:r>
                        <a:rPr lang="ro-RO" sz="1400" b="1" dirty="0" smtClean="0">
                          <a:effectLst>
                            <a:outerShdw blurRad="38100" dist="38100" dir="2700000" algn="tl">
                              <a:srgbClr val="000000">
                                <a:alpha val="43137"/>
                              </a:srgbClr>
                            </a:outerShdw>
                          </a:effectLst>
                          <a:latin typeface="Cambria" panose="02040503050406030204" pitchFamily="18" charset="0"/>
                          <a:cs typeface="Calibri" pitchFamily="34" charset="0"/>
                        </a:rPr>
                        <a:t>f</a:t>
                      </a:r>
                      <a:endParaRPr lang="en-US" sz="1400" b="1" dirty="0">
                        <a:solidFill>
                          <a:schemeClr val="bg2">
                            <a:lumMod val="75000"/>
                          </a:schemeClr>
                        </a:solidFill>
                        <a:effectLst>
                          <a:outerShdw blurRad="38100" dist="38100" dir="2700000" algn="tl">
                            <a:srgbClr val="000000">
                              <a:alpha val="43137"/>
                            </a:srgbClr>
                          </a:outerShdw>
                        </a:effectLst>
                        <a:latin typeface="Cambria" panose="02040503050406030204" pitchFamily="18" charset="0"/>
                        <a:cs typeface="Calibri" pitchFamily="34" charset="0"/>
                      </a:endParaRPr>
                    </a:p>
                  </a:txBody>
                  <a:tcPr marL="44659" marR="44659" marT="0" marB="0"/>
                </a:tc>
              </a:tr>
              <a:tr h="177397">
                <a:tc gridSpan="4">
                  <a:txBody>
                    <a:bodyPr/>
                    <a:lstStyle/>
                    <a:p>
                      <a:pPr algn="ctr">
                        <a:lnSpc>
                          <a:spcPct val="150000"/>
                        </a:lnSpc>
                      </a:pPr>
                      <a:r>
                        <a:rPr lang="en-US" sz="1400" b="1" dirty="0">
                          <a:latin typeface="Cambria" panose="02040503050406030204" pitchFamily="18" charset="0"/>
                          <a:cs typeface="Calibri" pitchFamily="34" charset="0"/>
                        </a:rPr>
                        <a:t>PTCDI monomer </a:t>
                      </a:r>
                      <a:r>
                        <a:rPr lang="en-US" sz="1400" b="1" dirty="0" smtClean="0">
                          <a:latin typeface="Cambria" panose="02040503050406030204" pitchFamily="18" charset="0"/>
                          <a:cs typeface="Calibri" pitchFamily="34" charset="0"/>
                        </a:rPr>
                        <a:t>(</a:t>
                      </a:r>
                      <a:r>
                        <a:rPr lang="ro-RO" sz="1400" b="1" dirty="0" smtClean="0">
                          <a:latin typeface="Cambria" panose="02040503050406030204" pitchFamily="18" charset="0"/>
                          <a:cs typeface="Calibri" pitchFamily="34" charset="0"/>
                        </a:rPr>
                        <a:t>DMF</a:t>
                      </a:r>
                      <a:r>
                        <a:rPr lang="en-US" sz="1400" b="1" dirty="0" smtClean="0">
                          <a:latin typeface="Cambria" panose="02040503050406030204" pitchFamily="18" charset="0"/>
                          <a:cs typeface="Calibri" pitchFamily="34" charset="0"/>
                        </a:rPr>
                        <a:t>)</a:t>
                      </a:r>
                      <a:endParaRPr lang="en-US" sz="1400" b="1" dirty="0">
                        <a:solidFill>
                          <a:schemeClr val="bg2">
                            <a:lumMod val="75000"/>
                          </a:schemeClr>
                        </a:solidFill>
                        <a:latin typeface="Cambria" panose="02040503050406030204" pitchFamily="18" charset="0"/>
                        <a:cs typeface="Calibri" pitchFamily="34" charset="0"/>
                      </a:endParaRPr>
                    </a:p>
                  </a:txBody>
                  <a:tcPr marL="44659" marR="44659" marT="0" marB="0"/>
                </a:tc>
                <a:tc hMerge="1">
                  <a:txBody>
                    <a:bodyPr/>
                    <a:lstStyle/>
                    <a:p>
                      <a:endParaRPr lang="en-US"/>
                    </a:p>
                  </a:txBody>
                  <a:tcPr/>
                </a:tc>
                <a:tc hMerge="1">
                  <a:txBody>
                    <a:bodyPr/>
                    <a:lstStyle/>
                    <a:p>
                      <a:endParaRPr lang="en-US"/>
                    </a:p>
                  </a:txBody>
                  <a:tcPr/>
                </a:tc>
                <a:tc hMerge="1">
                  <a:txBody>
                    <a:bodyPr/>
                    <a:lstStyle/>
                    <a:p>
                      <a:endParaRPr lang="en-US"/>
                    </a:p>
                  </a:txBody>
                  <a:tcPr/>
                </a:tc>
              </a:tr>
              <a:tr h="161270">
                <a:tc>
                  <a:txBody>
                    <a:bodyPr/>
                    <a:lstStyle/>
                    <a:p>
                      <a:pPr algn="l">
                        <a:lnSpc>
                          <a:spcPct val="150000"/>
                        </a:lnSpc>
                      </a:pPr>
                      <a:r>
                        <a:rPr lang="en-US" sz="1400">
                          <a:latin typeface="Cambria" panose="02040503050406030204" pitchFamily="18" charset="0"/>
                          <a:cs typeface="Calibri" pitchFamily="34" charset="0"/>
                        </a:rPr>
                        <a:t>1</a:t>
                      </a:r>
                      <a:endParaRPr lang="en-US" sz="140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l">
                        <a:lnSpc>
                          <a:spcPct val="150000"/>
                        </a:lnSpc>
                      </a:pPr>
                      <a:r>
                        <a:rPr lang="en-US" sz="1400" dirty="0" smtClean="0">
                          <a:latin typeface="Cambria" panose="02040503050406030204" pitchFamily="18" charset="0"/>
                          <a:cs typeface="Calibri" pitchFamily="34" charset="0"/>
                        </a:rPr>
                        <a:t>HOMO</a:t>
                      </a:r>
                      <a:r>
                        <a:rPr lang="en-US" sz="1400" dirty="0" smtClean="0">
                          <a:latin typeface="Cambria" panose="02040503050406030204" pitchFamily="18" charset="0"/>
                          <a:cs typeface="Calibri" pitchFamily="34" charset="0"/>
                          <a:sym typeface="Symbol"/>
                        </a:rPr>
                        <a:t></a:t>
                      </a:r>
                      <a:r>
                        <a:rPr lang="en-US" sz="1400" dirty="0" smtClean="0">
                          <a:latin typeface="Cambria" panose="02040503050406030204" pitchFamily="18" charset="0"/>
                          <a:cs typeface="Calibri" pitchFamily="34" charset="0"/>
                        </a:rPr>
                        <a:t>LUMO (98%)</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537.3</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0.864</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r>
              <a:tr h="322540">
                <a:tc>
                  <a:txBody>
                    <a:bodyPr/>
                    <a:lstStyle/>
                    <a:p>
                      <a:pPr algn="l">
                        <a:lnSpc>
                          <a:spcPct val="150000"/>
                        </a:lnSpc>
                      </a:pPr>
                      <a:r>
                        <a:rPr lang="en-US" sz="1400">
                          <a:latin typeface="Cambria" panose="02040503050406030204" pitchFamily="18" charset="0"/>
                          <a:cs typeface="Calibri" pitchFamily="34" charset="0"/>
                        </a:rPr>
                        <a:t>2</a:t>
                      </a:r>
                      <a:endParaRPr lang="en-US" sz="140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l">
                        <a:lnSpc>
                          <a:spcPct val="150000"/>
                        </a:lnSpc>
                      </a:pPr>
                      <a:r>
                        <a:rPr lang="en-US" sz="1400" dirty="0">
                          <a:latin typeface="Cambria" panose="02040503050406030204" pitchFamily="18" charset="0"/>
                          <a:cs typeface="Calibri" pitchFamily="34" charset="0"/>
                        </a:rPr>
                        <a:t>HOMO-2 </a:t>
                      </a:r>
                      <a:r>
                        <a:rPr lang="en-US" sz="1400" dirty="0" smtClean="0">
                          <a:latin typeface="Cambria" panose="02040503050406030204" pitchFamily="18" charset="0"/>
                          <a:cs typeface="Calibri" pitchFamily="34" charset="0"/>
                          <a:sym typeface="Symbol"/>
                        </a:rPr>
                        <a:t></a:t>
                      </a:r>
                      <a:r>
                        <a:rPr lang="en-US" sz="1400" dirty="0" smtClean="0">
                          <a:latin typeface="Cambria" panose="02040503050406030204" pitchFamily="18" charset="0"/>
                          <a:cs typeface="Calibri" pitchFamily="34" charset="0"/>
                        </a:rPr>
                        <a:t>LUMO (90%)</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346.3</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0.127</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r>
              <a:tr h="161270">
                <a:tc>
                  <a:txBody>
                    <a:bodyPr/>
                    <a:lstStyle/>
                    <a:p>
                      <a:pPr algn="l">
                        <a:lnSpc>
                          <a:spcPct val="150000"/>
                        </a:lnSpc>
                      </a:pPr>
                      <a:r>
                        <a:rPr lang="en-US" sz="1400">
                          <a:latin typeface="Cambria" panose="02040503050406030204" pitchFamily="18" charset="0"/>
                          <a:cs typeface="Calibri" pitchFamily="34" charset="0"/>
                        </a:rPr>
                        <a:t>3</a:t>
                      </a:r>
                      <a:endParaRPr lang="en-US" sz="140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l">
                        <a:lnSpc>
                          <a:spcPct val="150000"/>
                        </a:lnSpc>
                      </a:pPr>
                      <a:r>
                        <a:rPr lang="en-US" sz="1400" dirty="0" smtClean="0">
                          <a:latin typeface="Cambria" panose="02040503050406030204" pitchFamily="18" charset="0"/>
                          <a:cs typeface="Calibri" pitchFamily="34" charset="0"/>
                        </a:rPr>
                        <a:t>HOMO</a:t>
                      </a:r>
                      <a:r>
                        <a:rPr lang="en-US" sz="1400" dirty="0" smtClean="0">
                          <a:latin typeface="Cambria" panose="02040503050406030204" pitchFamily="18" charset="0"/>
                          <a:cs typeface="Calibri" pitchFamily="34" charset="0"/>
                          <a:sym typeface="Symbol"/>
                        </a:rPr>
                        <a:t></a:t>
                      </a:r>
                      <a:r>
                        <a:rPr lang="en-US" sz="1400" dirty="0" smtClean="0">
                          <a:latin typeface="Cambria" panose="02040503050406030204" pitchFamily="18" charset="0"/>
                          <a:cs typeface="Calibri" pitchFamily="34" charset="0"/>
                        </a:rPr>
                        <a:t>LUMO+4 (90%)</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283.6</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c>
                  <a:txBody>
                    <a:bodyPr/>
                    <a:lstStyle/>
                    <a:p>
                      <a:pPr algn="ctr">
                        <a:lnSpc>
                          <a:spcPct val="150000"/>
                        </a:lnSpc>
                      </a:pPr>
                      <a:r>
                        <a:rPr lang="en-US" sz="1400" dirty="0">
                          <a:latin typeface="Cambria" panose="02040503050406030204" pitchFamily="18" charset="0"/>
                          <a:cs typeface="Calibri" pitchFamily="34" charset="0"/>
                        </a:rPr>
                        <a:t>0.067</a:t>
                      </a:r>
                      <a:endParaRPr lang="en-US" sz="1400" dirty="0">
                        <a:solidFill>
                          <a:schemeClr val="bg2">
                            <a:lumMod val="75000"/>
                          </a:schemeClr>
                        </a:solidFill>
                        <a:latin typeface="Cambria" panose="02040503050406030204" pitchFamily="18" charset="0"/>
                        <a:cs typeface="Calibri" pitchFamily="34" charset="0"/>
                      </a:endParaRPr>
                    </a:p>
                  </a:txBody>
                  <a:tcPr marL="44659" marR="44659" marT="0" marB="0"/>
                </a:tc>
              </a:tr>
            </a:tbl>
          </a:graphicData>
        </a:graphic>
      </p:graphicFrame>
      <p:pic>
        <p:nvPicPr>
          <p:cNvPr id="34825" name="Picture 8"/>
          <p:cNvPicPr>
            <a:picLocks noChangeAspect="1" noChangeArrowheads="1"/>
          </p:cNvPicPr>
          <p:nvPr/>
        </p:nvPicPr>
        <p:blipFill>
          <a:blip r:embed="rId4" cstate="print"/>
          <a:srcRect/>
          <a:stretch>
            <a:fillRect/>
          </a:stretch>
        </p:blipFill>
        <p:spPr bwMode="auto">
          <a:xfrm>
            <a:off x="4712677" y="1905000"/>
            <a:ext cx="3516923" cy="3048000"/>
          </a:xfrm>
          <a:prstGeom prst="rect">
            <a:avLst/>
          </a:prstGeom>
          <a:noFill/>
          <a:ln w="9525">
            <a:noFill/>
            <a:miter lim="800000"/>
            <a:headEnd/>
            <a:tailEnd/>
          </a:ln>
        </p:spPr>
      </p:pic>
      <p:grpSp>
        <p:nvGrpSpPr>
          <p:cNvPr id="2" name="Group 9"/>
          <p:cNvGrpSpPr>
            <a:grpSpLocks/>
          </p:cNvGrpSpPr>
          <p:nvPr/>
        </p:nvGrpSpPr>
        <p:grpSpPr bwMode="auto">
          <a:xfrm>
            <a:off x="926123" y="4397376"/>
            <a:ext cx="3294185" cy="1374775"/>
            <a:chOff x="21059775" y="11949934"/>
            <a:chExt cx="3836193" cy="1257763"/>
          </a:xfrm>
        </p:grpSpPr>
        <p:pic>
          <p:nvPicPr>
            <p:cNvPr id="34832" name="Picture 10" descr="ptcdi_HOMO.tif"/>
            <p:cNvPicPr>
              <a:picLocks noChangeAspect="1"/>
            </p:cNvPicPr>
            <p:nvPr/>
          </p:nvPicPr>
          <p:blipFill>
            <a:blip r:embed="rId5" cstate="print"/>
            <a:srcRect/>
            <a:stretch>
              <a:fillRect/>
            </a:stretch>
          </p:blipFill>
          <p:spPr bwMode="auto">
            <a:xfrm>
              <a:off x="21059775" y="11949934"/>
              <a:ext cx="2083594" cy="1248541"/>
            </a:xfrm>
            <a:prstGeom prst="rect">
              <a:avLst/>
            </a:prstGeom>
            <a:noFill/>
            <a:ln w="9525">
              <a:noFill/>
              <a:miter lim="800000"/>
              <a:headEnd/>
              <a:tailEnd/>
            </a:ln>
          </p:spPr>
        </p:pic>
        <p:pic>
          <p:nvPicPr>
            <p:cNvPr id="34833" name="Picture 11" descr="ptcdi_LUMO.tif"/>
            <p:cNvPicPr>
              <a:picLocks/>
            </p:cNvPicPr>
            <p:nvPr/>
          </p:nvPicPr>
          <p:blipFill>
            <a:blip r:embed="rId6" cstate="print"/>
            <a:srcRect/>
            <a:stretch>
              <a:fillRect/>
            </a:stretch>
          </p:blipFill>
          <p:spPr bwMode="auto">
            <a:xfrm>
              <a:off x="23143369" y="11954719"/>
              <a:ext cx="1752599" cy="1252978"/>
            </a:xfrm>
            <a:prstGeom prst="rect">
              <a:avLst/>
            </a:prstGeom>
            <a:noFill/>
            <a:ln w="9525">
              <a:noFill/>
              <a:miter lim="800000"/>
              <a:headEnd/>
              <a:tailEnd/>
            </a:ln>
          </p:spPr>
        </p:pic>
      </p:grpSp>
      <p:sp>
        <p:nvSpPr>
          <p:cNvPr id="34827" name="Rectangle 1"/>
          <p:cNvSpPr>
            <a:spLocks noChangeArrowheads="1"/>
          </p:cNvSpPr>
          <p:nvPr/>
        </p:nvSpPr>
        <p:spPr bwMode="auto">
          <a:xfrm>
            <a:off x="984739" y="5635626"/>
            <a:ext cx="3727938" cy="307975"/>
          </a:xfrm>
          <a:prstGeom prst="rect">
            <a:avLst/>
          </a:prstGeom>
          <a:noFill/>
          <a:ln w="9525">
            <a:noFill/>
            <a:miter lim="800000"/>
            <a:headEnd/>
            <a:tailEnd/>
          </a:ln>
        </p:spPr>
        <p:txBody>
          <a:bodyPr anchor="ctr">
            <a:spAutoFit/>
          </a:bodyPr>
          <a:lstStyle/>
          <a:p>
            <a:pPr algn="just"/>
            <a:r>
              <a:rPr lang="en-US" altLang="en-US" sz="1400">
                <a:solidFill>
                  <a:srgbClr val="1F4976"/>
                </a:solidFill>
                <a:latin typeface="Cambria" pitchFamily="18" charset="0"/>
                <a:ea typeface="Calibri" pitchFamily="34" charset="0"/>
                <a:cs typeface="Times New Roman" pitchFamily="18" charset="0"/>
              </a:rPr>
              <a:t>HOMO (left) and LUMO (right) of PTCDI </a:t>
            </a:r>
          </a:p>
        </p:txBody>
      </p:sp>
      <p:sp>
        <p:nvSpPr>
          <p:cNvPr id="15" name="Freeform 14"/>
          <p:cNvSpPr>
            <a:spLocks/>
          </p:cNvSpPr>
          <p:nvPr/>
        </p:nvSpPr>
        <p:spPr bwMode="auto">
          <a:xfrm rot="19566690" flipV="1">
            <a:off x="3885521" y="2135830"/>
            <a:ext cx="2744559" cy="833740"/>
          </a:xfrm>
          <a:custGeom>
            <a:avLst/>
            <a:gdLst>
              <a:gd name="T0" fmla="*/ 0 w 3157183"/>
              <a:gd name="T1" fmla="*/ 930166 h 1624083"/>
              <a:gd name="T2" fmla="*/ 1330419 w 3157183"/>
              <a:gd name="T3" fmla="*/ 703487 h 1624083"/>
              <a:gd name="T4" fmla="*/ 1439024 w 3157183"/>
              <a:gd name="T5" fmla="*/ 0 h 1624083"/>
              <a:gd name="T6" fmla="*/ 0 60000 65536"/>
              <a:gd name="T7" fmla="*/ 0 60000 65536"/>
              <a:gd name="T8" fmla="*/ 0 60000 65536"/>
              <a:gd name="T9" fmla="*/ 0 w 3157183"/>
              <a:gd name="T10" fmla="*/ 0 h 1624083"/>
              <a:gd name="T11" fmla="*/ 3157183 w 3157183"/>
              <a:gd name="T12" fmla="*/ 1624083 h 1624083"/>
            </a:gdLst>
            <a:ahLst/>
            <a:cxnLst>
              <a:cxn ang="T6">
                <a:pos x="T0" y="T1"/>
              </a:cxn>
              <a:cxn ang="T7">
                <a:pos x="T2" y="T3"/>
              </a:cxn>
              <a:cxn ang="T8">
                <a:pos x="T4" y="T5"/>
              </a:cxn>
            </a:cxnLst>
            <a:rect l="T9" t="T10" r="T11" b="T12"/>
            <a:pathLst>
              <a:path w="3157183" h="1624083">
                <a:moveTo>
                  <a:pt x="0" y="1624083"/>
                </a:moveTo>
                <a:cubicBezTo>
                  <a:pt x="1096370" y="1561530"/>
                  <a:pt x="2192741" y="1498978"/>
                  <a:pt x="2674962" y="1228298"/>
                </a:cubicBezTo>
                <a:cubicBezTo>
                  <a:pt x="3157183" y="957618"/>
                  <a:pt x="3025254" y="478809"/>
                  <a:pt x="2893326" y="0"/>
                </a:cubicBezTo>
              </a:path>
            </a:pathLst>
          </a:custGeom>
          <a:noFill/>
          <a:ln w="25400" cap="flat" cmpd="sng" algn="ctr">
            <a:solidFill>
              <a:srgbClr val="00B050"/>
            </a:solidFill>
            <a:prstDash val="solid"/>
            <a:round/>
            <a:headEnd type="none" w="med" len="med"/>
            <a:tailEnd type="none" w="med" len="med"/>
          </a:ln>
        </p:spPr>
        <p:txBody>
          <a:bodyPr/>
          <a:lstStyle/>
          <a:p>
            <a:endParaRPr lang="en-US"/>
          </a:p>
        </p:txBody>
      </p:sp>
      <p:sp>
        <p:nvSpPr>
          <p:cNvPr id="16" name="Freeform 15"/>
          <p:cNvSpPr>
            <a:spLocks/>
          </p:cNvSpPr>
          <p:nvPr/>
        </p:nvSpPr>
        <p:spPr bwMode="auto">
          <a:xfrm>
            <a:off x="4038600" y="3276600"/>
            <a:ext cx="1729154" cy="176214"/>
          </a:xfrm>
          <a:custGeom>
            <a:avLst/>
            <a:gdLst>
              <a:gd name="T0" fmla="*/ 0 w 2367886"/>
              <a:gd name="T1" fmla="*/ 25396 h 707409"/>
              <a:gd name="T2" fmla="*/ 889126 w 2367886"/>
              <a:gd name="T3" fmla="*/ 41159 h 707409"/>
              <a:gd name="T4" fmla="*/ 1004832 w 2367886"/>
              <a:gd name="T5" fmla="*/ 272350 h 707409"/>
              <a:gd name="T6" fmla="*/ 1004832 w 2367886"/>
              <a:gd name="T7" fmla="*/ 272350 h 707409"/>
              <a:gd name="T8" fmla="*/ 0 60000 65536"/>
              <a:gd name="T9" fmla="*/ 0 60000 65536"/>
              <a:gd name="T10" fmla="*/ 0 60000 65536"/>
              <a:gd name="T11" fmla="*/ 0 60000 65536"/>
              <a:gd name="T12" fmla="*/ 0 w 2367886"/>
              <a:gd name="T13" fmla="*/ 0 h 707409"/>
              <a:gd name="T14" fmla="*/ 2367886 w 2367886"/>
              <a:gd name="T15" fmla="*/ 707409 h 707409"/>
            </a:gdLst>
            <a:ahLst/>
            <a:cxnLst>
              <a:cxn ang="T8">
                <a:pos x="T0" y="T1"/>
              </a:cxn>
              <a:cxn ang="T9">
                <a:pos x="T2" y="T3"/>
              </a:cxn>
              <a:cxn ang="T10">
                <a:pos x="T4" y="T5"/>
              </a:cxn>
              <a:cxn ang="T11">
                <a:pos x="T6" y="T7"/>
              </a:cxn>
            </a:cxnLst>
            <a:rect l="T12" t="T13" r="T14" b="T15"/>
            <a:pathLst>
              <a:path w="2367886" h="707409">
                <a:moveTo>
                  <a:pt x="0" y="65964"/>
                </a:moveTo>
                <a:cubicBezTo>
                  <a:pt x="808630" y="32982"/>
                  <a:pt x="1617260" y="0"/>
                  <a:pt x="1992573" y="106907"/>
                </a:cubicBezTo>
                <a:cubicBezTo>
                  <a:pt x="2367886" y="213814"/>
                  <a:pt x="2251880" y="707409"/>
                  <a:pt x="2251880" y="707409"/>
                </a:cubicBezTo>
              </a:path>
            </a:pathLst>
          </a:custGeom>
          <a:noFill/>
          <a:ln w="25400" cap="flat" cmpd="sng" algn="ctr">
            <a:solidFill>
              <a:srgbClr val="FF0000"/>
            </a:solidFill>
            <a:prstDash val="solid"/>
            <a:round/>
            <a:headEnd type="none" w="med" len="med"/>
            <a:tailEnd type="none" w="med" len="med"/>
          </a:ln>
        </p:spPr>
        <p:txBody>
          <a:bodyPr/>
          <a:lstStyle/>
          <a:p>
            <a:endParaRPr lang="en-US"/>
          </a:p>
        </p:txBody>
      </p:sp>
      <p:graphicFrame>
        <p:nvGraphicFramePr>
          <p:cNvPr id="18" name="Table 17"/>
          <p:cNvGraphicFramePr>
            <a:graphicFrameLocks noGrp="1"/>
          </p:cNvGraphicFramePr>
          <p:nvPr/>
        </p:nvGraphicFramePr>
        <p:xfrm>
          <a:off x="1055079" y="3505200"/>
          <a:ext cx="3655254" cy="640080"/>
        </p:xfrm>
        <a:graphic>
          <a:graphicData uri="http://schemas.openxmlformats.org/drawingml/2006/table">
            <a:tbl>
              <a:tblPr>
                <a:tableStyleId>{775DCB02-9BB8-47FD-8907-85C794F793BA}</a:tableStyleId>
              </a:tblPr>
              <a:tblGrid>
                <a:gridCol w="351691"/>
                <a:gridCol w="2110154"/>
                <a:gridCol w="560363"/>
                <a:gridCol w="633046"/>
              </a:tblGrid>
              <a:tr h="0">
                <a:tc gridSpan="4">
                  <a:txBody>
                    <a:bodyPr/>
                    <a:lstStyle/>
                    <a:p>
                      <a:pPr algn="ctr">
                        <a:lnSpc>
                          <a:spcPct val="150000"/>
                        </a:lnSpc>
                        <a:spcAft>
                          <a:spcPts val="0"/>
                        </a:spcAft>
                      </a:pPr>
                      <a:r>
                        <a:rPr lang="ro-RO" sz="1400" b="1" dirty="0" smtClean="0">
                          <a:latin typeface="Cambria" panose="02040503050406030204" pitchFamily="18" charset="0"/>
                          <a:ea typeface="Times New Roman"/>
                          <a:cs typeface="Calibri" pitchFamily="34" charset="0"/>
                        </a:rPr>
                        <a:t>PTCDI dimer (DMF)</a:t>
                      </a:r>
                      <a:endParaRPr lang="en-US" sz="1400" b="1" dirty="0">
                        <a:latin typeface="Cambria" panose="02040503050406030204" pitchFamily="18" charset="0"/>
                        <a:ea typeface="Times New Roman"/>
                        <a:cs typeface="Calibri" pitchFamily="34" charset="0"/>
                      </a:endParaRPr>
                    </a:p>
                  </a:txBody>
                  <a:tcPr marL="63305" marR="63305" marT="0" marB="0"/>
                </a:tc>
                <a:tc hMerge="1">
                  <a:txBody>
                    <a:bodyPr/>
                    <a:lstStyle/>
                    <a:p>
                      <a:pPr>
                        <a:lnSpc>
                          <a:spcPct val="150000"/>
                        </a:lnSpc>
                        <a:spcAft>
                          <a:spcPts val="0"/>
                        </a:spcAft>
                      </a:pPr>
                      <a:endParaRPr lang="en-US" sz="1200" dirty="0">
                        <a:latin typeface="Calibri"/>
                        <a:ea typeface="Times New Roman"/>
                        <a:cs typeface="Times New Roman"/>
                      </a:endParaRPr>
                    </a:p>
                  </a:txBody>
                  <a:tcPr marL="68580" marR="68580" marT="0" marB="0"/>
                </a:tc>
                <a:tc hMerge="1">
                  <a:txBody>
                    <a:bodyPr/>
                    <a:lstStyle/>
                    <a:p>
                      <a:endParaRPr lang="en-US"/>
                    </a:p>
                  </a:txBody>
                  <a:tcPr/>
                </a:tc>
                <a:tc hMerge="1">
                  <a:txBody>
                    <a:bodyPr/>
                    <a:lstStyle/>
                    <a:p>
                      <a:endParaRPr lang="en-US"/>
                    </a:p>
                  </a:txBody>
                  <a:tcPr/>
                </a:tc>
              </a:tr>
              <a:tr h="0">
                <a:tc>
                  <a:txBody>
                    <a:bodyPr/>
                    <a:lstStyle/>
                    <a:p>
                      <a:pPr>
                        <a:lnSpc>
                          <a:spcPct val="150000"/>
                        </a:lnSpc>
                        <a:spcAft>
                          <a:spcPts val="0"/>
                        </a:spcAft>
                      </a:pPr>
                      <a:r>
                        <a:rPr lang="en-US" sz="1400" dirty="0">
                          <a:latin typeface="Cambria" panose="02040503050406030204" pitchFamily="18" charset="0"/>
                          <a:cs typeface="Calibri" pitchFamily="34" charset="0"/>
                        </a:rPr>
                        <a:t>2</a:t>
                      </a:r>
                      <a:endParaRPr lang="en-US" sz="1400" dirty="0">
                        <a:latin typeface="Cambria" panose="02040503050406030204" pitchFamily="18" charset="0"/>
                        <a:ea typeface="Times New Roman"/>
                        <a:cs typeface="Calibri" pitchFamily="34" charset="0"/>
                      </a:endParaRPr>
                    </a:p>
                  </a:txBody>
                  <a:tcPr marL="63305" marR="63305" marT="0" marB="0"/>
                </a:tc>
                <a:tc>
                  <a:txBody>
                    <a:bodyPr/>
                    <a:lstStyle/>
                    <a:p>
                      <a:pPr>
                        <a:lnSpc>
                          <a:spcPct val="150000"/>
                        </a:lnSpc>
                        <a:spcAft>
                          <a:spcPts val="0"/>
                        </a:spcAft>
                      </a:pPr>
                      <a:r>
                        <a:rPr lang="en-US" sz="1400" dirty="0" smtClean="0">
                          <a:latin typeface="Cambria" panose="02040503050406030204" pitchFamily="18" charset="0"/>
                          <a:cs typeface="Calibri" pitchFamily="34" charset="0"/>
                        </a:rPr>
                        <a:t>HOMO</a:t>
                      </a:r>
                      <a:r>
                        <a:rPr lang="en-US" sz="1400" dirty="0" smtClean="0">
                          <a:latin typeface="Cambria" panose="02040503050406030204" pitchFamily="18" charset="0"/>
                          <a:cs typeface="Calibri" pitchFamily="34" charset="0"/>
                          <a:sym typeface="Symbol"/>
                        </a:rPr>
                        <a:t></a:t>
                      </a:r>
                      <a:r>
                        <a:rPr lang="en-US" sz="1400" dirty="0" smtClean="0">
                          <a:latin typeface="Cambria" panose="02040503050406030204" pitchFamily="18" charset="0"/>
                          <a:cs typeface="Calibri" pitchFamily="34" charset="0"/>
                        </a:rPr>
                        <a:t>LUMO+2 (54%)</a:t>
                      </a:r>
                      <a:endParaRPr lang="en-US" sz="1400" dirty="0">
                        <a:latin typeface="Cambria" panose="02040503050406030204" pitchFamily="18" charset="0"/>
                        <a:ea typeface="Times New Roman"/>
                        <a:cs typeface="Calibri" pitchFamily="34" charset="0"/>
                      </a:endParaRPr>
                    </a:p>
                  </a:txBody>
                  <a:tcPr marL="63305" marR="63305" marT="0" marB="0"/>
                </a:tc>
                <a:tc>
                  <a:txBody>
                    <a:bodyPr/>
                    <a:lstStyle/>
                    <a:p>
                      <a:pPr algn="ctr">
                        <a:lnSpc>
                          <a:spcPct val="150000"/>
                        </a:lnSpc>
                        <a:spcAft>
                          <a:spcPts val="0"/>
                        </a:spcAft>
                      </a:pPr>
                      <a:r>
                        <a:rPr lang="en-US" sz="1400" dirty="0">
                          <a:latin typeface="Cambria" panose="02040503050406030204" pitchFamily="18" charset="0"/>
                          <a:cs typeface="Calibri" pitchFamily="34" charset="0"/>
                        </a:rPr>
                        <a:t>598.0</a:t>
                      </a:r>
                      <a:endParaRPr lang="en-US" sz="1400" dirty="0">
                        <a:latin typeface="Cambria" panose="02040503050406030204" pitchFamily="18" charset="0"/>
                        <a:ea typeface="Times New Roman"/>
                        <a:cs typeface="Calibri" pitchFamily="34" charset="0"/>
                      </a:endParaRPr>
                    </a:p>
                  </a:txBody>
                  <a:tcPr marL="63305" marR="63305" marT="0" marB="0"/>
                </a:tc>
                <a:tc>
                  <a:txBody>
                    <a:bodyPr/>
                    <a:lstStyle/>
                    <a:p>
                      <a:pPr algn="ctr">
                        <a:lnSpc>
                          <a:spcPct val="150000"/>
                        </a:lnSpc>
                        <a:spcAft>
                          <a:spcPts val="0"/>
                        </a:spcAft>
                      </a:pPr>
                      <a:r>
                        <a:rPr lang="en-US" sz="1400" dirty="0">
                          <a:latin typeface="Cambria" panose="02040503050406030204" pitchFamily="18" charset="0"/>
                          <a:cs typeface="Calibri" pitchFamily="34" charset="0"/>
                        </a:rPr>
                        <a:t>0.003</a:t>
                      </a:r>
                      <a:endParaRPr lang="en-US" sz="1400" dirty="0">
                        <a:latin typeface="Cambria" panose="02040503050406030204" pitchFamily="18" charset="0"/>
                        <a:ea typeface="Times New Roman"/>
                        <a:cs typeface="Calibri" pitchFamily="34" charset="0"/>
                      </a:endParaRPr>
                    </a:p>
                  </a:txBody>
                  <a:tcPr marL="63305" marR="63305" marT="0" marB="0"/>
                </a:tc>
              </a:tr>
            </a:tbl>
          </a:graphicData>
        </a:graphic>
      </p:graphicFrame>
      <p:sp>
        <p:nvSpPr>
          <p:cNvPr id="19" name="Freeform 18"/>
          <p:cNvSpPr/>
          <p:nvPr/>
        </p:nvSpPr>
        <p:spPr bwMode="auto">
          <a:xfrm>
            <a:off x="3981451" y="2360614"/>
            <a:ext cx="2932234" cy="1677987"/>
          </a:xfrm>
          <a:custGeom>
            <a:avLst/>
            <a:gdLst>
              <a:gd name="connsiteX0" fmla="*/ 0 w 3177653"/>
              <a:gd name="connsiteY0" fmla="*/ 3084395 h 3084395"/>
              <a:gd name="connsiteX1" fmla="*/ 2347414 w 3177653"/>
              <a:gd name="connsiteY1" fmla="*/ 2538484 h 3084395"/>
              <a:gd name="connsiteX2" fmla="*/ 3057098 w 3177653"/>
              <a:gd name="connsiteY2" fmla="*/ 2292825 h 3084395"/>
              <a:gd name="connsiteX3" fmla="*/ 3070746 w 3177653"/>
              <a:gd name="connsiteY3" fmla="*/ 354842 h 3084395"/>
              <a:gd name="connsiteX4" fmla="*/ 3070746 w 3177653"/>
              <a:gd name="connsiteY4" fmla="*/ 163774 h 3084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7653" h="3084395">
                <a:moveTo>
                  <a:pt x="0" y="3084395"/>
                </a:moveTo>
                <a:lnTo>
                  <a:pt x="2347414" y="2538484"/>
                </a:lnTo>
                <a:cubicBezTo>
                  <a:pt x="2856930" y="2406556"/>
                  <a:pt x="2936543" y="2656765"/>
                  <a:pt x="3057098" y="2292825"/>
                </a:cubicBezTo>
                <a:cubicBezTo>
                  <a:pt x="3177653" y="1928885"/>
                  <a:pt x="3068471" y="709684"/>
                  <a:pt x="3070746" y="354842"/>
                </a:cubicBezTo>
                <a:cubicBezTo>
                  <a:pt x="3073021" y="0"/>
                  <a:pt x="3071883" y="81887"/>
                  <a:pt x="3070746" y="163774"/>
                </a:cubicBezTo>
              </a:path>
            </a:pathLst>
          </a:custGeom>
          <a:noFill/>
          <a:ln w="25400" cap="flat" cmpd="sng" algn="ctr">
            <a:solidFill>
              <a:schemeClr val="tx2">
                <a:lumMod val="75000"/>
              </a:schemeClr>
            </a:solidFill>
            <a:prstDash val="solid"/>
            <a:round/>
            <a:headEnd type="none" w="med" len="med"/>
            <a:tailEnd type="none" w="med" len="med"/>
          </a:ln>
          <a:effectLst/>
        </p:spPr>
        <p:txBody>
          <a:bodyPr/>
          <a:lstStyle/>
          <a:p>
            <a:pPr eaLnBrk="0" hangingPunct="0">
              <a:defRPr/>
            </a:pPr>
            <a:endParaRPr lang="en-US">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5843"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5845" name="Rectangle 11"/>
          <p:cNvSpPr>
            <a:spLocks noChangeArrowheads="1"/>
          </p:cNvSpPr>
          <p:nvPr/>
        </p:nvSpPr>
        <p:spPr bwMode="auto">
          <a:xfrm>
            <a:off x="43961" y="6429375"/>
            <a:ext cx="5134708" cy="400050"/>
          </a:xfrm>
          <a:prstGeom prst="rect">
            <a:avLst/>
          </a:prstGeom>
          <a:solidFill>
            <a:srgbClr val="F4DFBD"/>
          </a:solidFill>
          <a:ln w="9525">
            <a:noFill/>
            <a:miter lim="800000"/>
            <a:headEnd/>
            <a:tailEnd/>
          </a:ln>
        </p:spPr>
        <p:txBody>
          <a:bodyPr>
            <a:spAutoFit/>
          </a:bodyPr>
          <a:lstStyle/>
          <a:p>
            <a:r>
              <a:rPr lang="en-US" altLang="en-US" sz="1000">
                <a:solidFill>
                  <a:srgbClr val="1F4976"/>
                </a:solidFill>
                <a:latin typeface="Calibri" pitchFamily="34" charset="0"/>
              </a:rPr>
              <a:t>M. Oltean, A. Calborean, G. Mile, M. Vidrighin, M. Iosin , </a:t>
            </a:r>
            <a:r>
              <a:rPr lang="it-IT" altLang="en-US" sz="1000">
                <a:solidFill>
                  <a:srgbClr val="1F4976"/>
                </a:solidFill>
                <a:latin typeface="Calibri" pitchFamily="34" charset="0"/>
              </a:rPr>
              <a:t>L. Leopold, D. Maniu, N. Leopold, V. Chi</a:t>
            </a:r>
            <a:r>
              <a:rPr lang="ro-RO" altLang="en-US" sz="1000">
                <a:solidFill>
                  <a:srgbClr val="1F4976"/>
                </a:solidFill>
                <a:latin typeface="Calibri" pitchFamily="34" charset="0"/>
              </a:rPr>
              <a:t>ș</a:t>
            </a:r>
            <a:r>
              <a:rPr lang="it-IT" altLang="en-US" sz="1000">
                <a:solidFill>
                  <a:srgbClr val="1F4976"/>
                </a:solidFill>
                <a:latin typeface="Calibri" pitchFamily="34" charset="0"/>
              </a:rPr>
              <a:t>, </a:t>
            </a:r>
            <a:r>
              <a:rPr lang="en-US" altLang="en-US" sz="1000" i="1">
                <a:solidFill>
                  <a:srgbClr val="1F4976"/>
                </a:solidFill>
                <a:latin typeface="Calibri" pitchFamily="34" charset="0"/>
              </a:rPr>
              <a:t>Spectrochim. Acta </a:t>
            </a:r>
            <a:r>
              <a:rPr lang="ro-RO" altLang="en-US" sz="1000" i="1">
                <a:solidFill>
                  <a:srgbClr val="1F4976"/>
                </a:solidFill>
                <a:latin typeface="Calibri" pitchFamily="34" charset="0"/>
              </a:rPr>
              <a:t>A</a:t>
            </a:r>
            <a:r>
              <a:rPr lang="en-US" altLang="en-US" sz="1000">
                <a:solidFill>
                  <a:srgbClr val="1F4976"/>
                </a:solidFill>
                <a:latin typeface="Calibri" pitchFamily="34" charset="0"/>
              </a:rPr>
              <a:t>, 97 (2012) 703–710</a:t>
            </a:r>
          </a:p>
        </p:txBody>
      </p:sp>
      <p:pic>
        <p:nvPicPr>
          <p:cNvPr id="35846" name="Picture 7" descr="image-spectru-vibronic-linii-rezolvate.png"/>
          <p:cNvPicPr>
            <a:picLocks noChangeAspect="1" noChangeArrowheads="1"/>
          </p:cNvPicPr>
          <p:nvPr/>
        </p:nvPicPr>
        <p:blipFill>
          <a:blip r:embed="rId4" cstate="print"/>
          <a:srcRect/>
          <a:stretch>
            <a:fillRect/>
          </a:stretch>
        </p:blipFill>
        <p:spPr bwMode="auto">
          <a:xfrm>
            <a:off x="211015" y="1524001"/>
            <a:ext cx="4712677" cy="4081463"/>
          </a:xfrm>
          <a:prstGeom prst="rect">
            <a:avLst/>
          </a:prstGeom>
          <a:noFill/>
          <a:ln w="9525">
            <a:noFill/>
            <a:miter lim="800000"/>
            <a:headEnd/>
            <a:tailEnd/>
          </a:ln>
        </p:spPr>
      </p:pic>
      <p:sp>
        <p:nvSpPr>
          <p:cNvPr id="7" name="Text Box 2"/>
          <p:cNvSpPr txBox="1">
            <a:spLocks noChangeArrowheads="1"/>
          </p:cNvSpPr>
          <p:nvPr/>
        </p:nvSpPr>
        <p:spPr bwMode="auto">
          <a:xfrm>
            <a:off x="211016" y="1143001"/>
            <a:ext cx="7639050" cy="830997"/>
          </a:xfrm>
          <a:prstGeom prst="rect">
            <a:avLst/>
          </a:prstGeom>
          <a:noFill/>
          <a:ln w="9525">
            <a:noFill/>
            <a:miter lim="800000"/>
            <a:headEnd/>
            <a:tailEnd/>
          </a:ln>
          <a:effectLst/>
        </p:spPr>
        <p:txBody>
          <a:bodyPr>
            <a:spAutoFit/>
          </a:bodyPr>
          <a:lstStyle>
            <a:lvl1pPr>
              <a:defRPr sz="2000">
                <a:solidFill>
                  <a:schemeClr val="tx1"/>
                </a:solidFill>
                <a:latin typeface="Tahoma" pitchFamily="34" charset="0"/>
                <a:cs typeface="Arial" pitchFamily="34" charset="0"/>
              </a:defRPr>
            </a:lvl1pPr>
            <a:lvl2pPr marL="742950" indent="-285750">
              <a:defRPr sz="2000">
                <a:solidFill>
                  <a:schemeClr val="tx1"/>
                </a:solidFill>
                <a:latin typeface="Tahoma" pitchFamily="34" charset="0"/>
                <a:cs typeface="Arial" pitchFamily="34" charset="0"/>
              </a:defRPr>
            </a:lvl2pPr>
            <a:lvl3pPr marL="1143000" indent="-228600">
              <a:defRPr sz="2000">
                <a:solidFill>
                  <a:schemeClr val="tx1"/>
                </a:solidFill>
                <a:latin typeface="Tahoma" pitchFamily="34" charset="0"/>
                <a:cs typeface="Arial" pitchFamily="34" charset="0"/>
              </a:defRPr>
            </a:lvl3pPr>
            <a:lvl4pPr marL="1600200" indent="-228600">
              <a:defRPr sz="2000">
                <a:solidFill>
                  <a:schemeClr val="tx1"/>
                </a:solidFill>
                <a:latin typeface="Tahoma" pitchFamily="34" charset="0"/>
                <a:cs typeface="Arial" pitchFamily="34" charset="0"/>
              </a:defRPr>
            </a:lvl4pPr>
            <a:lvl5pPr marL="2057400" indent="-228600">
              <a:defRPr sz="2000">
                <a:solidFill>
                  <a:schemeClr val="tx1"/>
                </a:solidFill>
                <a:latin typeface="Tahoma" pitchFamily="34" charset="0"/>
                <a:cs typeface="Arial" pitchFamily="34" charset="0"/>
              </a:defRPr>
            </a:lvl5pPr>
            <a:lvl6pPr marL="2514600" indent="-228600" fontAlgn="base">
              <a:spcBef>
                <a:spcPct val="0"/>
              </a:spcBef>
              <a:spcAft>
                <a:spcPct val="0"/>
              </a:spcAft>
              <a:defRPr sz="2000">
                <a:solidFill>
                  <a:schemeClr val="tx1"/>
                </a:solidFill>
                <a:latin typeface="Tahoma" pitchFamily="34" charset="0"/>
                <a:cs typeface="Arial" pitchFamily="34" charset="0"/>
              </a:defRPr>
            </a:lvl6pPr>
            <a:lvl7pPr marL="2971800" indent="-228600" fontAlgn="base">
              <a:spcBef>
                <a:spcPct val="0"/>
              </a:spcBef>
              <a:spcAft>
                <a:spcPct val="0"/>
              </a:spcAft>
              <a:defRPr sz="2000">
                <a:solidFill>
                  <a:schemeClr val="tx1"/>
                </a:solidFill>
                <a:latin typeface="Tahoma" pitchFamily="34" charset="0"/>
                <a:cs typeface="Arial" pitchFamily="34" charset="0"/>
              </a:defRPr>
            </a:lvl7pPr>
            <a:lvl8pPr marL="3429000" indent="-228600" fontAlgn="base">
              <a:spcBef>
                <a:spcPct val="0"/>
              </a:spcBef>
              <a:spcAft>
                <a:spcPct val="0"/>
              </a:spcAft>
              <a:defRPr sz="2000">
                <a:solidFill>
                  <a:schemeClr val="tx1"/>
                </a:solidFill>
                <a:latin typeface="Tahoma" pitchFamily="34" charset="0"/>
                <a:cs typeface="Arial" pitchFamily="34" charset="0"/>
              </a:defRPr>
            </a:lvl8pPr>
            <a:lvl9pPr marL="3886200" indent="-228600" fontAlgn="base">
              <a:spcBef>
                <a:spcPct val="0"/>
              </a:spcBef>
              <a:spcAft>
                <a:spcPct val="0"/>
              </a:spcAft>
              <a:defRPr sz="2000">
                <a:solidFill>
                  <a:schemeClr val="tx1"/>
                </a:solidFill>
                <a:latin typeface="Tahoma" pitchFamily="34" charset="0"/>
                <a:cs typeface="Arial" pitchFamily="34" charset="0"/>
              </a:defRPr>
            </a:lvl9pPr>
          </a:lstStyle>
          <a:p>
            <a:pPr eaLnBrk="0" hangingPunct="0">
              <a:spcBef>
                <a:spcPct val="50000"/>
              </a:spcBef>
              <a:defRPr/>
            </a:pPr>
            <a:r>
              <a:rPr lang="ro-RO" sz="2400" b="1" dirty="0" smtClean="0">
                <a:solidFill>
                  <a:srgbClr val="1F4976"/>
                </a:solidFill>
                <a:effectLst>
                  <a:outerShdw blurRad="38100" dist="38100" dir="2700000" algn="tl">
                    <a:srgbClr val="000000"/>
                  </a:outerShdw>
                </a:effectLst>
                <a:latin typeface="Cambria" panose="02040503050406030204" pitchFamily="18" charset="0"/>
              </a:rPr>
              <a:t>Vibronic structure of the absorption spectrum </a:t>
            </a:r>
            <a:r>
              <a:rPr lang="en-US" sz="2400" b="1" dirty="0" smtClean="0">
                <a:solidFill>
                  <a:srgbClr val="1F4976"/>
                </a:solidFill>
                <a:effectLst>
                  <a:outerShdw blurRad="38100" dist="38100" dir="2700000" algn="tl">
                    <a:srgbClr val="000000"/>
                  </a:outerShdw>
                </a:effectLst>
                <a:latin typeface="Cambria" panose="02040503050406030204" pitchFamily="18" charset="0"/>
              </a:rPr>
              <a:t>of PTCDI</a:t>
            </a:r>
            <a:r>
              <a:rPr lang="ro-RO" sz="2400" b="1" dirty="0" smtClean="0">
                <a:solidFill>
                  <a:srgbClr val="1F4976"/>
                </a:solidFill>
                <a:effectLst>
                  <a:outerShdw blurRad="38100" dist="38100" dir="2700000" algn="tl">
                    <a:srgbClr val="000000"/>
                  </a:outerShdw>
                </a:effectLst>
                <a:latin typeface="Cambria" panose="02040503050406030204" pitchFamily="18" charset="0"/>
              </a:rPr>
              <a:t> </a:t>
            </a:r>
            <a:endParaRPr lang="ro-RO" sz="2400" b="1" dirty="0">
              <a:solidFill>
                <a:srgbClr val="1F4976"/>
              </a:solidFill>
              <a:effectLst>
                <a:outerShdw blurRad="38100" dist="38100" dir="2700000" algn="tl">
                  <a:srgbClr val="000000"/>
                </a:outerShdw>
              </a:effectLst>
              <a:latin typeface="Cambria" panose="02040503050406030204" pitchFamily="18" charset="0"/>
            </a:endParaRPr>
          </a:p>
        </p:txBody>
      </p:sp>
      <p:sp>
        <p:nvSpPr>
          <p:cNvPr id="35848" name="Rectangle 8"/>
          <p:cNvSpPr>
            <a:spLocks noChangeArrowheads="1"/>
          </p:cNvSpPr>
          <p:nvPr/>
        </p:nvSpPr>
        <p:spPr bwMode="auto">
          <a:xfrm>
            <a:off x="140677" y="5602288"/>
            <a:ext cx="5486400" cy="830997"/>
          </a:xfrm>
          <a:prstGeom prst="rect">
            <a:avLst/>
          </a:prstGeom>
          <a:noFill/>
          <a:ln w="9525">
            <a:noFill/>
            <a:miter lim="800000"/>
            <a:headEnd/>
            <a:tailEnd/>
          </a:ln>
        </p:spPr>
        <p:txBody>
          <a:bodyPr>
            <a:spAutoFit/>
          </a:bodyPr>
          <a:lstStyle/>
          <a:p>
            <a:r>
              <a:rPr lang="en-US" altLang="en-US" sz="1200">
                <a:solidFill>
                  <a:srgbClr val="1F4976"/>
                </a:solidFill>
                <a:latin typeface="Cambria" pitchFamily="18" charset="0"/>
              </a:rPr>
              <a:t>PBE0-DCP/6-31+G(d,p) calculated absorption spectrum of PTCDI monomer in gas phase (excitation to the first electronic excited state). The stick lines refer to the individual vibronic transitions (the lengths of the bars indicate the oscillator strength). </a:t>
            </a:r>
          </a:p>
        </p:txBody>
      </p:sp>
      <p:pic>
        <p:nvPicPr>
          <p:cNvPr id="35849" name="Picture 9"/>
          <p:cNvPicPr>
            <a:picLocks noChangeAspect="1" noChangeArrowheads="1"/>
          </p:cNvPicPr>
          <p:nvPr/>
        </p:nvPicPr>
        <p:blipFill>
          <a:blip r:embed="rId5" cstate="print"/>
          <a:srcRect l="22253" t="25781" r="22893" b="25259"/>
          <a:stretch>
            <a:fillRect/>
          </a:stretch>
        </p:blipFill>
        <p:spPr bwMode="auto">
          <a:xfrm>
            <a:off x="5838092" y="1752601"/>
            <a:ext cx="1406769" cy="931863"/>
          </a:xfrm>
          <a:prstGeom prst="rect">
            <a:avLst/>
          </a:prstGeom>
          <a:noFill/>
          <a:ln w="9525">
            <a:noFill/>
            <a:miter lim="800000"/>
            <a:headEnd/>
            <a:tailEnd/>
          </a:ln>
        </p:spPr>
      </p:pic>
      <p:pic>
        <p:nvPicPr>
          <p:cNvPr id="35850" name="Picture 10"/>
          <p:cNvPicPr>
            <a:picLocks noChangeAspect="1" noChangeArrowheads="1"/>
          </p:cNvPicPr>
          <p:nvPr/>
        </p:nvPicPr>
        <p:blipFill>
          <a:blip r:embed="rId6" cstate="print"/>
          <a:srcRect l="21907" t="25520" r="22203" b="24219"/>
          <a:stretch>
            <a:fillRect/>
          </a:stretch>
        </p:blipFill>
        <p:spPr bwMode="auto">
          <a:xfrm>
            <a:off x="5838092" y="2743200"/>
            <a:ext cx="1406769" cy="838200"/>
          </a:xfrm>
          <a:prstGeom prst="rect">
            <a:avLst/>
          </a:prstGeom>
          <a:noFill/>
          <a:ln w="9525">
            <a:noFill/>
            <a:miter lim="800000"/>
            <a:headEnd/>
            <a:tailEnd/>
          </a:ln>
        </p:spPr>
      </p:pic>
      <p:pic>
        <p:nvPicPr>
          <p:cNvPr id="35851" name="Picture 11"/>
          <p:cNvPicPr>
            <a:picLocks noChangeAspect="1" noChangeArrowheads="1"/>
          </p:cNvPicPr>
          <p:nvPr/>
        </p:nvPicPr>
        <p:blipFill>
          <a:blip r:embed="rId7" cstate="print"/>
          <a:srcRect l="22771" t="20833" r="21686" b="19270"/>
          <a:stretch>
            <a:fillRect/>
          </a:stretch>
        </p:blipFill>
        <p:spPr bwMode="auto">
          <a:xfrm>
            <a:off x="5838092" y="3581400"/>
            <a:ext cx="1406769" cy="838200"/>
          </a:xfrm>
          <a:prstGeom prst="rect">
            <a:avLst/>
          </a:prstGeom>
          <a:noFill/>
          <a:ln w="9525">
            <a:noFill/>
            <a:miter lim="800000"/>
            <a:headEnd/>
            <a:tailEnd/>
          </a:ln>
        </p:spPr>
      </p:pic>
      <p:pic>
        <p:nvPicPr>
          <p:cNvPr id="35852" name="Picture 12"/>
          <p:cNvPicPr>
            <a:picLocks noChangeAspect="1" noChangeArrowheads="1"/>
          </p:cNvPicPr>
          <p:nvPr/>
        </p:nvPicPr>
        <p:blipFill>
          <a:blip r:embed="rId8" cstate="print"/>
          <a:srcRect l="21217" t="21094" r="19617" b="22395"/>
          <a:stretch>
            <a:fillRect/>
          </a:stretch>
        </p:blipFill>
        <p:spPr bwMode="auto">
          <a:xfrm>
            <a:off x="5838092" y="4495800"/>
            <a:ext cx="1406769" cy="838200"/>
          </a:xfrm>
          <a:prstGeom prst="rect">
            <a:avLst/>
          </a:prstGeom>
          <a:noFill/>
          <a:ln w="9525">
            <a:noFill/>
            <a:miter lim="800000"/>
            <a:headEnd/>
            <a:tailEnd/>
          </a:ln>
        </p:spPr>
      </p:pic>
      <p:pic>
        <p:nvPicPr>
          <p:cNvPr id="35853" name="Picture 13"/>
          <p:cNvPicPr>
            <a:picLocks noChangeAspect="1" noChangeArrowheads="1"/>
          </p:cNvPicPr>
          <p:nvPr/>
        </p:nvPicPr>
        <p:blipFill>
          <a:blip r:embed="rId9" cstate="print"/>
          <a:srcRect l="22771" t="27083" r="20477" b="24480"/>
          <a:stretch>
            <a:fillRect/>
          </a:stretch>
        </p:blipFill>
        <p:spPr bwMode="auto">
          <a:xfrm>
            <a:off x="5838092" y="5410200"/>
            <a:ext cx="1406769" cy="838200"/>
          </a:xfrm>
          <a:prstGeom prst="rect">
            <a:avLst/>
          </a:prstGeom>
          <a:noFill/>
          <a:ln w="9525">
            <a:noFill/>
            <a:miter lim="800000"/>
            <a:headEnd/>
            <a:tailEnd/>
          </a:ln>
        </p:spPr>
      </p:pic>
      <p:sp>
        <p:nvSpPr>
          <p:cNvPr id="35854" name="TextBox 14"/>
          <p:cNvSpPr txBox="1">
            <a:spLocks noChangeArrowheads="1"/>
          </p:cNvSpPr>
          <p:nvPr/>
        </p:nvSpPr>
        <p:spPr bwMode="auto">
          <a:xfrm>
            <a:off x="7291754" y="1981200"/>
            <a:ext cx="1301959" cy="338554"/>
          </a:xfrm>
          <a:prstGeom prst="rect">
            <a:avLst/>
          </a:prstGeom>
          <a:noFill/>
          <a:ln w="9525">
            <a:noFill/>
            <a:miter lim="800000"/>
            <a:headEnd/>
            <a:tailEnd/>
          </a:ln>
        </p:spPr>
        <p:txBody>
          <a:bodyPr wrap="none">
            <a:spAutoFit/>
          </a:bodyPr>
          <a:lstStyle/>
          <a:p>
            <a:r>
              <a:rPr lang="el-GR" altLang="en-US" sz="1600">
                <a:solidFill>
                  <a:srgbClr val="7030A0"/>
                </a:solidFill>
                <a:latin typeface="Cambria" pitchFamily="18" charset="0"/>
                <a:cs typeface="Times New Roman" pitchFamily="18" charset="0"/>
              </a:rPr>
              <a:t>ν</a:t>
            </a:r>
            <a:r>
              <a:rPr lang="ro-RO" altLang="en-US" sz="1600" baseline="-25000">
                <a:solidFill>
                  <a:srgbClr val="7030A0"/>
                </a:solidFill>
                <a:latin typeface="Cambria" pitchFamily="18" charset="0"/>
                <a:cs typeface="Times New Roman" pitchFamily="18" charset="0"/>
              </a:rPr>
              <a:t>12</a:t>
            </a:r>
            <a:r>
              <a:rPr lang="ro-RO" altLang="en-US" sz="1600">
                <a:solidFill>
                  <a:srgbClr val="7030A0"/>
                </a:solidFill>
                <a:latin typeface="Cambria" pitchFamily="18" charset="0"/>
                <a:cs typeface="Times New Roman" pitchFamily="18" charset="0"/>
              </a:rPr>
              <a:t>: </a:t>
            </a:r>
            <a:r>
              <a:rPr lang="ro-RO" altLang="en-US" sz="1600">
                <a:solidFill>
                  <a:srgbClr val="7030A0"/>
                </a:solidFill>
                <a:latin typeface="Cambria" pitchFamily="18" charset="0"/>
              </a:rPr>
              <a:t>230 cm</a:t>
            </a:r>
            <a:r>
              <a:rPr lang="ro-RO" altLang="en-US" sz="1600" baseline="30000">
                <a:solidFill>
                  <a:srgbClr val="7030A0"/>
                </a:solidFill>
                <a:latin typeface="Cambria" pitchFamily="18" charset="0"/>
              </a:rPr>
              <a:t>-1</a:t>
            </a:r>
            <a:endParaRPr lang="en-US" altLang="en-US" sz="1600" baseline="30000">
              <a:solidFill>
                <a:srgbClr val="7030A0"/>
              </a:solidFill>
              <a:latin typeface="Cambria" pitchFamily="18" charset="0"/>
            </a:endParaRPr>
          </a:p>
        </p:txBody>
      </p:sp>
      <p:sp>
        <p:nvSpPr>
          <p:cNvPr id="16" name="TextBox 15"/>
          <p:cNvSpPr txBox="1"/>
          <p:nvPr/>
        </p:nvSpPr>
        <p:spPr>
          <a:xfrm>
            <a:off x="7291754" y="2895600"/>
            <a:ext cx="1415772" cy="338554"/>
          </a:xfrm>
          <a:prstGeom prst="rect">
            <a:avLst/>
          </a:prstGeom>
          <a:noFill/>
        </p:spPr>
        <p:txBody>
          <a:bodyPr wrap="none">
            <a:spAutoFit/>
          </a:bodyPr>
          <a:lstStyle/>
          <a:p>
            <a:pPr>
              <a:defRPr/>
            </a:pPr>
            <a:r>
              <a:rPr lang="el-GR" sz="1600" dirty="0">
                <a:solidFill>
                  <a:schemeClr val="accent2">
                    <a:lumMod val="75000"/>
                  </a:schemeClr>
                </a:solidFill>
                <a:latin typeface="Cambria" panose="02040503050406030204" pitchFamily="18" charset="0"/>
                <a:cs typeface="Times New Roman"/>
              </a:rPr>
              <a:t>ν</a:t>
            </a:r>
            <a:r>
              <a:rPr lang="ro-RO" sz="1600" baseline="-25000" dirty="0">
                <a:solidFill>
                  <a:schemeClr val="accent2">
                    <a:lumMod val="75000"/>
                  </a:schemeClr>
                </a:solidFill>
                <a:latin typeface="Cambria" panose="02040503050406030204" pitchFamily="18" charset="0"/>
                <a:cs typeface="Times New Roman"/>
              </a:rPr>
              <a:t>77</a:t>
            </a:r>
            <a:r>
              <a:rPr lang="ro-RO" sz="1600" dirty="0">
                <a:solidFill>
                  <a:schemeClr val="accent2">
                    <a:lumMod val="75000"/>
                  </a:schemeClr>
                </a:solidFill>
                <a:latin typeface="Cambria" panose="02040503050406030204" pitchFamily="18" charset="0"/>
                <a:cs typeface="Times New Roman"/>
              </a:rPr>
              <a:t>: </a:t>
            </a:r>
            <a:r>
              <a:rPr lang="ro-RO" sz="1600" dirty="0">
                <a:solidFill>
                  <a:schemeClr val="accent2">
                    <a:lumMod val="75000"/>
                  </a:schemeClr>
                </a:solidFill>
                <a:latin typeface="Cambria" panose="02040503050406030204" pitchFamily="18" charset="0"/>
                <a:cs typeface="Calibri" pitchFamily="34" charset="0"/>
              </a:rPr>
              <a:t>1262 cm</a:t>
            </a:r>
            <a:r>
              <a:rPr lang="ro-RO" sz="1600" baseline="30000" dirty="0">
                <a:solidFill>
                  <a:schemeClr val="accent2">
                    <a:lumMod val="75000"/>
                  </a:schemeClr>
                </a:solidFill>
                <a:latin typeface="Cambria" panose="02040503050406030204" pitchFamily="18" charset="0"/>
                <a:cs typeface="Calibri" pitchFamily="34" charset="0"/>
              </a:rPr>
              <a:t>-1</a:t>
            </a:r>
            <a:endParaRPr lang="en-US" sz="1600" baseline="30000" dirty="0">
              <a:solidFill>
                <a:schemeClr val="accent2">
                  <a:lumMod val="75000"/>
                </a:schemeClr>
              </a:solidFill>
              <a:latin typeface="Cambria" panose="02040503050406030204" pitchFamily="18" charset="0"/>
              <a:cs typeface="Calibri" pitchFamily="34" charset="0"/>
            </a:endParaRPr>
          </a:p>
        </p:txBody>
      </p:sp>
      <p:sp>
        <p:nvSpPr>
          <p:cNvPr id="35856" name="TextBox 16"/>
          <p:cNvSpPr txBox="1">
            <a:spLocks noChangeArrowheads="1"/>
          </p:cNvSpPr>
          <p:nvPr/>
        </p:nvSpPr>
        <p:spPr bwMode="auto">
          <a:xfrm>
            <a:off x="7196504" y="3748088"/>
            <a:ext cx="1415772" cy="338554"/>
          </a:xfrm>
          <a:prstGeom prst="rect">
            <a:avLst/>
          </a:prstGeom>
          <a:noFill/>
          <a:ln w="9525">
            <a:noFill/>
            <a:miter lim="800000"/>
            <a:headEnd/>
            <a:tailEnd/>
          </a:ln>
        </p:spPr>
        <p:txBody>
          <a:bodyPr wrap="none">
            <a:spAutoFit/>
          </a:bodyPr>
          <a:lstStyle/>
          <a:p>
            <a:r>
              <a:rPr lang="el-GR" altLang="en-US" sz="1600">
                <a:solidFill>
                  <a:srgbClr val="00B050"/>
                </a:solidFill>
                <a:latin typeface="Cambria" pitchFamily="18" charset="0"/>
                <a:cs typeface="Times New Roman" pitchFamily="18" charset="0"/>
              </a:rPr>
              <a:t>ν</a:t>
            </a:r>
            <a:r>
              <a:rPr lang="ro-RO" altLang="en-US" sz="1600" baseline="-25000">
                <a:solidFill>
                  <a:srgbClr val="00B050"/>
                </a:solidFill>
                <a:latin typeface="Cambria" pitchFamily="18" charset="0"/>
                <a:cs typeface="Times New Roman" pitchFamily="18" charset="0"/>
              </a:rPr>
              <a:t>78</a:t>
            </a:r>
            <a:r>
              <a:rPr lang="ro-RO" altLang="en-US" sz="1600">
                <a:solidFill>
                  <a:srgbClr val="00B050"/>
                </a:solidFill>
                <a:latin typeface="Cambria" pitchFamily="18" charset="0"/>
                <a:cs typeface="Times New Roman" pitchFamily="18" charset="0"/>
              </a:rPr>
              <a:t>: </a:t>
            </a:r>
            <a:r>
              <a:rPr lang="ro-RO" altLang="en-US" sz="1600">
                <a:solidFill>
                  <a:srgbClr val="00B050"/>
                </a:solidFill>
                <a:latin typeface="Cambria" pitchFamily="18" charset="0"/>
              </a:rPr>
              <a:t>1279 cm</a:t>
            </a:r>
            <a:r>
              <a:rPr lang="ro-RO" altLang="en-US" sz="1600" baseline="30000">
                <a:solidFill>
                  <a:srgbClr val="00B050"/>
                </a:solidFill>
                <a:latin typeface="Cambria" pitchFamily="18" charset="0"/>
              </a:rPr>
              <a:t>-1</a:t>
            </a:r>
            <a:endParaRPr lang="en-US" altLang="en-US" sz="1600" baseline="30000">
              <a:solidFill>
                <a:srgbClr val="00B050"/>
              </a:solidFill>
              <a:latin typeface="Cambria" pitchFamily="18" charset="0"/>
            </a:endParaRPr>
          </a:p>
        </p:txBody>
      </p:sp>
      <p:sp>
        <p:nvSpPr>
          <p:cNvPr id="35857" name="TextBox 17"/>
          <p:cNvSpPr txBox="1">
            <a:spLocks noChangeArrowheads="1"/>
          </p:cNvSpPr>
          <p:nvPr/>
        </p:nvSpPr>
        <p:spPr bwMode="auto">
          <a:xfrm>
            <a:off x="7196504" y="4691064"/>
            <a:ext cx="1415772" cy="338554"/>
          </a:xfrm>
          <a:prstGeom prst="rect">
            <a:avLst/>
          </a:prstGeom>
          <a:noFill/>
          <a:ln w="9525">
            <a:noFill/>
            <a:miter lim="800000"/>
            <a:headEnd/>
            <a:tailEnd/>
          </a:ln>
        </p:spPr>
        <p:txBody>
          <a:bodyPr wrap="none">
            <a:spAutoFit/>
          </a:bodyPr>
          <a:lstStyle/>
          <a:p>
            <a:r>
              <a:rPr lang="el-GR" altLang="en-US" sz="1600">
                <a:solidFill>
                  <a:srgbClr val="FF0000"/>
                </a:solidFill>
                <a:latin typeface="Cambria" pitchFamily="18" charset="0"/>
                <a:cs typeface="Times New Roman" pitchFamily="18" charset="0"/>
              </a:rPr>
              <a:t>ν</a:t>
            </a:r>
            <a:r>
              <a:rPr lang="ro-RO" altLang="en-US" sz="1600" baseline="-25000">
                <a:solidFill>
                  <a:srgbClr val="FF0000"/>
                </a:solidFill>
                <a:latin typeface="Cambria" pitchFamily="18" charset="0"/>
                <a:cs typeface="Times New Roman" pitchFamily="18" charset="0"/>
              </a:rPr>
              <a:t>84</a:t>
            </a:r>
            <a:r>
              <a:rPr lang="ro-RO" altLang="en-US" sz="1600">
                <a:solidFill>
                  <a:srgbClr val="FF0000"/>
                </a:solidFill>
                <a:latin typeface="Cambria" pitchFamily="18" charset="0"/>
                <a:cs typeface="Times New Roman" pitchFamily="18" charset="0"/>
              </a:rPr>
              <a:t>: </a:t>
            </a:r>
            <a:r>
              <a:rPr lang="ro-RO" altLang="en-US" sz="1600">
                <a:solidFill>
                  <a:srgbClr val="FF0000"/>
                </a:solidFill>
                <a:latin typeface="Cambria" pitchFamily="18" charset="0"/>
              </a:rPr>
              <a:t>1342 cm</a:t>
            </a:r>
            <a:r>
              <a:rPr lang="ro-RO" altLang="en-US" sz="1600" baseline="30000">
                <a:solidFill>
                  <a:srgbClr val="FF0000"/>
                </a:solidFill>
                <a:latin typeface="Cambria" pitchFamily="18" charset="0"/>
              </a:rPr>
              <a:t>-1</a:t>
            </a:r>
            <a:endParaRPr lang="en-US" altLang="en-US" sz="1600" baseline="30000">
              <a:solidFill>
                <a:srgbClr val="FF0000"/>
              </a:solidFill>
              <a:latin typeface="Cambria" pitchFamily="18" charset="0"/>
            </a:endParaRPr>
          </a:p>
        </p:txBody>
      </p:sp>
      <p:sp>
        <p:nvSpPr>
          <p:cNvPr id="35858" name="TextBox 18"/>
          <p:cNvSpPr txBox="1">
            <a:spLocks noChangeArrowheads="1"/>
          </p:cNvSpPr>
          <p:nvPr/>
        </p:nvSpPr>
        <p:spPr bwMode="auto">
          <a:xfrm>
            <a:off x="7196504" y="5605464"/>
            <a:ext cx="1491114" cy="338554"/>
          </a:xfrm>
          <a:prstGeom prst="rect">
            <a:avLst/>
          </a:prstGeom>
          <a:noFill/>
          <a:ln w="9525">
            <a:noFill/>
            <a:miter lim="800000"/>
            <a:headEnd/>
            <a:tailEnd/>
          </a:ln>
        </p:spPr>
        <p:txBody>
          <a:bodyPr wrap="none">
            <a:spAutoFit/>
          </a:bodyPr>
          <a:lstStyle/>
          <a:p>
            <a:r>
              <a:rPr lang="el-GR" altLang="en-US" sz="1600">
                <a:solidFill>
                  <a:srgbClr val="0066FF"/>
                </a:solidFill>
                <a:latin typeface="Cambria" pitchFamily="18" charset="0"/>
                <a:cs typeface="Times New Roman" pitchFamily="18" charset="0"/>
              </a:rPr>
              <a:t>ν</a:t>
            </a:r>
            <a:r>
              <a:rPr lang="ro-RO" altLang="en-US" sz="1600" baseline="-25000">
                <a:solidFill>
                  <a:srgbClr val="0066FF"/>
                </a:solidFill>
                <a:latin typeface="Cambria" pitchFamily="18" charset="0"/>
                <a:cs typeface="Times New Roman" pitchFamily="18" charset="0"/>
              </a:rPr>
              <a:t>100</a:t>
            </a:r>
            <a:r>
              <a:rPr lang="ro-RO" altLang="en-US" sz="1600">
                <a:solidFill>
                  <a:srgbClr val="0066FF"/>
                </a:solidFill>
                <a:latin typeface="Cambria" pitchFamily="18" charset="0"/>
                <a:cs typeface="Times New Roman" pitchFamily="18" charset="0"/>
              </a:rPr>
              <a:t>: </a:t>
            </a:r>
            <a:r>
              <a:rPr lang="ro-RO" altLang="en-US" sz="1600">
                <a:solidFill>
                  <a:srgbClr val="0066FF"/>
                </a:solidFill>
                <a:latin typeface="Cambria" pitchFamily="18" charset="0"/>
              </a:rPr>
              <a:t>1587 cm</a:t>
            </a:r>
            <a:r>
              <a:rPr lang="ro-RO" altLang="en-US" sz="1600" baseline="30000">
                <a:solidFill>
                  <a:srgbClr val="0066FF"/>
                </a:solidFill>
                <a:latin typeface="Cambria" pitchFamily="18" charset="0"/>
              </a:rPr>
              <a:t>-1</a:t>
            </a:r>
            <a:endParaRPr lang="en-US" altLang="en-US" sz="1600" baseline="30000">
              <a:solidFill>
                <a:srgbClr val="0066FF"/>
              </a:solidFill>
              <a:latin typeface="Cambria"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869" name="Rectangle 11"/>
          <p:cNvSpPr>
            <a:spLocks noChangeArrowheads="1"/>
          </p:cNvSpPr>
          <p:nvPr/>
        </p:nvSpPr>
        <p:spPr bwMode="auto">
          <a:xfrm>
            <a:off x="43961" y="6429375"/>
            <a:ext cx="5134708" cy="400050"/>
          </a:xfrm>
          <a:prstGeom prst="rect">
            <a:avLst/>
          </a:prstGeom>
          <a:solidFill>
            <a:srgbClr val="F4DFBD"/>
          </a:solidFill>
          <a:ln w="9525">
            <a:noFill/>
            <a:miter lim="800000"/>
            <a:headEnd/>
            <a:tailEnd/>
          </a:ln>
        </p:spPr>
        <p:txBody>
          <a:bodyPr>
            <a:spAutoFit/>
          </a:bodyPr>
          <a:lstStyle/>
          <a:p>
            <a:r>
              <a:rPr lang="en-US" altLang="en-US" sz="1000">
                <a:solidFill>
                  <a:srgbClr val="1F4976"/>
                </a:solidFill>
                <a:latin typeface="Calibri" pitchFamily="34" charset="0"/>
              </a:rPr>
              <a:t>M. Oltean, A. Calborean, G. Mile, M. Vidrighin, M. Iosin , </a:t>
            </a:r>
            <a:r>
              <a:rPr lang="it-IT" altLang="en-US" sz="1000">
                <a:solidFill>
                  <a:srgbClr val="1F4976"/>
                </a:solidFill>
                <a:latin typeface="Calibri" pitchFamily="34" charset="0"/>
              </a:rPr>
              <a:t>L. Leopold, D. Maniu, N. Leopold, V. Chis, </a:t>
            </a:r>
            <a:r>
              <a:rPr lang="en-US" altLang="en-US" sz="1000" i="1">
                <a:solidFill>
                  <a:srgbClr val="1F4976"/>
                </a:solidFill>
                <a:latin typeface="Calibri" pitchFamily="34" charset="0"/>
              </a:rPr>
              <a:t>Spectrochim. Acta </a:t>
            </a:r>
            <a:r>
              <a:rPr lang="ro-RO" altLang="en-US" sz="1000" i="1">
                <a:solidFill>
                  <a:srgbClr val="1F4976"/>
                </a:solidFill>
                <a:latin typeface="Calibri" pitchFamily="34" charset="0"/>
              </a:rPr>
              <a:t>A</a:t>
            </a:r>
            <a:r>
              <a:rPr lang="en-US" altLang="en-US" sz="1000">
                <a:solidFill>
                  <a:srgbClr val="1F4976"/>
                </a:solidFill>
                <a:latin typeface="Calibri" pitchFamily="34" charset="0"/>
              </a:rPr>
              <a:t>, 97 (2012) 703–710</a:t>
            </a:r>
          </a:p>
        </p:txBody>
      </p:sp>
      <p:sp>
        <p:nvSpPr>
          <p:cNvPr id="7" name="Text Box 2"/>
          <p:cNvSpPr txBox="1">
            <a:spLocks noChangeArrowheads="1"/>
          </p:cNvSpPr>
          <p:nvPr/>
        </p:nvSpPr>
        <p:spPr bwMode="auto">
          <a:xfrm>
            <a:off x="211016" y="1143001"/>
            <a:ext cx="7639050" cy="830997"/>
          </a:xfrm>
          <a:prstGeom prst="rect">
            <a:avLst/>
          </a:prstGeom>
          <a:noFill/>
          <a:ln w="9525">
            <a:noFill/>
            <a:miter lim="800000"/>
            <a:headEnd/>
            <a:tailEnd/>
          </a:ln>
          <a:effectLst/>
        </p:spPr>
        <p:txBody>
          <a:bodyPr>
            <a:spAutoFit/>
          </a:bodyPr>
          <a:lstStyle>
            <a:lvl1pPr>
              <a:defRPr sz="2000">
                <a:solidFill>
                  <a:schemeClr val="tx1"/>
                </a:solidFill>
                <a:latin typeface="Tahoma" pitchFamily="34" charset="0"/>
                <a:cs typeface="Arial" pitchFamily="34" charset="0"/>
              </a:defRPr>
            </a:lvl1pPr>
            <a:lvl2pPr marL="742950" indent="-285750">
              <a:defRPr sz="2000">
                <a:solidFill>
                  <a:schemeClr val="tx1"/>
                </a:solidFill>
                <a:latin typeface="Tahoma" pitchFamily="34" charset="0"/>
                <a:cs typeface="Arial" pitchFamily="34" charset="0"/>
              </a:defRPr>
            </a:lvl2pPr>
            <a:lvl3pPr marL="1143000" indent="-228600">
              <a:defRPr sz="2000">
                <a:solidFill>
                  <a:schemeClr val="tx1"/>
                </a:solidFill>
                <a:latin typeface="Tahoma" pitchFamily="34" charset="0"/>
                <a:cs typeface="Arial" pitchFamily="34" charset="0"/>
              </a:defRPr>
            </a:lvl3pPr>
            <a:lvl4pPr marL="1600200" indent="-228600">
              <a:defRPr sz="2000">
                <a:solidFill>
                  <a:schemeClr val="tx1"/>
                </a:solidFill>
                <a:latin typeface="Tahoma" pitchFamily="34" charset="0"/>
                <a:cs typeface="Arial" pitchFamily="34" charset="0"/>
              </a:defRPr>
            </a:lvl4pPr>
            <a:lvl5pPr marL="2057400" indent="-228600">
              <a:defRPr sz="2000">
                <a:solidFill>
                  <a:schemeClr val="tx1"/>
                </a:solidFill>
                <a:latin typeface="Tahoma" pitchFamily="34" charset="0"/>
                <a:cs typeface="Arial" pitchFamily="34" charset="0"/>
              </a:defRPr>
            </a:lvl5pPr>
            <a:lvl6pPr marL="2514600" indent="-228600" fontAlgn="base">
              <a:spcBef>
                <a:spcPct val="0"/>
              </a:spcBef>
              <a:spcAft>
                <a:spcPct val="0"/>
              </a:spcAft>
              <a:defRPr sz="2000">
                <a:solidFill>
                  <a:schemeClr val="tx1"/>
                </a:solidFill>
                <a:latin typeface="Tahoma" pitchFamily="34" charset="0"/>
                <a:cs typeface="Arial" pitchFamily="34" charset="0"/>
              </a:defRPr>
            </a:lvl6pPr>
            <a:lvl7pPr marL="2971800" indent="-228600" fontAlgn="base">
              <a:spcBef>
                <a:spcPct val="0"/>
              </a:spcBef>
              <a:spcAft>
                <a:spcPct val="0"/>
              </a:spcAft>
              <a:defRPr sz="2000">
                <a:solidFill>
                  <a:schemeClr val="tx1"/>
                </a:solidFill>
                <a:latin typeface="Tahoma" pitchFamily="34" charset="0"/>
                <a:cs typeface="Arial" pitchFamily="34" charset="0"/>
              </a:defRPr>
            </a:lvl7pPr>
            <a:lvl8pPr marL="3429000" indent="-228600" fontAlgn="base">
              <a:spcBef>
                <a:spcPct val="0"/>
              </a:spcBef>
              <a:spcAft>
                <a:spcPct val="0"/>
              </a:spcAft>
              <a:defRPr sz="2000">
                <a:solidFill>
                  <a:schemeClr val="tx1"/>
                </a:solidFill>
                <a:latin typeface="Tahoma" pitchFamily="34" charset="0"/>
                <a:cs typeface="Arial" pitchFamily="34" charset="0"/>
              </a:defRPr>
            </a:lvl8pPr>
            <a:lvl9pPr marL="3886200" indent="-228600" fontAlgn="base">
              <a:spcBef>
                <a:spcPct val="0"/>
              </a:spcBef>
              <a:spcAft>
                <a:spcPct val="0"/>
              </a:spcAft>
              <a:defRPr sz="2000">
                <a:solidFill>
                  <a:schemeClr val="tx1"/>
                </a:solidFill>
                <a:latin typeface="Tahoma" pitchFamily="34" charset="0"/>
                <a:cs typeface="Arial" pitchFamily="34" charset="0"/>
              </a:defRPr>
            </a:lvl9pPr>
          </a:lstStyle>
          <a:p>
            <a:pPr eaLnBrk="0" hangingPunct="0">
              <a:spcBef>
                <a:spcPct val="50000"/>
              </a:spcBef>
              <a:defRPr/>
            </a:pPr>
            <a:r>
              <a:rPr lang="ro-RO" sz="2400" b="1" dirty="0" smtClean="0">
                <a:solidFill>
                  <a:srgbClr val="1F4976"/>
                </a:solidFill>
                <a:effectLst>
                  <a:outerShdw blurRad="38100" dist="38100" dir="2700000" algn="tl">
                    <a:srgbClr val="000000"/>
                  </a:outerShdw>
                </a:effectLst>
                <a:latin typeface="Cambria" panose="02040503050406030204" pitchFamily="18" charset="0"/>
              </a:rPr>
              <a:t>Vibronic structure of the absorption spectrum </a:t>
            </a:r>
            <a:r>
              <a:rPr lang="en-US" sz="2400" b="1" dirty="0" smtClean="0">
                <a:solidFill>
                  <a:srgbClr val="1F4976"/>
                </a:solidFill>
                <a:effectLst>
                  <a:outerShdw blurRad="38100" dist="38100" dir="2700000" algn="tl">
                    <a:srgbClr val="000000"/>
                  </a:outerShdw>
                </a:effectLst>
                <a:latin typeface="Cambria" panose="02040503050406030204" pitchFamily="18" charset="0"/>
              </a:rPr>
              <a:t>of PTCDI</a:t>
            </a:r>
            <a:r>
              <a:rPr lang="ro-RO" sz="2400" b="1" dirty="0" smtClean="0">
                <a:solidFill>
                  <a:srgbClr val="1F4976"/>
                </a:solidFill>
                <a:effectLst>
                  <a:outerShdw blurRad="38100" dist="38100" dir="2700000" algn="tl">
                    <a:srgbClr val="000000"/>
                  </a:outerShdw>
                </a:effectLst>
                <a:latin typeface="Cambria" panose="02040503050406030204" pitchFamily="18" charset="0"/>
              </a:rPr>
              <a:t> </a:t>
            </a:r>
            <a:endParaRPr lang="ro-RO" sz="2400" b="1" dirty="0">
              <a:solidFill>
                <a:srgbClr val="1F4976"/>
              </a:solidFill>
              <a:effectLst>
                <a:outerShdw blurRad="38100" dist="38100" dir="2700000" algn="tl">
                  <a:srgbClr val="000000"/>
                </a:outerShdw>
              </a:effectLst>
              <a:latin typeface="Cambria" panose="02040503050406030204" pitchFamily="18" charset="0"/>
            </a:endParaRPr>
          </a:p>
        </p:txBody>
      </p:sp>
      <p:pic>
        <p:nvPicPr>
          <p:cNvPr id="36871" name="Picture 7"/>
          <p:cNvPicPr>
            <a:picLocks noChangeAspect="1" noChangeArrowheads="1"/>
          </p:cNvPicPr>
          <p:nvPr/>
        </p:nvPicPr>
        <p:blipFill>
          <a:blip r:embed="rId4" cstate="print"/>
          <a:srcRect/>
          <a:stretch>
            <a:fillRect/>
          </a:stretch>
        </p:blipFill>
        <p:spPr bwMode="auto">
          <a:xfrm>
            <a:off x="351693" y="1600201"/>
            <a:ext cx="4642338" cy="3432175"/>
          </a:xfrm>
          <a:prstGeom prst="rect">
            <a:avLst/>
          </a:prstGeom>
          <a:noFill/>
          <a:ln w="9525">
            <a:noFill/>
            <a:miter lim="800000"/>
            <a:headEnd/>
            <a:tailEnd/>
          </a:ln>
        </p:spPr>
      </p:pic>
      <p:pic>
        <p:nvPicPr>
          <p:cNvPr id="36872" name="Picture 8" descr="PTCDI_abs_emis_Chloroform.png"/>
          <p:cNvPicPr>
            <a:picLocks noChangeAspect="1" noChangeArrowheads="1"/>
          </p:cNvPicPr>
          <p:nvPr/>
        </p:nvPicPr>
        <p:blipFill>
          <a:blip r:embed="rId5" cstate="print"/>
          <a:srcRect/>
          <a:stretch>
            <a:fillRect/>
          </a:stretch>
        </p:blipFill>
        <p:spPr bwMode="auto">
          <a:xfrm>
            <a:off x="4994031" y="1676400"/>
            <a:ext cx="3947746" cy="3581400"/>
          </a:xfrm>
          <a:prstGeom prst="rect">
            <a:avLst/>
          </a:prstGeom>
          <a:noFill/>
          <a:ln w="9525">
            <a:noFill/>
            <a:miter lim="800000"/>
            <a:headEnd/>
            <a:tailEnd/>
          </a:ln>
        </p:spPr>
      </p:pic>
      <p:sp>
        <p:nvSpPr>
          <p:cNvPr id="36873" name="Rectangle 9"/>
          <p:cNvSpPr>
            <a:spLocks noChangeArrowheads="1"/>
          </p:cNvSpPr>
          <p:nvPr/>
        </p:nvSpPr>
        <p:spPr bwMode="auto">
          <a:xfrm>
            <a:off x="492369" y="5114926"/>
            <a:ext cx="4220308" cy="523875"/>
          </a:xfrm>
          <a:prstGeom prst="rect">
            <a:avLst/>
          </a:prstGeom>
          <a:noFill/>
          <a:ln w="9525">
            <a:noFill/>
            <a:miter lim="800000"/>
            <a:headEnd/>
            <a:tailEnd/>
          </a:ln>
        </p:spPr>
        <p:txBody>
          <a:bodyPr>
            <a:spAutoFit/>
          </a:bodyPr>
          <a:lstStyle/>
          <a:p>
            <a:r>
              <a:rPr lang="en-US" altLang="en-US" sz="1400">
                <a:solidFill>
                  <a:srgbClr val="1F4976"/>
                </a:solidFill>
                <a:latin typeface="Cambria" pitchFamily="18" charset="0"/>
              </a:rPr>
              <a:t>PBE0-DCP/6-31+G(d,p) simulation of the absorption and emission vibronic spectra of PTCDI in gas phase </a:t>
            </a:r>
          </a:p>
        </p:txBody>
      </p:sp>
      <p:sp>
        <p:nvSpPr>
          <p:cNvPr id="36874" name="Rectangle 10"/>
          <p:cNvSpPr>
            <a:spLocks noChangeArrowheads="1"/>
          </p:cNvSpPr>
          <p:nvPr/>
        </p:nvSpPr>
        <p:spPr bwMode="auto">
          <a:xfrm>
            <a:off x="5064369" y="5114926"/>
            <a:ext cx="3657600" cy="738664"/>
          </a:xfrm>
          <a:prstGeom prst="rect">
            <a:avLst/>
          </a:prstGeom>
          <a:noFill/>
          <a:ln w="9525">
            <a:noFill/>
            <a:miter lim="800000"/>
            <a:headEnd/>
            <a:tailEnd/>
          </a:ln>
        </p:spPr>
        <p:txBody>
          <a:bodyPr>
            <a:spAutoFit/>
          </a:bodyPr>
          <a:lstStyle/>
          <a:p>
            <a:r>
              <a:rPr lang="en-US" altLang="en-US" sz="1400">
                <a:solidFill>
                  <a:srgbClr val="1F4976"/>
                </a:solidFill>
                <a:latin typeface="Cambria" pitchFamily="18" charset="0"/>
              </a:rPr>
              <a:t>UV-Vis absorption</a:t>
            </a:r>
            <a:r>
              <a:rPr lang="ro-RO" altLang="en-US" sz="1400">
                <a:solidFill>
                  <a:srgbClr val="1F4976"/>
                </a:solidFill>
                <a:latin typeface="Cambria" pitchFamily="18" charset="0"/>
              </a:rPr>
              <a:t> (blue line)</a:t>
            </a:r>
            <a:r>
              <a:rPr lang="en-US" altLang="en-US" sz="1400">
                <a:solidFill>
                  <a:srgbClr val="1F4976"/>
                </a:solidFill>
                <a:latin typeface="Cambria" pitchFamily="18" charset="0"/>
              </a:rPr>
              <a:t> and fluorescence </a:t>
            </a:r>
            <a:r>
              <a:rPr lang="ro-RO" altLang="en-US" sz="1400">
                <a:solidFill>
                  <a:srgbClr val="1F4976"/>
                </a:solidFill>
                <a:latin typeface="Cambria" pitchFamily="18" charset="0"/>
              </a:rPr>
              <a:t>(green line) </a:t>
            </a:r>
            <a:r>
              <a:rPr lang="en-US" altLang="en-US" sz="1400">
                <a:solidFill>
                  <a:srgbClr val="1F4976"/>
                </a:solidFill>
                <a:latin typeface="Cambria" pitchFamily="18" charset="0"/>
              </a:rPr>
              <a:t>spectra of PTCDI in Chloroform</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869" name="Rectangle 11"/>
          <p:cNvSpPr>
            <a:spLocks noChangeArrowheads="1"/>
          </p:cNvSpPr>
          <p:nvPr/>
        </p:nvSpPr>
        <p:spPr bwMode="auto">
          <a:xfrm>
            <a:off x="43961" y="6429375"/>
            <a:ext cx="5134708" cy="400050"/>
          </a:xfrm>
          <a:prstGeom prst="rect">
            <a:avLst/>
          </a:prstGeom>
          <a:solidFill>
            <a:srgbClr val="F4DFBD"/>
          </a:solidFill>
          <a:ln w="9525">
            <a:noFill/>
            <a:miter lim="800000"/>
            <a:headEnd/>
            <a:tailEnd/>
          </a:ln>
        </p:spPr>
        <p:txBody>
          <a:bodyPr>
            <a:spAutoFit/>
          </a:bodyPr>
          <a:lstStyle/>
          <a:p>
            <a:r>
              <a:rPr lang="en-US" altLang="en-US" sz="1000" dirty="0">
                <a:solidFill>
                  <a:srgbClr val="1F4976"/>
                </a:solidFill>
                <a:latin typeface="Calibri" pitchFamily="34" charset="0"/>
              </a:rPr>
              <a:t>M. </a:t>
            </a:r>
            <a:r>
              <a:rPr lang="en-US" altLang="en-US" sz="1000" dirty="0" err="1">
                <a:solidFill>
                  <a:srgbClr val="1F4976"/>
                </a:solidFill>
                <a:latin typeface="Calibri" pitchFamily="34" charset="0"/>
              </a:rPr>
              <a:t>Oltean</a:t>
            </a:r>
            <a:r>
              <a:rPr lang="en-US" altLang="en-US" sz="1000" dirty="0">
                <a:solidFill>
                  <a:srgbClr val="1F4976"/>
                </a:solidFill>
                <a:latin typeface="Calibri" pitchFamily="34" charset="0"/>
              </a:rPr>
              <a:t>, A. </a:t>
            </a:r>
            <a:r>
              <a:rPr lang="en-US" altLang="en-US" sz="1000" dirty="0" err="1">
                <a:solidFill>
                  <a:srgbClr val="1F4976"/>
                </a:solidFill>
                <a:latin typeface="Calibri" pitchFamily="34" charset="0"/>
              </a:rPr>
              <a:t>Calborean</a:t>
            </a:r>
            <a:r>
              <a:rPr lang="en-US" altLang="en-US" sz="1000" dirty="0">
                <a:solidFill>
                  <a:srgbClr val="1F4976"/>
                </a:solidFill>
                <a:latin typeface="Calibri" pitchFamily="34" charset="0"/>
              </a:rPr>
              <a:t>, G. Mile, M. Vidrighin, M. </a:t>
            </a:r>
            <a:r>
              <a:rPr lang="en-US" altLang="en-US" sz="1000" dirty="0" err="1">
                <a:solidFill>
                  <a:srgbClr val="1F4976"/>
                </a:solidFill>
                <a:latin typeface="Calibri" pitchFamily="34" charset="0"/>
              </a:rPr>
              <a:t>Iosin</a:t>
            </a:r>
            <a:r>
              <a:rPr lang="en-US" altLang="en-US" sz="1000" dirty="0">
                <a:solidFill>
                  <a:srgbClr val="1F4976"/>
                </a:solidFill>
                <a:latin typeface="Calibri" pitchFamily="34" charset="0"/>
              </a:rPr>
              <a:t> , </a:t>
            </a:r>
            <a:r>
              <a:rPr lang="it-IT" altLang="en-US" sz="1000" dirty="0">
                <a:solidFill>
                  <a:srgbClr val="1F4976"/>
                </a:solidFill>
                <a:latin typeface="Calibri" pitchFamily="34" charset="0"/>
              </a:rPr>
              <a:t>L. Leopold, D. Maniu, N. Leopold, V. Chis, </a:t>
            </a:r>
            <a:r>
              <a:rPr lang="en-US" altLang="en-US" sz="1000" i="1" dirty="0" err="1">
                <a:solidFill>
                  <a:srgbClr val="1F4976"/>
                </a:solidFill>
                <a:latin typeface="Calibri" pitchFamily="34" charset="0"/>
              </a:rPr>
              <a:t>Spectrochim</a:t>
            </a:r>
            <a:r>
              <a:rPr lang="en-US" altLang="en-US" sz="1000" i="1" dirty="0">
                <a:solidFill>
                  <a:srgbClr val="1F4976"/>
                </a:solidFill>
                <a:latin typeface="Calibri" pitchFamily="34" charset="0"/>
              </a:rPr>
              <a:t>. </a:t>
            </a:r>
            <a:r>
              <a:rPr lang="en-US" altLang="en-US" sz="1000" i="1" dirty="0" err="1">
                <a:solidFill>
                  <a:srgbClr val="1F4976"/>
                </a:solidFill>
                <a:latin typeface="Calibri" pitchFamily="34" charset="0"/>
              </a:rPr>
              <a:t>Acta</a:t>
            </a:r>
            <a:r>
              <a:rPr lang="en-US" altLang="en-US" sz="1000" i="1" dirty="0">
                <a:solidFill>
                  <a:srgbClr val="1F4976"/>
                </a:solidFill>
                <a:latin typeface="Calibri" pitchFamily="34" charset="0"/>
              </a:rPr>
              <a:t> </a:t>
            </a:r>
            <a:r>
              <a:rPr lang="ro-RO" altLang="en-US" sz="1000" i="1" dirty="0">
                <a:solidFill>
                  <a:srgbClr val="1F4976"/>
                </a:solidFill>
                <a:latin typeface="Calibri" pitchFamily="34" charset="0"/>
              </a:rPr>
              <a:t>A</a:t>
            </a:r>
            <a:r>
              <a:rPr lang="en-US" altLang="en-US" sz="1000" dirty="0">
                <a:solidFill>
                  <a:srgbClr val="1F4976"/>
                </a:solidFill>
                <a:latin typeface="Calibri" pitchFamily="34" charset="0"/>
              </a:rPr>
              <a:t>, 97 (2012) 703–710</a:t>
            </a:r>
          </a:p>
        </p:txBody>
      </p:sp>
      <p:sp>
        <p:nvSpPr>
          <p:cNvPr id="7" name="Text Box 2"/>
          <p:cNvSpPr txBox="1">
            <a:spLocks noChangeArrowheads="1"/>
          </p:cNvSpPr>
          <p:nvPr/>
        </p:nvSpPr>
        <p:spPr bwMode="auto">
          <a:xfrm>
            <a:off x="211016" y="1143001"/>
            <a:ext cx="7639050" cy="461665"/>
          </a:xfrm>
          <a:prstGeom prst="rect">
            <a:avLst/>
          </a:prstGeom>
          <a:noFill/>
          <a:ln w="9525">
            <a:noFill/>
            <a:miter lim="800000"/>
            <a:headEnd/>
            <a:tailEnd/>
          </a:ln>
          <a:effectLst/>
        </p:spPr>
        <p:txBody>
          <a:bodyPr>
            <a:spAutoFit/>
          </a:bodyPr>
          <a:lstStyle>
            <a:lvl1pPr>
              <a:defRPr sz="2000">
                <a:solidFill>
                  <a:schemeClr val="tx1"/>
                </a:solidFill>
                <a:latin typeface="Tahoma" pitchFamily="34" charset="0"/>
                <a:cs typeface="Arial" pitchFamily="34" charset="0"/>
              </a:defRPr>
            </a:lvl1pPr>
            <a:lvl2pPr marL="742950" indent="-285750">
              <a:defRPr sz="2000">
                <a:solidFill>
                  <a:schemeClr val="tx1"/>
                </a:solidFill>
                <a:latin typeface="Tahoma" pitchFamily="34" charset="0"/>
                <a:cs typeface="Arial" pitchFamily="34" charset="0"/>
              </a:defRPr>
            </a:lvl2pPr>
            <a:lvl3pPr marL="1143000" indent="-228600">
              <a:defRPr sz="2000">
                <a:solidFill>
                  <a:schemeClr val="tx1"/>
                </a:solidFill>
                <a:latin typeface="Tahoma" pitchFamily="34" charset="0"/>
                <a:cs typeface="Arial" pitchFamily="34" charset="0"/>
              </a:defRPr>
            </a:lvl3pPr>
            <a:lvl4pPr marL="1600200" indent="-228600">
              <a:defRPr sz="2000">
                <a:solidFill>
                  <a:schemeClr val="tx1"/>
                </a:solidFill>
                <a:latin typeface="Tahoma" pitchFamily="34" charset="0"/>
                <a:cs typeface="Arial" pitchFamily="34" charset="0"/>
              </a:defRPr>
            </a:lvl4pPr>
            <a:lvl5pPr marL="2057400" indent="-228600">
              <a:defRPr sz="2000">
                <a:solidFill>
                  <a:schemeClr val="tx1"/>
                </a:solidFill>
                <a:latin typeface="Tahoma" pitchFamily="34" charset="0"/>
                <a:cs typeface="Arial" pitchFamily="34" charset="0"/>
              </a:defRPr>
            </a:lvl5pPr>
            <a:lvl6pPr marL="2514600" indent="-228600" fontAlgn="base">
              <a:spcBef>
                <a:spcPct val="0"/>
              </a:spcBef>
              <a:spcAft>
                <a:spcPct val="0"/>
              </a:spcAft>
              <a:defRPr sz="2000">
                <a:solidFill>
                  <a:schemeClr val="tx1"/>
                </a:solidFill>
                <a:latin typeface="Tahoma" pitchFamily="34" charset="0"/>
                <a:cs typeface="Arial" pitchFamily="34" charset="0"/>
              </a:defRPr>
            </a:lvl6pPr>
            <a:lvl7pPr marL="2971800" indent="-228600" fontAlgn="base">
              <a:spcBef>
                <a:spcPct val="0"/>
              </a:spcBef>
              <a:spcAft>
                <a:spcPct val="0"/>
              </a:spcAft>
              <a:defRPr sz="2000">
                <a:solidFill>
                  <a:schemeClr val="tx1"/>
                </a:solidFill>
                <a:latin typeface="Tahoma" pitchFamily="34" charset="0"/>
                <a:cs typeface="Arial" pitchFamily="34" charset="0"/>
              </a:defRPr>
            </a:lvl7pPr>
            <a:lvl8pPr marL="3429000" indent="-228600" fontAlgn="base">
              <a:spcBef>
                <a:spcPct val="0"/>
              </a:spcBef>
              <a:spcAft>
                <a:spcPct val="0"/>
              </a:spcAft>
              <a:defRPr sz="2000">
                <a:solidFill>
                  <a:schemeClr val="tx1"/>
                </a:solidFill>
                <a:latin typeface="Tahoma" pitchFamily="34" charset="0"/>
                <a:cs typeface="Arial" pitchFamily="34" charset="0"/>
              </a:defRPr>
            </a:lvl8pPr>
            <a:lvl9pPr marL="3886200" indent="-228600" fontAlgn="base">
              <a:spcBef>
                <a:spcPct val="0"/>
              </a:spcBef>
              <a:spcAft>
                <a:spcPct val="0"/>
              </a:spcAft>
              <a:defRPr sz="2000">
                <a:solidFill>
                  <a:schemeClr val="tx1"/>
                </a:solidFill>
                <a:latin typeface="Tahoma" pitchFamily="34" charset="0"/>
                <a:cs typeface="Arial" pitchFamily="34" charset="0"/>
              </a:defRPr>
            </a:lvl9pPr>
          </a:lstStyle>
          <a:p>
            <a:pPr eaLnBrk="0" hangingPunct="0">
              <a:spcBef>
                <a:spcPct val="50000"/>
              </a:spcBef>
              <a:defRPr/>
            </a:pPr>
            <a:r>
              <a:rPr lang="ro-RO" sz="2400" b="1" dirty="0" smtClean="0">
                <a:solidFill>
                  <a:srgbClr val="1F4976"/>
                </a:solidFill>
                <a:effectLst>
                  <a:outerShdw blurRad="38100" dist="38100" dir="2700000" algn="tl">
                    <a:srgbClr val="000000"/>
                  </a:outerShdw>
                </a:effectLst>
                <a:latin typeface="Cambria" panose="02040503050406030204" pitchFamily="18" charset="0"/>
              </a:rPr>
              <a:t>Excited state geometry of PTCDI</a:t>
            </a:r>
            <a:endParaRPr lang="ro-RO" sz="2400" b="1" dirty="0">
              <a:solidFill>
                <a:srgbClr val="1F4976"/>
              </a:solidFill>
              <a:effectLst>
                <a:outerShdw blurRad="38100" dist="38100" dir="2700000" algn="tl">
                  <a:srgbClr val="000000"/>
                </a:outerShdw>
              </a:effectLst>
              <a:latin typeface="Cambria" panose="02040503050406030204" pitchFamily="18" charset="0"/>
            </a:endParaRPr>
          </a:p>
        </p:txBody>
      </p:sp>
      <p:sp>
        <p:nvSpPr>
          <p:cNvPr id="36874" name="Rectangle 10"/>
          <p:cNvSpPr>
            <a:spLocks noChangeArrowheads="1"/>
          </p:cNvSpPr>
          <p:nvPr/>
        </p:nvSpPr>
        <p:spPr bwMode="auto">
          <a:xfrm>
            <a:off x="4343400" y="1905000"/>
            <a:ext cx="4343400" cy="738664"/>
          </a:xfrm>
          <a:prstGeom prst="rect">
            <a:avLst/>
          </a:prstGeom>
          <a:noFill/>
          <a:ln w="9525">
            <a:noFill/>
            <a:miter lim="800000"/>
            <a:headEnd/>
            <a:tailEnd/>
          </a:ln>
        </p:spPr>
        <p:txBody>
          <a:bodyPr wrap="square">
            <a:spAutoFit/>
          </a:bodyPr>
          <a:lstStyle/>
          <a:p>
            <a:pPr algn="just"/>
            <a:r>
              <a:rPr lang="en-US" sz="1400" dirty="0" smtClean="0">
                <a:solidFill>
                  <a:schemeClr val="tx2"/>
                </a:solidFill>
                <a:latin typeface="Cambria" pitchFamily="18" charset="0"/>
              </a:rPr>
              <a:t>Optimized geometrical parameters for the ground state (bottom) and first excited state (top) of PTCDI in gas phase at PBE0-DCP/6-31+G(</a:t>
            </a:r>
            <a:r>
              <a:rPr lang="en-US" sz="1400" dirty="0" err="1" smtClean="0">
                <a:solidFill>
                  <a:schemeClr val="tx2"/>
                </a:solidFill>
                <a:latin typeface="Cambria" pitchFamily="18" charset="0"/>
              </a:rPr>
              <a:t>d,p</a:t>
            </a:r>
            <a:r>
              <a:rPr lang="en-US" sz="1400" dirty="0" smtClean="0">
                <a:solidFill>
                  <a:schemeClr val="tx2"/>
                </a:solidFill>
                <a:latin typeface="Cambria" pitchFamily="18" charset="0"/>
              </a:rPr>
              <a:t>) level of theory.</a:t>
            </a:r>
            <a:endParaRPr lang="en-US" altLang="en-US" sz="1400" dirty="0">
              <a:solidFill>
                <a:schemeClr val="tx2"/>
              </a:solidFill>
              <a:latin typeface="Cambria" pitchFamily="18" charset="0"/>
            </a:endParaRPr>
          </a:p>
        </p:txBody>
      </p:sp>
      <p:pic>
        <p:nvPicPr>
          <p:cNvPr id="39938" name="Picture 2"/>
          <p:cNvPicPr>
            <a:picLocks noChangeAspect="1" noChangeArrowheads="1"/>
          </p:cNvPicPr>
          <p:nvPr/>
        </p:nvPicPr>
        <p:blipFill>
          <a:blip r:embed="rId4" cstate="print"/>
          <a:srcRect/>
          <a:stretch>
            <a:fillRect/>
          </a:stretch>
        </p:blipFill>
        <p:spPr bwMode="auto">
          <a:xfrm>
            <a:off x="180975" y="1676400"/>
            <a:ext cx="3933825" cy="433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Absorption spectrum if imatinib</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5" name="Title 1"/>
          <p:cNvSpPr txBox="1">
            <a:spLocks/>
          </p:cNvSpPr>
          <p:nvPr/>
        </p:nvSpPr>
        <p:spPr>
          <a:xfrm>
            <a:off x="0" y="1371600"/>
            <a:ext cx="8229600" cy="762000"/>
          </a:xfrm>
          <a:prstGeom prst="rect">
            <a:avLst/>
          </a:prstGeom>
        </p:spPr>
        <p:txBody>
          <a:bodyPr vert="horz" wrap="none" lIns="91440" tIns="45720" rIns="91440" bIns="45720" rtlCol="0" anchor="t">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o-RO" altLang="en-US" sz="2800" b="1" i="0" u="none" strike="noStrike" kern="1200" cap="none" spc="0" normalizeH="0" baseline="0" noProof="0" dirty="0" smtClean="0">
                <a:ln>
                  <a:noFill/>
                </a:ln>
                <a:solidFill>
                  <a:srgbClr val="1F4976"/>
                </a:solidFill>
                <a:effectLst>
                  <a:outerShdw blurRad="38100" dist="38100" dir="2700000" algn="tl">
                    <a:srgbClr val="000000">
                      <a:alpha val="43137"/>
                    </a:srgbClr>
                  </a:outerShdw>
                </a:effectLst>
                <a:uLnTx/>
                <a:uFillTx/>
                <a:latin typeface="Cambria" pitchFamily="18" charset="0"/>
                <a:ea typeface="+mj-ea"/>
                <a:cs typeface="+mj-cs"/>
              </a:rPr>
              <a:t>Conformational study</a:t>
            </a:r>
            <a:endParaRPr kumimoji="0" lang="en-US" altLang="en-US" sz="2800" b="1" i="0" u="none" strike="noStrike" kern="1200" cap="none" spc="0" normalizeH="0" baseline="0" noProof="0" dirty="0" smtClean="0">
              <a:ln>
                <a:noFill/>
              </a:ln>
              <a:solidFill>
                <a:srgbClr val="1F4976"/>
              </a:solidFill>
              <a:effectLst>
                <a:outerShdw blurRad="38100" dist="38100" dir="2700000" algn="tl">
                  <a:srgbClr val="000000">
                    <a:alpha val="43137"/>
                  </a:srgbClr>
                </a:outerShdw>
              </a:effectLst>
              <a:uLnTx/>
              <a:uFillTx/>
              <a:latin typeface="Cambria" pitchFamily="18" charset="0"/>
              <a:ea typeface="+mj-ea"/>
              <a:cs typeface="+mj-cs"/>
            </a:endParaRPr>
          </a:p>
        </p:txBody>
      </p:sp>
      <p:pic>
        <p:nvPicPr>
          <p:cNvPr id="57346" name="Picture 2" descr="Fig1_v3"/>
          <p:cNvPicPr>
            <a:picLocks noChangeAspect="1" noChangeArrowheads="1"/>
          </p:cNvPicPr>
          <p:nvPr/>
        </p:nvPicPr>
        <p:blipFill>
          <a:blip r:embed="rId4" cstate="print"/>
          <a:srcRect/>
          <a:stretch>
            <a:fillRect/>
          </a:stretch>
        </p:blipFill>
        <p:spPr bwMode="auto">
          <a:xfrm>
            <a:off x="0" y="1905000"/>
            <a:ext cx="5743575" cy="2924175"/>
          </a:xfrm>
          <a:prstGeom prst="rect">
            <a:avLst/>
          </a:prstGeom>
          <a:noFill/>
          <a:ln w="9525">
            <a:noFill/>
            <a:miter lim="800000"/>
            <a:headEnd/>
            <a:tailEnd/>
          </a:ln>
        </p:spPr>
      </p:pic>
      <p:sp>
        <p:nvSpPr>
          <p:cNvPr id="7" name="Rectangle 6"/>
          <p:cNvSpPr/>
          <p:nvPr/>
        </p:nvSpPr>
        <p:spPr>
          <a:xfrm>
            <a:off x="0" y="4800600"/>
            <a:ext cx="5638800" cy="1200329"/>
          </a:xfrm>
          <a:prstGeom prst="rect">
            <a:avLst/>
          </a:prstGeom>
        </p:spPr>
        <p:txBody>
          <a:bodyPr wrap="square">
            <a:spAutoFit/>
          </a:bodyPr>
          <a:lstStyle/>
          <a:p>
            <a:pPr algn="just"/>
            <a:r>
              <a:rPr lang="en-US" dirty="0" smtClean="0">
                <a:solidFill>
                  <a:schemeClr val="tx2"/>
                </a:solidFill>
                <a:latin typeface="Cambria" pitchFamily="18" charset="0"/>
              </a:rPr>
              <a:t>Optimized molecular structures of the most stable conformer of </a:t>
            </a:r>
            <a:r>
              <a:rPr lang="en-US" dirty="0" err="1" smtClean="0">
                <a:solidFill>
                  <a:schemeClr val="tx2"/>
                </a:solidFill>
                <a:latin typeface="Cambria" pitchFamily="18" charset="0"/>
              </a:rPr>
              <a:t>imatinib</a:t>
            </a:r>
            <a:r>
              <a:rPr lang="en-US" dirty="0" smtClean="0">
                <a:solidFill>
                  <a:schemeClr val="tx2"/>
                </a:solidFill>
                <a:latin typeface="Cambria" pitchFamily="18" charset="0"/>
              </a:rPr>
              <a:t> </a:t>
            </a:r>
            <a:r>
              <a:rPr lang="ro-RO" dirty="0" smtClean="0">
                <a:solidFill>
                  <a:schemeClr val="tx2"/>
                </a:solidFill>
                <a:latin typeface="Cambria" pitchFamily="18" charset="0"/>
              </a:rPr>
              <a:t>(IMT) </a:t>
            </a:r>
            <a:r>
              <a:rPr lang="en-US" dirty="0" smtClean="0">
                <a:solidFill>
                  <a:schemeClr val="tx2"/>
                </a:solidFill>
                <a:latin typeface="Cambria" pitchFamily="18" charset="0"/>
              </a:rPr>
              <a:t>in  water at B3LYP/6-31+G(</a:t>
            </a:r>
            <a:r>
              <a:rPr lang="en-US" dirty="0" err="1" smtClean="0">
                <a:solidFill>
                  <a:schemeClr val="tx2"/>
                </a:solidFill>
                <a:latin typeface="Cambria" pitchFamily="18" charset="0"/>
              </a:rPr>
              <a:t>d,p</a:t>
            </a:r>
            <a:r>
              <a:rPr lang="en-US" dirty="0" smtClean="0">
                <a:solidFill>
                  <a:schemeClr val="tx2"/>
                </a:solidFill>
                <a:latin typeface="Cambria" pitchFamily="18" charset="0"/>
              </a:rPr>
              <a:t>) level of theory, with the atom numbering scheme </a:t>
            </a:r>
            <a:endParaRPr lang="en-US" dirty="0">
              <a:solidFill>
                <a:schemeClr val="tx2"/>
              </a:solidFill>
              <a:latin typeface="Cambria" pitchFamily="18" charset="0"/>
            </a:endParaRPr>
          </a:p>
        </p:txBody>
      </p:sp>
      <p:sp>
        <p:nvSpPr>
          <p:cNvPr id="8" name="Rectangle 7"/>
          <p:cNvSpPr/>
          <p:nvPr/>
        </p:nvSpPr>
        <p:spPr>
          <a:xfrm>
            <a:off x="5867400" y="1295400"/>
            <a:ext cx="3276600" cy="5078313"/>
          </a:xfrm>
          <a:prstGeom prst="rect">
            <a:avLst/>
          </a:prstGeom>
        </p:spPr>
        <p:txBody>
          <a:bodyPr wrap="square">
            <a:spAutoFit/>
          </a:bodyPr>
          <a:lstStyle/>
          <a:p>
            <a:pPr algn="just">
              <a:buFont typeface="Arial" pitchFamily="34" charset="0"/>
              <a:buChar char="•"/>
            </a:pPr>
            <a:r>
              <a:rPr lang="ro-RO" dirty="0" smtClean="0">
                <a:solidFill>
                  <a:schemeClr val="tx2"/>
                </a:solidFill>
                <a:latin typeface="Cambria" pitchFamily="18" charset="0"/>
              </a:rPr>
              <a:t>  </a:t>
            </a:r>
            <a:r>
              <a:rPr lang="en-US" dirty="0" smtClean="0">
                <a:solidFill>
                  <a:schemeClr val="tx2"/>
                </a:solidFill>
                <a:latin typeface="Cambria" pitchFamily="18" charset="0"/>
              </a:rPr>
              <a:t>used in the treatment of chronic </a:t>
            </a:r>
            <a:r>
              <a:rPr lang="en-US" dirty="0" err="1" smtClean="0">
                <a:solidFill>
                  <a:schemeClr val="tx2"/>
                </a:solidFill>
                <a:latin typeface="Cambria" pitchFamily="18" charset="0"/>
              </a:rPr>
              <a:t>myelogenous</a:t>
            </a:r>
            <a:r>
              <a:rPr lang="en-US" dirty="0" smtClean="0">
                <a:solidFill>
                  <a:schemeClr val="tx2"/>
                </a:solidFill>
                <a:latin typeface="Cambria" pitchFamily="18" charset="0"/>
              </a:rPr>
              <a:t> leukemia and gastrointestinal </a:t>
            </a:r>
            <a:r>
              <a:rPr lang="en-US" dirty="0" err="1" smtClean="0">
                <a:solidFill>
                  <a:schemeClr val="tx2"/>
                </a:solidFill>
                <a:latin typeface="Cambria" pitchFamily="18" charset="0"/>
              </a:rPr>
              <a:t>stromal</a:t>
            </a:r>
            <a:r>
              <a:rPr lang="en-US" dirty="0" smtClean="0">
                <a:solidFill>
                  <a:schemeClr val="tx2"/>
                </a:solidFill>
                <a:latin typeface="Cambria" pitchFamily="18" charset="0"/>
              </a:rPr>
              <a:t> tumors </a:t>
            </a:r>
            <a:endParaRPr lang="ro-RO" dirty="0" smtClean="0">
              <a:solidFill>
                <a:schemeClr val="tx2"/>
              </a:solidFill>
              <a:latin typeface="Cambria" pitchFamily="18" charset="0"/>
            </a:endParaRPr>
          </a:p>
          <a:p>
            <a:pPr algn="just">
              <a:buFont typeface="Arial" pitchFamily="34" charset="0"/>
              <a:buChar char="•"/>
            </a:pPr>
            <a:r>
              <a:rPr lang="ro-RO" dirty="0" smtClean="0">
                <a:solidFill>
                  <a:schemeClr val="tx2"/>
                </a:solidFill>
                <a:latin typeface="Cambria" pitchFamily="18" charset="0"/>
              </a:rPr>
              <a:t> </a:t>
            </a:r>
            <a:r>
              <a:rPr lang="en-US" dirty="0" smtClean="0">
                <a:solidFill>
                  <a:schemeClr val="tx2"/>
                </a:solidFill>
                <a:latin typeface="Cambria" pitchFamily="18" charset="0"/>
              </a:rPr>
              <a:t>conformational changes of IMT are crucial for understanding the ligand-receptor interaction and its mechanism of action </a:t>
            </a:r>
            <a:endParaRPr lang="ro-RO" dirty="0" smtClean="0">
              <a:solidFill>
                <a:schemeClr val="tx2"/>
              </a:solidFill>
              <a:latin typeface="Cambria" pitchFamily="18" charset="0"/>
            </a:endParaRPr>
          </a:p>
          <a:p>
            <a:pPr algn="just">
              <a:buFont typeface="Arial" pitchFamily="34" charset="0"/>
              <a:buChar char="•"/>
            </a:pPr>
            <a:r>
              <a:rPr lang="ro-RO" dirty="0" smtClean="0">
                <a:solidFill>
                  <a:schemeClr val="tx2"/>
                </a:solidFill>
                <a:latin typeface="Cambria" pitchFamily="18" charset="0"/>
              </a:rPr>
              <a:t> </a:t>
            </a:r>
            <a:r>
              <a:rPr lang="en-US" dirty="0" smtClean="0">
                <a:solidFill>
                  <a:schemeClr val="tx2"/>
                </a:solidFill>
                <a:latin typeface="Cambria" pitchFamily="18" charset="0"/>
              </a:rPr>
              <a:t>of interest if the lowest energy conformer of the free molecule resembles the 3D structure of the bioactive conformations found in different ligand-receptor</a:t>
            </a:r>
            <a:endParaRPr lang="ro-RO" dirty="0" smtClean="0">
              <a:solidFill>
                <a:schemeClr val="tx2"/>
              </a:solidFill>
              <a:latin typeface="Cambria" pitchFamily="18" charset="0"/>
            </a:endParaRPr>
          </a:p>
          <a:p>
            <a:pPr algn="just">
              <a:buFont typeface="Arial" pitchFamily="34" charset="0"/>
              <a:buChar char="•"/>
            </a:pPr>
            <a:r>
              <a:rPr lang="ro-RO" dirty="0" smtClean="0">
                <a:solidFill>
                  <a:schemeClr val="tx2"/>
                </a:solidFill>
                <a:latin typeface="Cambria" pitchFamily="18" charset="0"/>
              </a:rPr>
              <a:t> </a:t>
            </a:r>
            <a:r>
              <a:rPr lang="en-US" dirty="0" smtClean="0">
                <a:solidFill>
                  <a:schemeClr val="tx2"/>
                </a:solidFill>
                <a:latin typeface="Cambria" pitchFamily="18" charset="0"/>
              </a:rPr>
              <a:t>IMT crystallize in two polymorphic forms, α and β, with triclinic P-1 symmetry</a:t>
            </a:r>
            <a:endParaRPr lang="en-US" dirty="0">
              <a:solidFill>
                <a:schemeClr val="tx2"/>
              </a:solidFill>
              <a:latin typeface="Cambria" pitchFamily="18" charset="0"/>
            </a:endParaRPr>
          </a:p>
        </p:txBody>
      </p:sp>
      <p:sp>
        <p:nvSpPr>
          <p:cNvPr id="9" name="Rectangle 8"/>
          <p:cNvSpPr/>
          <p:nvPr/>
        </p:nvSpPr>
        <p:spPr>
          <a:xfrm>
            <a:off x="0" y="6305490"/>
            <a:ext cx="5867400" cy="553998"/>
          </a:xfrm>
          <a:prstGeom prst="rect">
            <a:avLst/>
          </a:prstGeom>
          <a:solidFill>
            <a:srgbClr val="FFEBAB"/>
          </a:solidFill>
        </p:spPr>
        <p:txBody>
          <a:bodyPr wrap="square">
            <a:spAutoFit/>
          </a:bodyPr>
          <a:lstStyle/>
          <a:p>
            <a:r>
              <a:rPr lang="en-US" sz="1000" dirty="0"/>
              <a:t>Conformational landscape and low lying excited states of </a:t>
            </a:r>
            <a:r>
              <a:rPr lang="en-US" sz="1000" dirty="0" err="1"/>
              <a:t>imatinib</a:t>
            </a:r>
            <a:r>
              <a:rPr lang="en-US" sz="1000" dirty="0"/>
              <a:t>, </a:t>
            </a:r>
            <a:endParaRPr lang="en-US" sz="1000" dirty="0" smtClean="0"/>
          </a:p>
          <a:p>
            <a:r>
              <a:rPr lang="en-US" sz="1000" dirty="0" smtClean="0"/>
              <a:t>Emil </a:t>
            </a:r>
            <a:r>
              <a:rPr lang="en-US" sz="1000" dirty="0" err="1"/>
              <a:t>Vinţeler</a:t>
            </a:r>
            <a:r>
              <a:rPr lang="en-US" sz="1000" dirty="0"/>
              <a:t>, </a:t>
            </a:r>
            <a:r>
              <a:rPr lang="en-US" sz="1000" dirty="0" err="1"/>
              <a:t>Nicoleta</a:t>
            </a:r>
            <a:r>
              <a:rPr lang="en-US" sz="1000" dirty="0"/>
              <a:t>-Florina Stan, </a:t>
            </a:r>
            <a:r>
              <a:rPr lang="en-US" sz="1000" dirty="0" err="1"/>
              <a:t>Raluca</a:t>
            </a:r>
            <a:r>
              <a:rPr lang="en-US" sz="1000" dirty="0"/>
              <a:t> </a:t>
            </a:r>
            <a:r>
              <a:rPr lang="en-US" sz="1000" dirty="0" err="1"/>
              <a:t>Luchian</a:t>
            </a:r>
            <a:r>
              <a:rPr lang="en-US" sz="1000" dirty="0"/>
              <a:t>, </a:t>
            </a:r>
            <a:r>
              <a:rPr lang="en-US" sz="1000" dirty="0" err="1"/>
              <a:t>Călin</a:t>
            </a:r>
            <a:r>
              <a:rPr lang="en-US" sz="1000" dirty="0"/>
              <a:t> </a:t>
            </a:r>
            <a:r>
              <a:rPr lang="en-US" sz="1000" dirty="0" err="1"/>
              <a:t>Căinap</a:t>
            </a:r>
            <a:r>
              <a:rPr lang="en-US" sz="1000" dirty="0"/>
              <a:t>, </a:t>
            </a:r>
            <a:r>
              <a:rPr lang="en-US" sz="1000" dirty="0" err="1"/>
              <a:t>João</a:t>
            </a:r>
            <a:r>
              <a:rPr lang="en-US" sz="1000" dirty="0"/>
              <a:t> P. Prates-</a:t>
            </a:r>
            <a:r>
              <a:rPr lang="en-US" sz="1000" dirty="0" err="1"/>
              <a:t>Ramalho</a:t>
            </a:r>
            <a:r>
              <a:rPr lang="en-US" sz="1000" dirty="0"/>
              <a:t>, </a:t>
            </a:r>
            <a:r>
              <a:rPr lang="en-US" sz="1000" dirty="0" err="1"/>
              <a:t>Vasile</a:t>
            </a:r>
            <a:r>
              <a:rPr lang="en-US" sz="1000" dirty="0"/>
              <a:t> </a:t>
            </a:r>
            <a:r>
              <a:rPr lang="en-US" sz="1000" dirty="0" err="1"/>
              <a:t>Chiş</a:t>
            </a:r>
            <a:r>
              <a:rPr lang="en-US" sz="1000" dirty="0"/>
              <a:t>, </a:t>
            </a:r>
            <a:endParaRPr lang="en-US" sz="1000" dirty="0" smtClean="0"/>
          </a:p>
          <a:p>
            <a:r>
              <a:rPr lang="en-US" sz="1000" dirty="0" smtClean="0"/>
              <a:t>Journal </a:t>
            </a:r>
            <a:r>
              <a:rPr lang="en-US" sz="1000" dirty="0"/>
              <a:t>of Molecular Modeling, 2015, 21, 84</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Absorption spectrum if imatinib</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TextBox 8"/>
          <p:cNvSpPr txBox="1"/>
          <p:nvPr/>
        </p:nvSpPr>
        <p:spPr>
          <a:xfrm>
            <a:off x="0" y="3657600"/>
            <a:ext cx="8915400" cy="3416320"/>
          </a:xfrm>
          <a:prstGeom prst="rect">
            <a:avLst/>
          </a:prstGeom>
          <a:noFill/>
        </p:spPr>
        <p:txBody>
          <a:bodyPr wrap="square" rtlCol="0">
            <a:spAutoFit/>
          </a:bodyPr>
          <a:lstStyle/>
          <a:p>
            <a:pPr>
              <a:buFont typeface="Wingdings" pitchFamily="2" charset="2"/>
              <a:buChar char="Ø"/>
            </a:pPr>
            <a:r>
              <a:rPr lang="ro-RO" dirty="0" smtClean="0">
                <a:solidFill>
                  <a:schemeClr val="tx2"/>
                </a:solidFill>
                <a:latin typeface="Cambria" pitchFamily="18" charset="0"/>
              </a:rPr>
              <a:t>&gt;700 conformers at MM level</a:t>
            </a:r>
          </a:p>
          <a:p>
            <a:pPr>
              <a:buFont typeface="Wingdings" pitchFamily="2" charset="2"/>
              <a:buChar char="Ø"/>
            </a:pPr>
            <a:r>
              <a:rPr lang="ro-RO" dirty="0" smtClean="0">
                <a:solidFill>
                  <a:schemeClr val="tx2"/>
                </a:solidFill>
                <a:latin typeface="Cambria" pitchFamily="18" charset="0"/>
              </a:rPr>
              <a:t>45 conformers within 4.8 kcal/mol at</a:t>
            </a:r>
          </a:p>
          <a:p>
            <a:pPr>
              <a:buFont typeface="Wingdings" pitchFamily="2" charset="2"/>
              <a:buChar char="Ø"/>
            </a:pPr>
            <a:r>
              <a:rPr lang="ro-RO" dirty="0" smtClean="0">
                <a:solidFill>
                  <a:schemeClr val="tx2"/>
                </a:solidFill>
                <a:latin typeface="Cambria" pitchFamily="18" charset="0"/>
              </a:rPr>
              <a:t>B3LYP/BS1 level of theory</a:t>
            </a:r>
          </a:p>
          <a:p>
            <a:pPr>
              <a:buFont typeface="Wingdings" pitchFamily="2" charset="2"/>
              <a:buChar char="Ø"/>
            </a:pPr>
            <a:r>
              <a:rPr lang="ro-RO" dirty="0" smtClean="0">
                <a:solidFill>
                  <a:schemeClr val="tx2"/>
                </a:solidFill>
                <a:latin typeface="Cambria" pitchFamily="18" charset="0"/>
              </a:rPr>
              <a:t>9 conformers within 0.6 kcal/mol</a:t>
            </a:r>
          </a:p>
          <a:p>
            <a:pPr>
              <a:buFont typeface="Wingdings" pitchFamily="2" charset="2"/>
              <a:buChar char="Ø"/>
            </a:pPr>
            <a:r>
              <a:rPr lang="ro-RO" dirty="0" smtClean="0">
                <a:solidFill>
                  <a:schemeClr val="tx2"/>
                </a:solidFill>
                <a:latin typeface="Cambria" pitchFamily="18" charset="0"/>
              </a:rPr>
              <a:t>conformers derived from the X-ray spans the 0.3 – 4 kcal/mol </a:t>
            </a:r>
          </a:p>
          <a:p>
            <a:pPr>
              <a:buFont typeface="Wingdings" pitchFamily="2" charset="2"/>
              <a:buChar char="Ø"/>
            </a:pPr>
            <a:r>
              <a:rPr lang="ro-RO" dirty="0" smtClean="0">
                <a:solidFill>
                  <a:schemeClr val="tx2"/>
                </a:solidFill>
                <a:latin typeface="Cambria" pitchFamily="18" charset="0"/>
              </a:rPr>
              <a:t>different energetic order in gas-phase and water</a:t>
            </a:r>
          </a:p>
          <a:p>
            <a:pPr>
              <a:buFont typeface="Wingdings" pitchFamily="2" charset="2"/>
              <a:buChar char="Ø"/>
            </a:pPr>
            <a:r>
              <a:rPr lang="en-US" dirty="0" smtClean="0">
                <a:solidFill>
                  <a:schemeClr val="tx2"/>
                </a:solidFill>
                <a:latin typeface="Cambria" pitchFamily="18" charset="0"/>
              </a:rPr>
              <a:t>The major difference between the most stable free conformers and the bioactive conformers consists in the relative orientation of the </a:t>
            </a:r>
            <a:r>
              <a:rPr lang="en-US" dirty="0" err="1" smtClean="0">
                <a:solidFill>
                  <a:schemeClr val="tx2"/>
                </a:solidFill>
                <a:latin typeface="Cambria" pitchFamily="18" charset="0"/>
              </a:rPr>
              <a:t>pyrimidine</a:t>
            </a:r>
            <a:r>
              <a:rPr lang="en-US" dirty="0" smtClean="0">
                <a:solidFill>
                  <a:schemeClr val="tx2"/>
                </a:solidFill>
                <a:latin typeface="Cambria" pitchFamily="18" charset="0"/>
              </a:rPr>
              <a:t>-pyridine groups responsible for the hydrogen bonding interactions in the ATP binding pocket</a:t>
            </a:r>
            <a:endParaRPr lang="ro-RO" dirty="0" smtClean="0">
              <a:solidFill>
                <a:schemeClr val="tx2"/>
              </a:solidFill>
              <a:latin typeface="Cambria" pitchFamily="18" charset="0"/>
            </a:endParaRPr>
          </a:p>
          <a:p>
            <a:pPr>
              <a:buFont typeface="Wingdings" pitchFamily="2" charset="2"/>
              <a:buChar char="Ø"/>
            </a:pPr>
            <a:r>
              <a:rPr lang="ro-RO" dirty="0" smtClean="0">
                <a:solidFill>
                  <a:schemeClr val="tx2"/>
                </a:solidFill>
                <a:latin typeface="Cambria" pitchFamily="18" charset="0"/>
              </a:rPr>
              <a:t> 6-31G(d) is enough for geometry optimization</a:t>
            </a:r>
          </a:p>
          <a:p>
            <a:pPr>
              <a:buFont typeface="Wingdings" pitchFamily="2" charset="2"/>
              <a:buChar char="Ø"/>
            </a:pPr>
            <a:r>
              <a:rPr lang="ro-RO" dirty="0" smtClean="0">
                <a:solidFill>
                  <a:schemeClr val="tx2"/>
                </a:solidFill>
                <a:latin typeface="Cambria" pitchFamily="18" charset="0"/>
              </a:rPr>
              <a:t> 6-31+G(d,p) recommended for relative energy calculations</a:t>
            </a:r>
          </a:p>
          <a:p>
            <a:endParaRPr lang="en-US" dirty="0">
              <a:solidFill>
                <a:schemeClr val="tx2"/>
              </a:solidFill>
              <a:latin typeface="Cambria" pitchFamily="18" charset="0"/>
            </a:endParaRPr>
          </a:p>
        </p:txBody>
      </p:sp>
      <p:pic>
        <p:nvPicPr>
          <p:cNvPr id="10" name="Picture 2" descr="Fig1_v3"/>
          <p:cNvPicPr>
            <a:picLocks noChangeAspect="1" noChangeArrowheads="1"/>
          </p:cNvPicPr>
          <p:nvPr/>
        </p:nvPicPr>
        <p:blipFill>
          <a:blip r:embed="rId4" cstate="print"/>
          <a:srcRect/>
          <a:stretch>
            <a:fillRect/>
          </a:stretch>
        </p:blipFill>
        <p:spPr bwMode="auto">
          <a:xfrm>
            <a:off x="0" y="1219200"/>
            <a:ext cx="4495800" cy="2288906"/>
          </a:xfrm>
          <a:prstGeom prst="rect">
            <a:avLst/>
          </a:prstGeom>
          <a:noFill/>
          <a:ln w="9525">
            <a:noFill/>
            <a:miter lim="800000"/>
            <a:headEnd/>
            <a:tailEnd/>
          </a:ln>
        </p:spPr>
      </p:pic>
      <p:graphicFrame>
        <p:nvGraphicFramePr>
          <p:cNvPr id="11" name="Table 10"/>
          <p:cNvGraphicFramePr>
            <a:graphicFrameLocks noGrp="1"/>
          </p:cNvGraphicFramePr>
          <p:nvPr/>
        </p:nvGraphicFramePr>
        <p:xfrm>
          <a:off x="4876800" y="1371600"/>
          <a:ext cx="3733800" cy="3276599"/>
        </p:xfrm>
        <a:graphic>
          <a:graphicData uri="http://schemas.openxmlformats.org/drawingml/2006/table">
            <a:tbl>
              <a:tblPr/>
              <a:tblGrid>
                <a:gridCol w="924167"/>
                <a:gridCol w="891161"/>
                <a:gridCol w="940670"/>
                <a:gridCol w="977802"/>
              </a:tblGrid>
              <a:tr h="227911">
                <a:tc>
                  <a:txBody>
                    <a:bodyPr/>
                    <a:lstStyle/>
                    <a:p>
                      <a:pPr algn="l" fontAlgn="b"/>
                      <a:r>
                        <a:rPr lang="en-US" sz="1400" b="1" i="0" u="none" strike="noStrike">
                          <a:solidFill>
                            <a:srgbClr val="000000"/>
                          </a:solidFill>
                          <a:latin typeface="Calibri"/>
                        </a:rPr>
                        <a:t>Molecule:</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1400" b="1" i="0" u="none" strike="noStrike">
                          <a:solidFill>
                            <a:srgbClr val="000000"/>
                          </a:solidFill>
                          <a:latin typeface="Calibri"/>
                        </a:rPr>
                        <a:t>imatinib</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1400" b="0" i="0" u="none" strike="noStrike">
                          <a:solidFill>
                            <a:srgbClr val="000000"/>
                          </a:solidFill>
                          <a:latin typeface="Calibri"/>
                        </a:rPr>
                        <a:t> </a:t>
                      </a:r>
                    </a:p>
                  </a:txBody>
                  <a:tcPr marL="0" marR="0" marT="0" marB="0" anchor="b">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l" fontAlgn="b"/>
                      <a:r>
                        <a:rPr lang="en-US" sz="14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r>
              <a:tr h="227911">
                <a:tc>
                  <a:txBody>
                    <a:bodyPr/>
                    <a:lstStyle/>
                    <a:p>
                      <a:pPr algn="l" fontAlgn="b"/>
                      <a:r>
                        <a:rPr lang="en-US" sz="1400" b="1" i="0" u="none" strike="noStrike">
                          <a:solidFill>
                            <a:srgbClr val="000000"/>
                          </a:solidFill>
                          <a:latin typeface="Calibri"/>
                        </a:rPr>
                        <a:t>Method:</a:t>
                      </a:r>
                    </a:p>
                  </a:txBody>
                  <a:tcPr marL="0" marR="0" marT="0" marB="0" anchor="b">
                    <a:lnL w="12700" cap="flat" cmpd="sng" algn="ctr">
                      <a:solidFill>
                        <a:srgbClr val="000000"/>
                      </a:solidFill>
                      <a:prstDash val="solid"/>
                      <a:round/>
                      <a:headEnd type="none" w="med" len="med"/>
                      <a:tailEnd type="none" w="med" len="med"/>
                    </a:lnL>
                    <a:lnR>
                      <a:noFill/>
                    </a:lnR>
                    <a:lnT>
                      <a:noFill/>
                    </a:lnT>
                    <a:lnB>
                      <a:noFill/>
                    </a:lnB>
                    <a:solidFill>
                      <a:srgbClr val="FFC000"/>
                    </a:solidFill>
                  </a:tcPr>
                </a:tc>
                <a:tc gridSpan="2">
                  <a:txBody>
                    <a:bodyPr/>
                    <a:lstStyle/>
                    <a:p>
                      <a:pPr algn="l" fontAlgn="b"/>
                      <a:r>
                        <a:rPr lang="en-US" sz="1400" b="1" i="0" u="none" strike="noStrike">
                          <a:solidFill>
                            <a:srgbClr val="000000"/>
                          </a:solidFill>
                          <a:latin typeface="Calibri"/>
                        </a:rPr>
                        <a:t>B3LYP/6-31+G(d,p)</a:t>
                      </a:r>
                    </a:p>
                  </a:txBody>
                  <a:tcPr marL="0" marR="0" marT="0" marB="0" anchor="b">
                    <a:lnL>
                      <a:noFill/>
                    </a:lnL>
                    <a:lnR>
                      <a:noFill/>
                    </a:lnR>
                    <a:lnT>
                      <a:noFill/>
                    </a:lnT>
                    <a:lnB>
                      <a:noFill/>
                    </a:lnB>
                    <a:solidFill>
                      <a:srgbClr val="FFC000"/>
                    </a:solidFill>
                  </a:tcPr>
                </a:tc>
                <a:tc hMerge="1">
                  <a:txBody>
                    <a:bodyPr/>
                    <a:lstStyle/>
                    <a:p>
                      <a:endParaRPr lang="en-US"/>
                    </a:p>
                  </a:txBody>
                  <a:tcPr/>
                </a:tc>
                <a:tc>
                  <a:txBody>
                    <a:bodyPr/>
                    <a:lstStyle/>
                    <a:p>
                      <a:pPr algn="l" fontAlgn="b"/>
                      <a:r>
                        <a:rPr lang="en-US" sz="14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C000"/>
                    </a:solidFill>
                  </a:tcPr>
                </a:tc>
              </a:tr>
              <a:tr h="239306">
                <a:tc>
                  <a:txBody>
                    <a:bodyPr/>
                    <a:lstStyle/>
                    <a:p>
                      <a:pPr algn="l" fontAlgn="b"/>
                      <a:r>
                        <a:rPr lang="en-US" sz="1400" b="1" i="0" u="none" strike="noStrike">
                          <a:solidFill>
                            <a:srgbClr val="000000"/>
                          </a:solidFill>
                          <a:latin typeface="Calibri"/>
                        </a:rPr>
                        <a:t>Solvent:</a:t>
                      </a: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400" b="1" i="0" u="none" strike="noStrike">
                          <a:solidFill>
                            <a:srgbClr val="000000"/>
                          </a:solidFill>
                          <a:latin typeface="Calibri"/>
                        </a:rPr>
                        <a:t>water</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400" b="0" i="0" u="none" strike="noStrike">
                          <a:solidFill>
                            <a:srgbClr val="000000"/>
                          </a:solidFill>
                          <a:latin typeface="Calibri"/>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l" fontAlgn="b"/>
                      <a:r>
                        <a:rPr lang="en-US" sz="1400" b="0" i="0" u="none" strike="noStrike">
                          <a:solidFill>
                            <a:srgbClr val="000000"/>
                          </a:solidFill>
                          <a:latin typeface="Calibri"/>
                        </a:rPr>
                        <a:t> </a:t>
                      </a:r>
                    </a:p>
                  </a:txBody>
                  <a:tcPr marL="0" marR="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r>
              <a:tr h="518877">
                <a:tc>
                  <a:txBody>
                    <a:bodyPr/>
                    <a:lstStyle/>
                    <a:p>
                      <a:pPr algn="l" fontAlgn="t"/>
                      <a:r>
                        <a:rPr lang="en-US" sz="1400" b="1" i="0" u="none" strike="noStrike">
                          <a:solidFill>
                            <a:srgbClr val="000000"/>
                          </a:solidFill>
                          <a:latin typeface="Calibri"/>
                        </a:rPr>
                        <a:t>Conformer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t"/>
                      <a:r>
                        <a:rPr lang="en-US" sz="1400" b="1" i="0" u="none" strike="noStrike">
                          <a:solidFill>
                            <a:srgbClr val="000000"/>
                          </a:solidFill>
                          <a:latin typeface="Calibri"/>
                        </a:rPr>
                        <a:t>dG (kcal/mol)</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t"/>
                      <a:r>
                        <a:rPr lang="en-US" sz="1400" b="1" i="0" u="none" strike="noStrike">
                          <a:solidFill>
                            <a:srgbClr val="000000"/>
                          </a:solidFill>
                          <a:latin typeface="Calibri"/>
                        </a:rPr>
                        <a:t>Boltzmann factor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t"/>
                      <a:r>
                        <a:rPr lang="en-US" sz="1400" b="1" i="0" u="none" strike="noStrike">
                          <a:solidFill>
                            <a:srgbClr val="000000"/>
                          </a:solidFill>
                          <a:latin typeface="Calibri"/>
                        </a:rPr>
                        <a:t>Population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39306">
                <a:tc>
                  <a:txBody>
                    <a:bodyPr/>
                    <a:lstStyle/>
                    <a:p>
                      <a:pPr algn="ctr" fontAlgn="b"/>
                      <a:r>
                        <a:rPr lang="en-US" sz="1400" b="0" i="0" u="none" strike="noStrike" dirty="0">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11.13%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0.955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10.63%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0.951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10.59%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0.649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7.22%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7.07%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0.565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6.29%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0.501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5.57%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0.437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a:solidFill>
                            <a:srgbClr val="000000"/>
                          </a:solidFill>
                          <a:latin typeface="Calibri"/>
                        </a:rPr>
                        <a:t>4.86%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r h="227911">
                <a:tc>
                  <a:txBody>
                    <a:bodyPr/>
                    <a:lstStyle/>
                    <a:p>
                      <a:pPr algn="ctr" fontAlgn="b"/>
                      <a:r>
                        <a:rPr lang="en-US" sz="1400" b="0" i="0" u="none" strike="noStrike" dirty="0">
                          <a:solidFill>
                            <a:srgbClr val="000000"/>
                          </a:solidFill>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Calibri"/>
                        </a:rPr>
                        <a:t>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400" b="0" i="0" u="none" strike="noStrike">
                          <a:solidFill>
                            <a:srgbClr val="000000"/>
                          </a:solidFill>
                          <a:latin typeface="Calibri"/>
                        </a:rPr>
                        <a:t>0.435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c>
                  <a:txBody>
                    <a:bodyPr/>
                    <a:lstStyle/>
                    <a:p>
                      <a:pPr algn="ctr" fontAlgn="b"/>
                      <a:r>
                        <a:rPr lang="en-US" sz="1400" b="0" i="0" u="none" strike="noStrike" dirty="0">
                          <a:solidFill>
                            <a:srgbClr val="000000"/>
                          </a:solidFill>
                          <a:latin typeface="Calibri"/>
                        </a:rPr>
                        <a:t>4.84%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Absorption spectrum if imatinib</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6451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4513" name="Object 1"/>
          <p:cNvGraphicFramePr>
            <a:graphicFrameLocks noChangeAspect="1"/>
          </p:cNvGraphicFramePr>
          <p:nvPr/>
        </p:nvGraphicFramePr>
        <p:xfrm>
          <a:off x="38100" y="1333500"/>
          <a:ext cx="4838700" cy="3946457"/>
        </p:xfrm>
        <a:graphic>
          <a:graphicData uri="http://schemas.openxmlformats.org/presentationml/2006/ole">
            <p:oleObj spid="_x0000_s63490" name="Graph" r:id="rId5" imgW="3495446" imgH="2851709" progId="Origin50.Graph">
              <p:embed/>
            </p:oleObj>
          </a:graphicData>
        </a:graphic>
      </p:graphicFrame>
      <p:sp>
        <p:nvSpPr>
          <p:cNvPr id="645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4515" name="Object 3"/>
          <p:cNvGraphicFramePr>
            <a:graphicFrameLocks noChangeAspect="1"/>
          </p:cNvGraphicFramePr>
          <p:nvPr/>
        </p:nvGraphicFramePr>
        <p:xfrm>
          <a:off x="4121681" y="1295400"/>
          <a:ext cx="4793719" cy="3905509"/>
        </p:xfrm>
        <a:graphic>
          <a:graphicData uri="http://schemas.openxmlformats.org/presentationml/2006/ole">
            <p:oleObj spid="_x0000_s63491" name="Graph" r:id="rId6" imgW="3495446" imgH="2851709" progId="Origin50.Graph">
              <p:embed/>
            </p:oleObj>
          </a:graphicData>
        </a:graphic>
      </p:graphicFrame>
      <p:sp>
        <p:nvSpPr>
          <p:cNvPr id="9" name="TextBox 8"/>
          <p:cNvSpPr txBox="1"/>
          <p:nvPr/>
        </p:nvSpPr>
        <p:spPr>
          <a:xfrm>
            <a:off x="1219200" y="5105400"/>
            <a:ext cx="2296078" cy="369332"/>
          </a:xfrm>
          <a:prstGeom prst="rect">
            <a:avLst/>
          </a:prstGeom>
          <a:noFill/>
        </p:spPr>
        <p:txBody>
          <a:bodyPr wrap="none" rtlCol="0">
            <a:spAutoFit/>
          </a:bodyPr>
          <a:lstStyle/>
          <a:p>
            <a:r>
              <a:rPr lang="ro-RO" dirty="0" smtClean="0"/>
              <a:t>B3LYP/6-31G(d), water</a:t>
            </a:r>
            <a:endParaRPr lang="en-US" dirty="0"/>
          </a:p>
        </p:txBody>
      </p:sp>
      <p:sp>
        <p:nvSpPr>
          <p:cNvPr id="10" name="TextBox 9"/>
          <p:cNvSpPr txBox="1"/>
          <p:nvPr/>
        </p:nvSpPr>
        <p:spPr>
          <a:xfrm>
            <a:off x="5181600" y="5029200"/>
            <a:ext cx="3052374" cy="369332"/>
          </a:xfrm>
          <a:prstGeom prst="rect">
            <a:avLst/>
          </a:prstGeom>
          <a:noFill/>
        </p:spPr>
        <p:txBody>
          <a:bodyPr wrap="none" rtlCol="0">
            <a:spAutoFit/>
          </a:bodyPr>
          <a:lstStyle/>
          <a:p>
            <a:r>
              <a:rPr lang="ro-RO" dirty="0" smtClean="0"/>
              <a:t>cam-B3LYP/6-31+G(d,p), water</a:t>
            </a:r>
            <a:endParaRPr lang="en-US" dirty="0"/>
          </a:p>
        </p:txBody>
      </p:sp>
      <p:sp>
        <p:nvSpPr>
          <p:cNvPr id="2" name="Rectangle 1"/>
          <p:cNvSpPr/>
          <p:nvPr/>
        </p:nvSpPr>
        <p:spPr>
          <a:xfrm>
            <a:off x="0" y="6305490"/>
            <a:ext cx="5867400" cy="553998"/>
          </a:xfrm>
          <a:prstGeom prst="rect">
            <a:avLst/>
          </a:prstGeom>
          <a:solidFill>
            <a:srgbClr val="FFEBAB"/>
          </a:solidFill>
        </p:spPr>
        <p:txBody>
          <a:bodyPr wrap="square">
            <a:spAutoFit/>
          </a:bodyPr>
          <a:lstStyle/>
          <a:p>
            <a:r>
              <a:rPr lang="en-US" sz="1000" dirty="0"/>
              <a:t>Conformational landscape and low lying excited states of </a:t>
            </a:r>
            <a:r>
              <a:rPr lang="en-US" sz="1000" dirty="0" err="1"/>
              <a:t>imatinib</a:t>
            </a:r>
            <a:r>
              <a:rPr lang="en-US" sz="1000" dirty="0"/>
              <a:t>, </a:t>
            </a:r>
            <a:endParaRPr lang="en-US" sz="1000" dirty="0" smtClean="0"/>
          </a:p>
          <a:p>
            <a:r>
              <a:rPr lang="en-US" sz="1000" dirty="0" smtClean="0"/>
              <a:t>Emil </a:t>
            </a:r>
            <a:r>
              <a:rPr lang="en-US" sz="1000" dirty="0" err="1"/>
              <a:t>Vinţeler</a:t>
            </a:r>
            <a:r>
              <a:rPr lang="en-US" sz="1000" dirty="0"/>
              <a:t>, </a:t>
            </a:r>
            <a:r>
              <a:rPr lang="en-US" sz="1000" dirty="0" err="1"/>
              <a:t>Nicoleta</a:t>
            </a:r>
            <a:r>
              <a:rPr lang="en-US" sz="1000" dirty="0"/>
              <a:t>-Florina Stan, </a:t>
            </a:r>
            <a:r>
              <a:rPr lang="en-US" sz="1000" dirty="0" err="1"/>
              <a:t>Raluca</a:t>
            </a:r>
            <a:r>
              <a:rPr lang="en-US" sz="1000" dirty="0"/>
              <a:t> </a:t>
            </a:r>
            <a:r>
              <a:rPr lang="en-US" sz="1000" dirty="0" err="1"/>
              <a:t>Luchian</a:t>
            </a:r>
            <a:r>
              <a:rPr lang="en-US" sz="1000" dirty="0"/>
              <a:t>, </a:t>
            </a:r>
            <a:r>
              <a:rPr lang="en-US" sz="1000" dirty="0" err="1"/>
              <a:t>Călin</a:t>
            </a:r>
            <a:r>
              <a:rPr lang="en-US" sz="1000" dirty="0"/>
              <a:t> </a:t>
            </a:r>
            <a:r>
              <a:rPr lang="en-US" sz="1000" dirty="0" err="1"/>
              <a:t>Căinap</a:t>
            </a:r>
            <a:r>
              <a:rPr lang="en-US" sz="1000" dirty="0"/>
              <a:t>, </a:t>
            </a:r>
            <a:r>
              <a:rPr lang="en-US" sz="1000" dirty="0" err="1"/>
              <a:t>João</a:t>
            </a:r>
            <a:r>
              <a:rPr lang="en-US" sz="1000" dirty="0"/>
              <a:t> P. Prates-</a:t>
            </a:r>
            <a:r>
              <a:rPr lang="en-US" sz="1000" dirty="0" err="1"/>
              <a:t>Ramalho</a:t>
            </a:r>
            <a:r>
              <a:rPr lang="en-US" sz="1000" dirty="0"/>
              <a:t>, </a:t>
            </a:r>
            <a:r>
              <a:rPr lang="en-US" sz="1000" dirty="0" err="1"/>
              <a:t>Vasile</a:t>
            </a:r>
            <a:r>
              <a:rPr lang="en-US" sz="1000" dirty="0"/>
              <a:t> </a:t>
            </a:r>
            <a:r>
              <a:rPr lang="en-US" sz="1000" dirty="0" err="1"/>
              <a:t>Chiş</a:t>
            </a:r>
            <a:r>
              <a:rPr lang="en-US" sz="1000" dirty="0"/>
              <a:t>, </a:t>
            </a:r>
            <a:endParaRPr lang="en-US" sz="1000" dirty="0" smtClean="0"/>
          </a:p>
          <a:p>
            <a:r>
              <a:rPr lang="en-US" sz="1000" dirty="0" smtClean="0"/>
              <a:t>Journal </a:t>
            </a:r>
            <a:r>
              <a:rPr lang="en-US" sz="1000" dirty="0"/>
              <a:t>of Molecular Modeling, 2015, 21, 84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686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Absorption spectrum if imatinib</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pic>
        <p:nvPicPr>
          <p:cNvPr id="61441" name="Picture 1" descr="Fig4"/>
          <p:cNvPicPr>
            <a:picLocks noChangeAspect="1" noChangeArrowheads="1"/>
          </p:cNvPicPr>
          <p:nvPr/>
        </p:nvPicPr>
        <p:blipFill>
          <a:blip r:embed="rId4" cstate="print"/>
          <a:srcRect/>
          <a:stretch>
            <a:fillRect/>
          </a:stretch>
        </p:blipFill>
        <p:spPr bwMode="auto">
          <a:xfrm>
            <a:off x="152400" y="1371600"/>
            <a:ext cx="6421658" cy="3276600"/>
          </a:xfrm>
          <a:prstGeom prst="rect">
            <a:avLst/>
          </a:prstGeom>
          <a:noFill/>
          <a:ln w="9525">
            <a:noFill/>
            <a:miter lim="800000"/>
            <a:headEnd/>
            <a:tailEnd/>
          </a:ln>
        </p:spPr>
      </p:pic>
      <p:sp>
        <p:nvSpPr>
          <p:cNvPr id="6" name="TextBox 5"/>
          <p:cNvSpPr txBox="1"/>
          <p:nvPr/>
        </p:nvSpPr>
        <p:spPr>
          <a:xfrm>
            <a:off x="304800" y="4800600"/>
            <a:ext cx="6382260" cy="646331"/>
          </a:xfrm>
          <a:prstGeom prst="rect">
            <a:avLst/>
          </a:prstGeom>
          <a:noFill/>
        </p:spPr>
        <p:txBody>
          <a:bodyPr wrap="none" rtlCol="0">
            <a:spAutoFit/>
          </a:bodyPr>
          <a:lstStyle/>
          <a:p>
            <a:r>
              <a:rPr lang="ro-RO" dirty="0" smtClean="0">
                <a:solidFill>
                  <a:schemeClr val="tx2"/>
                </a:solidFill>
                <a:latin typeface="Cambria" pitchFamily="18" charset="0"/>
              </a:rPr>
              <a:t>important charge transfer character</a:t>
            </a:r>
          </a:p>
          <a:p>
            <a:r>
              <a:rPr lang="ro-RO" dirty="0" smtClean="0">
                <a:solidFill>
                  <a:schemeClr val="tx2"/>
                </a:solidFill>
                <a:latin typeface="Cambria" pitchFamily="18" charset="0"/>
              </a:rPr>
              <a:t>	=&gt; need for range-separated functionals (cam-B3LYP)</a:t>
            </a:r>
            <a:endParaRPr lang="en-US" dirty="0">
              <a:solidFill>
                <a:schemeClr val="tx2"/>
              </a:solidFill>
              <a:latin typeface="Cambria" pitchFamily="18" charset="0"/>
            </a:endParaRPr>
          </a:p>
        </p:txBody>
      </p:sp>
      <p:sp>
        <p:nvSpPr>
          <p:cNvPr id="7" name="Rectangle 6"/>
          <p:cNvSpPr/>
          <p:nvPr/>
        </p:nvSpPr>
        <p:spPr>
          <a:xfrm>
            <a:off x="0" y="6305490"/>
            <a:ext cx="5867400" cy="553998"/>
          </a:xfrm>
          <a:prstGeom prst="rect">
            <a:avLst/>
          </a:prstGeom>
          <a:solidFill>
            <a:srgbClr val="FFEBAB"/>
          </a:solidFill>
        </p:spPr>
        <p:txBody>
          <a:bodyPr wrap="square">
            <a:spAutoFit/>
          </a:bodyPr>
          <a:lstStyle/>
          <a:p>
            <a:r>
              <a:rPr lang="en-US" sz="1000" dirty="0"/>
              <a:t>Conformational landscape and low lying excited states of </a:t>
            </a:r>
            <a:r>
              <a:rPr lang="en-US" sz="1000" dirty="0" err="1"/>
              <a:t>imatinib</a:t>
            </a:r>
            <a:r>
              <a:rPr lang="en-US" sz="1000" dirty="0"/>
              <a:t>, </a:t>
            </a:r>
            <a:endParaRPr lang="en-US" sz="1000" dirty="0" smtClean="0"/>
          </a:p>
          <a:p>
            <a:r>
              <a:rPr lang="en-US" sz="1000" dirty="0" smtClean="0"/>
              <a:t>Emil </a:t>
            </a:r>
            <a:r>
              <a:rPr lang="en-US" sz="1000" dirty="0" err="1"/>
              <a:t>Vinţeler</a:t>
            </a:r>
            <a:r>
              <a:rPr lang="en-US" sz="1000" dirty="0"/>
              <a:t>, </a:t>
            </a:r>
            <a:r>
              <a:rPr lang="en-US" sz="1000" dirty="0" err="1"/>
              <a:t>Nicoleta</a:t>
            </a:r>
            <a:r>
              <a:rPr lang="en-US" sz="1000" dirty="0"/>
              <a:t>-Florina Stan, </a:t>
            </a:r>
            <a:r>
              <a:rPr lang="en-US" sz="1000" dirty="0" err="1"/>
              <a:t>Raluca</a:t>
            </a:r>
            <a:r>
              <a:rPr lang="en-US" sz="1000" dirty="0"/>
              <a:t> </a:t>
            </a:r>
            <a:r>
              <a:rPr lang="en-US" sz="1000" dirty="0" err="1"/>
              <a:t>Luchian</a:t>
            </a:r>
            <a:r>
              <a:rPr lang="en-US" sz="1000" dirty="0"/>
              <a:t>, </a:t>
            </a:r>
            <a:r>
              <a:rPr lang="en-US" sz="1000" dirty="0" err="1"/>
              <a:t>Călin</a:t>
            </a:r>
            <a:r>
              <a:rPr lang="en-US" sz="1000" dirty="0"/>
              <a:t> </a:t>
            </a:r>
            <a:r>
              <a:rPr lang="en-US" sz="1000" dirty="0" err="1"/>
              <a:t>Căinap</a:t>
            </a:r>
            <a:r>
              <a:rPr lang="en-US" sz="1000" dirty="0"/>
              <a:t>, </a:t>
            </a:r>
            <a:r>
              <a:rPr lang="en-US" sz="1000" dirty="0" err="1"/>
              <a:t>João</a:t>
            </a:r>
            <a:r>
              <a:rPr lang="en-US" sz="1000" dirty="0"/>
              <a:t> P. Prates-</a:t>
            </a:r>
            <a:r>
              <a:rPr lang="en-US" sz="1000" dirty="0" err="1"/>
              <a:t>Ramalho</a:t>
            </a:r>
            <a:r>
              <a:rPr lang="en-US" sz="1000" dirty="0"/>
              <a:t>, </a:t>
            </a:r>
            <a:r>
              <a:rPr lang="en-US" sz="1000" dirty="0" err="1"/>
              <a:t>Vasile</a:t>
            </a:r>
            <a:r>
              <a:rPr lang="en-US" sz="1000" dirty="0"/>
              <a:t> </a:t>
            </a:r>
            <a:r>
              <a:rPr lang="en-US" sz="1000" dirty="0" err="1"/>
              <a:t>Chiş</a:t>
            </a:r>
            <a:r>
              <a:rPr lang="en-US" sz="1000" dirty="0"/>
              <a:t>, </a:t>
            </a:r>
            <a:endParaRPr lang="en-US" sz="1000" dirty="0" smtClean="0"/>
          </a:p>
          <a:p>
            <a:r>
              <a:rPr lang="en-US" sz="1000" dirty="0" smtClean="0"/>
              <a:t>Journal </a:t>
            </a:r>
            <a:r>
              <a:rPr lang="en-US" sz="1000" dirty="0"/>
              <a:t>of Molecular Modeling, 2015, 21, 84</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126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4" name="Rectangle 3"/>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sp>
        <p:nvSpPr>
          <p:cNvPr id="37894" name="Rectangle 11"/>
          <p:cNvSpPr>
            <a:spLocks noChangeArrowheads="1"/>
          </p:cNvSpPr>
          <p:nvPr/>
        </p:nvSpPr>
        <p:spPr bwMode="auto">
          <a:xfrm>
            <a:off x="43961" y="6438900"/>
            <a:ext cx="5134708" cy="400050"/>
          </a:xfrm>
          <a:prstGeom prst="rect">
            <a:avLst/>
          </a:prstGeom>
          <a:solidFill>
            <a:srgbClr val="F4DFBD"/>
          </a:solidFill>
          <a:ln w="9525">
            <a:noFill/>
            <a:miter lim="800000"/>
            <a:headEnd/>
            <a:tailEnd/>
          </a:ln>
        </p:spPr>
        <p:txBody>
          <a:bodyPr>
            <a:spAutoFit/>
          </a:bodyPr>
          <a:lstStyle/>
          <a:p>
            <a:r>
              <a:rPr lang="en-US" altLang="en-US" sz="1000">
                <a:solidFill>
                  <a:srgbClr val="1F4976"/>
                </a:solidFill>
                <a:latin typeface="Cambria" pitchFamily="18" charset="0"/>
              </a:rPr>
              <a:t>M. Chiş, C. Căinap, A. Găbudean, M. Focşan, N. Leopold, V. Chiş</a:t>
            </a:r>
          </a:p>
          <a:p>
            <a:r>
              <a:rPr lang="it-IT" altLang="en-US" sz="1000">
                <a:solidFill>
                  <a:srgbClr val="1F4976"/>
                </a:solidFill>
                <a:latin typeface="Cambria" pitchFamily="18" charset="0"/>
              </a:rPr>
              <a:t>Manuscript in preparation</a:t>
            </a:r>
            <a:endParaRPr lang="en-US" altLang="en-US" sz="1000">
              <a:solidFill>
                <a:srgbClr val="1F4976"/>
              </a:solidFill>
              <a:latin typeface="Cambria" pitchFamily="18" charset="0"/>
            </a:endParaRPr>
          </a:p>
        </p:txBody>
      </p:sp>
      <p:sp>
        <p:nvSpPr>
          <p:cNvPr id="32" name="TextBox 31"/>
          <p:cNvSpPr txBox="1"/>
          <p:nvPr/>
        </p:nvSpPr>
        <p:spPr>
          <a:xfrm>
            <a:off x="180243" y="1295401"/>
            <a:ext cx="4909614"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DCB – </a:t>
            </a: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computational models</a:t>
            </a:r>
          </a:p>
        </p:txBody>
      </p:sp>
      <p:grpSp>
        <p:nvGrpSpPr>
          <p:cNvPr id="2" name="Group 35"/>
          <p:cNvGrpSpPr>
            <a:grpSpLocks/>
          </p:cNvGrpSpPr>
          <p:nvPr/>
        </p:nvGrpSpPr>
        <p:grpSpPr bwMode="auto">
          <a:xfrm>
            <a:off x="325315" y="4114800"/>
            <a:ext cx="8088923" cy="2133600"/>
            <a:chOff x="304800" y="3200400"/>
            <a:chExt cx="8763000" cy="2133600"/>
          </a:xfrm>
        </p:grpSpPr>
        <p:grpSp>
          <p:nvGrpSpPr>
            <p:cNvPr id="3" name="Group 36"/>
            <p:cNvGrpSpPr>
              <a:grpSpLocks/>
            </p:cNvGrpSpPr>
            <p:nvPr/>
          </p:nvGrpSpPr>
          <p:grpSpPr bwMode="auto">
            <a:xfrm>
              <a:off x="304800" y="3200400"/>
              <a:ext cx="8763000" cy="2133600"/>
              <a:chOff x="304800" y="2362200"/>
              <a:chExt cx="8763000" cy="2133600"/>
            </a:xfrm>
          </p:grpSpPr>
          <p:pic>
            <p:nvPicPr>
              <p:cNvPr id="42" name="Picture 41" descr="dim_X.png"/>
              <p:cNvPicPr>
                <a:picLocks noChangeAspect="1"/>
              </p:cNvPicPr>
              <p:nvPr/>
            </p:nvPicPr>
            <p:blipFill>
              <a:blip r:embed="rId4" cstate="print"/>
              <a:stretch>
                <a:fillRect/>
              </a:stretch>
            </p:blipFill>
            <p:spPr>
              <a:xfrm>
                <a:off x="609600" y="2895600"/>
                <a:ext cx="2020888" cy="1371600"/>
              </a:xfrm>
              <a:prstGeom prst="rect">
                <a:avLst/>
              </a:prstGeom>
              <a:ln>
                <a:solidFill>
                  <a:schemeClr val="accent1">
                    <a:shade val="50000"/>
                  </a:schemeClr>
                </a:solidFill>
              </a:ln>
            </p:spPr>
          </p:pic>
          <p:pic>
            <p:nvPicPr>
              <p:cNvPr id="43" name="Picture 42" descr="dim_HB1.png"/>
              <p:cNvPicPr>
                <a:picLocks noChangeAspect="1"/>
              </p:cNvPicPr>
              <p:nvPr/>
            </p:nvPicPr>
            <p:blipFill>
              <a:blip r:embed="rId5" cstate="print"/>
              <a:stretch>
                <a:fillRect/>
              </a:stretch>
            </p:blipFill>
            <p:spPr>
              <a:xfrm>
                <a:off x="2703513" y="2897188"/>
                <a:ext cx="2020887" cy="1371600"/>
              </a:xfrm>
              <a:prstGeom prst="rect">
                <a:avLst/>
              </a:prstGeom>
              <a:ln>
                <a:solidFill>
                  <a:schemeClr val="accent1">
                    <a:shade val="50000"/>
                  </a:schemeClr>
                </a:solidFill>
              </a:ln>
            </p:spPr>
          </p:pic>
          <p:pic>
            <p:nvPicPr>
              <p:cNvPr id="44" name="Picture 43" descr="dim_HB2.png"/>
              <p:cNvPicPr>
                <a:picLocks noChangeAspect="1"/>
              </p:cNvPicPr>
              <p:nvPr/>
            </p:nvPicPr>
            <p:blipFill>
              <a:blip r:embed="rId6" cstate="print"/>
              <a:stretch>
                <a:fillRect/>
              </a:stretch>
            </p:blipFill>
            <p:spPr>
              <a:xfrm>
                <a:off x="4794250" y="2897188"/>
                <a:ext cx="2019300" cy="1371600"/>
              </a:xfrm>
              <a:prstGeom prst="rect">
                <a:avLst/>
              </a:prstGeom>
              <a:ln>
                <a:solidFill>
                  <a:schemeClr val="accent1">
                    <a:shade val="50000"/>
                  </a:schemeClr>
                </a:solidFill>
              </a:ln>
            </p:spPr>
          </p:pic>
          <p:pic>
            <p:nvPicPr>
              <p:cNvPr id="45" name="Picture 44" descr="dim_disp.png"/>
              <p:cNvPicPr>
                <a:picLocks noChangeAspect="1"/>
              </p:cNvPicPr>
              <p:nvPr/>
            </p:nvPicPr>
            <p:blipFill>
              <a:blip r:embed="rId7" cstate="print"/>
              <a:stretch>
                <a:fillRect/>
              </a:stretch>
            </p:blipFill>
            <p:spPr>
              <a:xfrm>
                <a:off x="6894513" y="2897188"/>
                <a:ext cx="2020887" cy="1371600"/>
              </a:xfrm>
              <a:prstGeom prst="rect">
                <a:avLst/>
              </a:prstGeom>
              <a:ln>
                <a:solidFill>
                  <a:schemeClr val="accent1">
                    <a:shade val="50000"/>
                  </a:schemeClr>
                </a:solidFill>
              </a:ln>
            </p:spPr>
          </p:pic>
          <p:sp>
            <p:nvSpPr>
              <p:cNvPr id="46" name="TextBox 45"/>
              <p:cNvSpPr txBox="1"/>
              <p:nvPr/>
            </p:nvSpPr>
            <p:spPr>
              <a:xfrm>
                <a:off x="457200" y="2438400"/>
                <a:ext cx="1106552" cy="369332"/>
              </a:xfrm>
              <a:prstGeom prst="rect">
                <a:avLst/>
              </a:prstGeom>
              <a:noFill/>
            </p:spPr>
            <p:txBody>
              <a:bodyPr wrap="none">
                <a:spAutoFit/>
              </a:bodyPr>
              <a:lstStyle/>
              <a:p>
                <a:pPr>
                  <a:defRPr/>
                </a:pPr>
                <a:r>
                  <a:rPr lang="ro-RO" b="1" dirty="0">
                    <a:solidFill>
                      <a:srgbClr val="1F4976"/>
                    </a:solidFill>
                    <a:effectLst>
                      <a:outerShdw blurRad="38100" dist="38100" dir="2700000" algn="tl">
                        <a:srgbClr val="000000">
                          <a:alpha val="43137"/>
                        </a:srgbClr>
                      </a:outerShdw>
                    </a:effectLst>
                    <a:latin typeface="Cambria" panose="02040503050406030204" pitchFamily="18" charset="0"/>
                  </a:rPr>
                  <a:t>Dimers:</a:t>
                </a:r>
                <a:endParaRPr lang="en-US"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47" name="Rectangle 46"/>
              <p:cNvSpPr/>
              <p:nvPr/>
            </p:nvSpPr>
            <p:spPr>
              <a:xfrm>
                <a:off x="304800" y="2362200"/>
                <a:ext cx="8763000" cy="21336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7916" name="TextBox 37"/>
            <p:cNvSpPr txBox="1">
              <a:spLocks noChangeArrowheads="1"/>
            </p:cNvSpPr>
            <p:nvPr/>
          </p:nvSpPr>
          <p:spPr bwMode="auto">
            <a:xfrm>
              <a:off x="1981200" y="4800600"/>
              <a:ext cx="616836"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dimx</a:t>
              </a:r>
              <a:endParaRPr lang="en-US" altLang="en-US" sz="1400">
                <a:solidFill>
                  <a:srgbClr val="1F4976"/>
                </a:solidFill>
                <a:latin typeface="Cambria" pitchFamily="18" charset="0"/>
              </a:endParaRPr>
            </a:p>
          </p:txBody>
        </p:sp>
        <p:sp>
          <p:nvSpPr>
            <p:cNvPr id="37917" name="TextBox 38"/>
            <p:cNvSpPr txBox="1">
              <a:spLocks noChangeArrowheads="1"/>
            </p:cNvSpPr>
            <p:nvPr/>
          </p:nvSpPr>
          <p:spPr bwMode="auto">
            <a:xfrm>
              <a:off x="3914129" y="4800600"/>
              <a:ext cx="882534"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dimHB1</a:t>
              </a:r>
              <a:endParaRPr lang="en-US" altLang="en-US" sz="1400">
                <a:solidFill>
                  <a:srgbClr val="1F4976"/>
                </a:solidFill>
                <a:latin typeface="Cambria" pitchFamily="18" charset="0"/>
              </a:endParaRPr>
            </a:p>
          </p:txBody>
        </p:sp>
        <p:sp>
          <p:nvSpPr>
            <p:cNvPr id="37918" name="TextBox 39"/>
            <p:cNvSpPr txBox="1">
              <a:spLocks noChangeArrowheads="1"/>
            </p:cNvSpPr>
            <p:nvPr/>
          </p:nvSpPr>
          <p:spPr bwMode="auto">
            <a:xfrm>
              <a:off x="5971529" y="4800600"/>
              <a:ext cx="882534"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dimHB2</a:t>
              </a:r>
              <a:endParaRPr lang="en-US" altLang="en-US" sz="1400">
                <a:solidFill>
                  <a:srgbClr val="1F4976"/>
                </a:solidFill>
                <a:latin typeface="Cambria" pitchFamily="18" charset="0"/>
              </a:endParaRPr>
            </a:p>
          </p:txBody>
        </p:sp>
        <p:sp>
          <p:nvSpPr>
            <p:cNvPr id="37919" name="TextBox 40"/>
            <p:cNvSpPr txBox="1">
              <a:spLocks noChangeArrowheads="1"/>
            </p:cNvSpPr>
            <p:nvPr/>
          </p:nvSpPr>
          <p:spPr bwMode="auto">
            <a:xfrm>
              <a:off x="7952729" y="4800600"/>
              <a:ext cx="969363"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dimStack</a:t>
              </a:r>
              <a:endParaRPr lang="en-US" altLang="en-US" sz="1400">
                <a:solidFill>
                  <a:srgbClr val="1F4976"/>
                </a:solidFill>
                <a:latin typeface="Cambria" pitchFamily="18" charset="0"/>
              </a:endParaRPr>
            </a:p>
          </p:txBody>
        </p:sp>
      </p:grpSp>
      <p:grpSp>
        <p:nvGrpSpPr>
          <p:cNvPr id="5" name="Group 63"/>
          <p:cNvGrpSpPr>
            <a:grpSpLocks/>
          </p:cNvGrpSpPr>
          <p:nvPr/>
        </p:nvGrpSpPr>
        <p:grpSpPr bwMode="auto">
          <a:xfrm>
            <a:off x="325315" y="1752600"/>
            <a:ext cx="7315200" cy="2209800"/>
            <a:chOff x="353071" y="1066800"/>
            <a:chExt cx="7924800" cy="2209800"/>
          </a:xfrm>
        </p:grpSpPr>
        <p:pic>
          <p:nvPicPr>
            <p:cNvPr id="65" name="Picture 64"/>
            <p:cNvPicPr>
              <a:picLocks noChangeAspect="1"/>
            </p:cNvPicPr>
            <p:nvPr/>
          </p:nvPicPr>
          <p:blipFill>
            <a:blip r:embed="rId8" cstate="print"/>
            <a:stretch>
              <a:fillRect/>
            </a:stretch>
          </p:blipFill>
          <p:spPr>
            <a:xfrm>
              <a:off x="6250634" y="1831975"/>
              <a:ext cx="1781175" cy="1243013"/>
            </a:xfrm>
            <a:prstGeom prst="rect">
              <a:avLst/>
            </a:prstGeom>
            <a:ln>
              <a:solidFill>
                <a:schemeClr val="accent1">
                  <a:lumMod val="75000"/>
                </a:schemeClr>
              </a:solidFill>
            </a:ln>
          </p:spPr>
        </p:pic>
        <p:grpSp>
          <p:nvGrpSpPr>
            <p:cNvPr id="6" name="Group 65"/>
            <p:cNvGrpSpPr>
              <a:grpSpLocks/>
            </p:cNvGrpSpPr>
            <p:nvPr/>
          </p:nvGrpSpPr>
          <p:grpSpPr bwMode="auto">
            <a:xfrm>
              <a:off x="353071" y="1066800"/>
              <a:ext cx="7924800" cy="2209800"/>
              <a:chOff x="353071" y="1066800"/>
              <a:chExt cx="7924800" cy="2209800"/>
            </a:xfrm>
          </p:grpSpPr>
          <p:grpSp>
            <p:nvGrpSpPr>
              <p:cNvPr id="7" name="Group 66"/>
              <p:cNvGrpSpPr>
                <a:grpSpLocks/>
              </p:cNvGrpSpPr>
              <p:nvPr/>
            </p:nvGrpSpPr>
            <p:grpSpPr bwMode="auto">
              <a:xfrm>
                <a:off x="353071" y="1066800"/>
                <a:ext cx="7924800" cy="2209800"/>
                <a:chOff x="685800" y="609600"/>
                <a:chExt cx="7924800" cy="2209800"/>
              </a:xfrm>
            </p:grpSpPr>
            <p:pic>
              <p:nvPicPr>
                <p:cNvPr id="77" name="Picture 76" descr="m1_cx.png"/>
                <p:cNvPicPr>
                  <a:picLocks noChangeAspect="1"/>
                </p:cNvPicPr>
                <p:nvPr/>
              </p:nvPicPr>
              <p:blipFill>
                <a:blip r:embed="rId9" cstate="print"/>
                <a:stretch>
                  <a:fillRect/>
                </a:stretch>
              </p:blipFill>
              <p:spPr>
                <a:xfrm>
                  <a:off x="847725" y="1371600"/>
                  <a:ext cx="1828800" cy="1241425"/>
                </a:xfrm>
                <a:prstGeom prst="rect">
                  <a:avLst/>
                </a:prstGeom>
                <a:ln>
                  <a:solidFill>
                    <a:schemeClr val="accent1">
                      <a:shade val="50000"/>
                    </a:schemeClr>
                  </a:solidFill>
                </a:ln>
              </p:spPr>
            </p:pic>
            <p:pic>
              <p:nvPicPr>
                <p:cNvPr id="78" name="Picture 77" descr="m1_c2.png"/>
                <p:cNvPicPr>
                  <a:picLocks noChangeAspect="1"/>
                </p:cNvPicPr>
                <p:nvPr/>
              </p:nvPicPr>
              <p:blipFill>
                <a:blip r:embed="rId10" cstate="print"/>
                <a:stretch>
                  <a:fillRect/>
                </a:stretch>
              </p:blipFill>
              <p:spPr>
                <a:xfrm>
                  <a:off x="2735263" y="1371600"/>
                  <a:ext cx="1828800" cy="1241425"/>
                </a:xfrm>
                <a:prstGeom prst="rect">
                  <a:avLst/>
                </a:prstGeom>
                <a:ln>
                  <a:solidFill>
                    <a:schemeClr val="accent1">
                      <a:shade val="50000"/>
                    </a:schemeClr>
                  </a:solidFill>
                </a:ln>
              </p:spPr>
            </p:pic>
            <p:pic>
              <p:nvPicPr>
                <p:cNvPr id="79" name="Picture 78" descr="m2_cx.png"/>
                <p:cNvPicPr>
                  <a:picLocks noChangeAspect="1"/>
                </p:cNvPicPr>
                <p:nvPr/>
              </p:nvPicPr>
              <p:blipFill>
                <a:blip r:embed="rId11" cstate="print"/>
                <a:stretch>
                  <a:fillRect/>
                </a:stretch>
              </p:blipFill>
              <p:spPr>
                <a:xfrm>
                  <a:off x="4648200" y="1362075"/>
                  <a:ext cx="1828800" cy="1241425"/>
                </a:xfrm>
                <a:prstGeom prst="rect">
                  <a:avLst/>
                </a:prstGeom>
                <a:ln>
                  <a:solidFill>
                    <a:schemeClr val="accent1">
                      <a:shade val="50000"/>
                    </a:schemeClr>
                  </a:solidFill>
                </a:ln>
              </p:spPr>
            </p:pic>
            <p:sp>
              <p:nvSpPr>
                <p:cNvPr id="80" name="TextBox 79"/>
                <p:cNvSpPr txBox="1"/>
                <p:nvPr/>
              </p:nvSpPr>
              <p:spPr>
                <a:xfrm>
                  <a:off x="733426" y="668338"/>
                  <a:ext cx="1500759" cy="369332"/>
                </a:xfrm>
                <a:prstGeom prst="rect">
                  <a:avLst/>
                </a:prstGeom>
                <a:noFill/>
              </p:spPr>
              <p:txBody>
                <a:bodyPr wrap="none">
                  <a:spAutoFit/>
                </a:bodyPr>
                <a:lstStyle/>
                <a:p>
                  <a:pPr>
                    <a:defRPr/>
                  </a:pPr>
                  <a:r>
                    <a:rPr lang="ro-RO" b="1" dirty="0">
                      <a:solidFill>
                        <a:srgbClr val="1F4976"/>
                      </a:solidFill>
                      <a:effectLst>
                        <a:outerShdw blurRad="38100" dist="38100" dir="2700000" algn="tl">
                          <a:srgbClr val="000000">
                            <a:alpha val="43137"/>
                          </a:srgbClr>
                        </a:outerShdw>
                      </a:effectLst>
                      <a:latin typeface="Cambria" panose="02040503050406030204" pitchFamily="18" charset="0"/>
                    </a:rPr>
                    <a:t>Monomers:</a:t>
                  </a:r>
                  <a:endParaRPr lang="en-US"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81" name="Rectangle 80"/>
                <p:cNvSpPr/>
                <p:nvPr/>
              </p:nvSpPr>
              <p:spPr>
                <a:xfrm>
                  <a:off x="685800" y="609600"/>
                  <a:ext cx="7924800" cy="2209800"/>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8" name="Oval 67"/>
              <p:cNvSpPr/>
              <p:nvPr/>
            </p:nvSpPr>
            <p:spPr>
              <a:xfrm>
                <a:off x="2402534" y="2378075"/>
                <a:ext cx="762000" cy="685800"/>
              </a:xfrm>
              <a:prstGeom prst="ellipse">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9" name="Oval 68"/>
              <p:cNvSpPr/>
              <p:nvPr/>
            </p:nvSpPr>
            <p:spPr>
              <a:xfrm>
                <a:off x="4429771" y="1758950"/>
                <a:ext cx="609600" cy="609600"/>
              </a:xfrm>
              <a:prstGeom prst="ellipse">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0" name="Oval 69"/>
              <p:cNvSpPr/>
              <p:nvPr/>
            </p:nvSpPr>
            <p:spPr>
              <a:xfrm rot="20219079">
                <a:off x="802334" y="1708150"/>
                <a:ext cx="898525" cy="542925"/>
              </a:xfrm>
              <a:prstGeom prst="ellipse">
                <a:avLst/>
              </a:prstGeom>
              <a:solidFill>
                <a:schemeClr val="accent5">
                  <a:lumMod val="5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 name="Oval 70"/>
              <p:cNvSpPr/>
              <p:nvPr/>
            </p:nvSpPr>
            <p:spPr>
              <a:xfrm>
                <a:off x="667396" y="2449513"/>
                <a:ext cx="762000" cy="609600"/>
              </a:xfrm>
              <a:prstGeom prst="ellipse">
                <a:avLst/>
              </a:prstGeom>
              <a:solidFill>
                <a:schemeClr val="accent5">
                  <a:lumMod val="50000"/>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05" name="TextBox 71"/>
              <p:cNvSpPr txBox="1">
                <a:spLocks noChangeArrowheads="1"/>
              </p:cNvSpPr>
              <p:nvPr/>
            </p:nvSpPr>
            <p:spPr bwMode="auto">
              <a:xfrm>
                <a:off x="1623639" y="2793318"/>
                <a:ext cx="721031"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m1_cx</a:t>
                </a:r>
                <a:endParaRPr lang="en-US" altLang="en-US" sz="1400">
                  <a:solidFill>
                    <a:srgbClr val="1F4976"/>
                  </a:solidFill>
                  <a:latin typeface="Cambria" pitchFamily="18" charset="0"/>
                </a:endParaRPr>
              </a:p>
            </p:txBody>
          </p:sp>
          <p:sp>
            <p:nvSpPr>
              <p:cNvPr id="37906" name="TextBox 72"/>
              <p:cNvSpPr txBox="1">
                <a:spLocks noChangeArrowheads="1"/>
              </p:cNvSpPr>
              <p:nvPr/>
            </p:nvSpPr>
            <p:spPr bwMode="auto">
              <a:xfrm>
                <a:off x="3505201" y="2802127"/>
                <a:ext cx="734924"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m1_c2</a:t>
                </a:r>
                <a:endParaRPr lang="en-US" altLang="en-US" sz="1400">
                  <a:solidFill>
                    <a:srgbClr val="1F4976"/>
                  </a:solidFill>
                  <a:latin typeface="Cambria" pitchFamily="18" charset="0"/>
                </a:endParaRPr>
              </a:p>
            </p:txBody>
          </p:sp>
          <p:sp>
            <p:nvSpPr>
              <p:cNvPr id="37907" name="TextBox 73"/>
              <p:cNvSpPr txBox="1">
                <a:spLocks noChangeArrowheads="1"/>
              </p:cNvSpPr>
              <p:nvPr/>
            </p:nvSpPr>
            <p:spPr bwMode="auto">
              <a:xfrm>
                <a:off x="5410200" y="2782680"/>
                <a:ext cx="721031"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m2_cx</a:t>
                </a:r>
                <a:endParaRPr lang="en-US" altLang="en-US" sz="1400">
                  <a:solidFill>
                    <a:srgbClr val="1F4976"/>
                  </a:solidFill>
                  <a:latin typeface="Cambria" pitchFamily="18" charset="0"/>
                </a:endParaRPr>
              </a:p>
            </p:txBody>
          </p:sp>
          <p:sp>
            <p:nvSpPr>
              <p:cNvPr id="75" name="Oval 74"/>
              <p:cNvSpPr/>
              <p:nvPr/>
            </p:nvSpPr>
            <p:spPr>
              <a:xfrm>
                <a:off x="6909446" y="2144713"/>
                <a:ext cx="609600" cy="609600"/>
              </a:xfrm>
              <a:prstGeom prst="ellipse">
                <a:avLst/>
              </a:prstGeom>
              <a:solidFill>
                <a:srgbClr val="FFFF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909" name="TextBox 75"/>
              <p:cNvSpPr txBox="1">
                <a:spLocks noChangeArrowheads="1"/>
              </p:cNvSpPr>
              <p:nvPr/>
            </p:nvSpPr>
            <p:spPr bwMode="auto">
              <a:xfrm>
                <a:off x="6220157" y="2777882"/>
                <a:ext cx="981518"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m</a:t>
                </a:r>
                <a:r>
                  <a:rPr lang="en-US" altLang="en-US" sz="1400">
                    <a:solidFill>
                      <a:srgbClr val="1F4976"/>
                    </a:solidFill>
                    <a:latin typeface="Cambria" pitchFamily="18" charset="0"/>
                  </a:rPr>
                  <a:t>1</a:t>
                </a:r>
                <a:r>
                  <a:rPr lang="ro-RO" altLang="en-US" sz="1400">
                    <a:solidFill>
                      <a:srgbClr val="1F4976"/>
                    </a:solidFill>
                    <a:latin typeface="Cambria" pitchFamily="18" charset="0"/>
                  </a:rPr>
                  <a:t>_c</a:t>
                </a:r>
                <a:r>
                  <a:rPr lang="en-US" altLang="en-US" sz="1400">
                    <a:solidFill>
                      <a:srgbClr val="1F4976"/>
                    </a:solidFill>
                    <a:latin typeface="Cambria" pitchFamily="18" charset="0"/>
                  </a:rPr>
                  <a:t>2_t2</a:t>
                </a:r>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4" cstate="print"/>
          <a:srcRect/>
          <a:stretch>
            <a:fillRect/>
          </a:stretch>
        </p:blipFill>
        <p:spPr bwMode="auto">
          <a:xfrm>
            <a:off x="0" y="-15240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0" y="5334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pic>
        <p:nvPicPr>
          <p:cNvPr id="43010" name="Picture 2" descr="confs_1-6_water"/>
          <p:cNvPicPr>
            <a:picLocks noChangeAspect="1" noChangeArrowheads="1"/>
          </p:cNvPicPr>
          <p:nvPr/>
        </p:nvPicPr>
        <p:blipFill>
          <a:blip r:embed="rId5" cstate="print"/>
          <a:srcRect/>
          <a:stretch>
            <a:fillRect/>
          </a:stretch>
        </p:blipFill>
        <p:spPr bwMode="auto">
          <a:xfrm>
            <a:off x="0" y="937736"/>
            <a:ext cx="3766846" cy="2362200"/>
          </a:xfrm>
          <a:prstGeom prst="rect">
            <a:avLst/>
          </a:prstGeom>
          <a:noFill/>
          <a:ln w="9525">
            <a:noFill/>
            <a:miter lim="800000"/>
            <a:headEnd/>
            <a:tailEnd/>
          </a:ln>
        </p:spPr>
      </p:pic>
      <p:grpSp>
        <p:nvGrpSpPr>
          <p:cNvPr id="16" name="Group 15"/>
          <p:cNvGrpSpPr/>
          <p:nvPr/>
        </p:nvGrpSpPr>
        <p:grpSpPr>
          <a:xfrm>
            <a:off x="3665537" y="3276600"/>
            <a:ext cx="5478463" cy="3238500"/>
            <a:chOff x="3665537" y="3276600"/>
            <a:chExt cx="5478463" cy="3238500"/>
          </a:xfrm>
        </p:grpSpPr>
        <p:pic>
          <p:nvPicPr>
            <p:cNvPr id="43012" name="Picture 4"/>
            <p:cNvPicPr>
              <a:picLocks noChangeAspect="1" noChangeArrowheads="1"/>
            </p:cNvPicPr>
            <p:nvPr/>
          </p:nvPicPr>
          <p:blipFill>
            <a:blip r:embed="rId6" cstate="print"/>
            <a:srcRect/>
            <a:stretch>
              <a:fillRect/>
            </a:stretch>
          </p:blipFill>
          <p:spPr bwMode="auto">
            <a:xfrm>
              <a:off x="3665537" y="3276600"/>
              <a:ext cx="5478463" cy="3238500"/>
            </a:xfrm>
            <a:prstGeom prst="rect">
              <a:avLst/>
            </a:prstGeom>
            <a:noFill/>
            <a:ln w="9525">
              <a:noFill/>
              <a:miter lim="800000"/>
              <a:headEnd/>
              <a:tailEnd/>
            </a:ln>
          </p:spPr>
        </p:pic>
        <p:graphicFrame>
          <p:nvGraphicFramePr>
            <p:cNvPr id="3" name="Object 20"/>
            <p:cNvGraphicFramePr>
              <a:graphicFrameLocks noChangeAspect="1"/>
            </p:cNvGraphicFramePr>
            <p:nvPr/>
          </p:nvGraphicFramePr>
          <p:xfrm>
            <a:off x="5257800" y="3429000"/>
            <a:ext cx="1638301" cy="838200"/>
          </p:xfrm>
          <a:graphic>
            <a:graphicData uri="http://schemas.openxmlformats.org/presentationml/2006/ole">
              <p:oleObj spid="_x0000_s43013" name="Equation" r:id="rId7" imgW="1180588" imgH="558558" progId="Equation.3">
                <p:embed/>
              </p:oleObj>
            </a:graphicData>
          </a:graphic>
        </p:graphicFrame>
      </p:grpSp>
      <p:sp>
        <p:nvSpPr>
          <p:cNvPr id="17" name="TextBox 16"/>
          <p:cNvSpPr txBox="1"/>
          <p:nvPr/>
        </p:nvSpPr>
        <p:spPr>
          <a:xfrm>
            <a:off x="1" y="3299936"/>
            <a:ext cx="3657600" cy="738664"/>
          </a:xfrm>
          <a:prstGeom prst="rect">
            <a:avLst/>
          </a:prstGeom>
          <a:noFill/>
        </p:spPr>
        <p:txBody>
          <a:bodyPr wrap="square" rtlCol="0">
            <a:spAutoFit/>
          </a:bodyPr>
          <a:lstStyle/>
          <a:p>
            <a:pPr algn="just"/>
            <a:r>
              <a:rPr lang="ro-RO" sz="1400" smtClean="0">
                <a:solidFill>
                  <a:schemeClr val="tx2"/>
                </a:solidFill>
                <a:latin typeface="Cambria" pitchFamily="18" charset="0"/>
              </a:rPr>
              <a:t>The first six most stable conformers of LEV, in water, at B3LYP/6-31+G(2d,2p) level of theory</a:t>
            </a:r>
            <a:endParaRPr lang="en-US" sz="1400">
              <a:solidFill>
                <a:schemeClr val="tx2"/>
              </a:solidFill>
              <a:latin typeface="Cambria" pitchFamily="18" charset="0"/>
            </a:endParaRPr>
          </a:p>
        </p:txBody>
      </p:sp>
      <p:pic>
        <p:nvPicPr>
          <p:cNvPr id="10" name="Picture 3" descr="Fig1_hydlev_w_3_arrows"/>
          <p:cNvPicPr>
            <a:picLocks noChangeAspect="1" noChangeArrowheads="1"/>
          </p:cNvPicPr>
          <p:nvPr/>
        </p:nvPicPr>
        <p:blipFill>
          <a:blip r:embed="rId8" cstate="print"/>
          <a:srcRect/>
          <a:stretch>
            <a:fillRect/>
          </a:stretch>
        </p:blipFill>
        <p:spPr bwMode="auto">
          <a:xfrm>
            <a:off x="6172200" y="609600"/>
            <a:ext cx="2895600" cy="26353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6" descr="D:\Cherry\Centru\UBB\PPT\PPT 2.jpg"/>
          <p:cNvPicPr>
            <a:picLocks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grpSp>
        <p:nvGrpSpPr>
          <p:cNvPr id="2" name="Group 6"/>
          <p:cNvGrpSpPr>
            <a:grpSpLocks/>
          </p:cNvGrpSpPr>
          <p:nvPr/>
        </p:nvGrpSpPr>
        <p:grpSpPr bwMode="auto">
          <a:xfrm>
            <a:off x="1131277" y="838200"/>
            <a:ext cx="7590692" cy="4406900"/>
            <a:chOff x="609600" y="669360"/>
            <a:chExt cx="8223250" cy="4407465"/>
          </a:xfrm>
        </p:grpSpPr>
        <p:graphicFrame>
          <p:nvGraphicFramePr>
            <p:cNvPr id="1027" name="Chart 7"/>
            <p:cNvGraphicFramePr>
              <a:graphicFrameLocks/>
            </p:cNvGraphicFramePr>
            <p:nvPr/>
          </p:nvGraphicFramePr>
          <p:xfrm>
            <a:off x="558800" y="1092200"/>
            <a:ext cx="8324850" cy="4035425"/>
          </p:xfrm>
          <a:graphic>
            <a:graphicData uri="http://schemas.openxmlformats.org/presentationml/2006/ole">
              <p:oleObj spid="_x0000_s64514" r:id="rId5" imgW="8321761" imgH="4035902" progId="Excel.Sheet.8">
                <p:embed/>
              </p:oleObj>
            </a:graphicData>
          </a:graphic>
        </p:graphicFrame>
        <p:pic>
          <p:nvPicPr>
            <p:cNvPr id="9" name="Picture 8"/>
            <p:cNvPicPr>
              <a:picLocks noChangeAspect="1"/>
            </p:cNvPicPr>
            <p:nvPr/>
          </p:nvPicPr>
          <p:blipFill>
            <a:blip r:embed="rId6" cstate="print"/>
            <a:stretch>
              <a:fillRect/>
            </a:stretch>
          </p:blipFill>
          <p:spPr>
            <a:xfrm>
              <a:off x="4495800" y="2887382"/>
              <a:ext cx="877888" cy="612854"/>
            </a:xfrm>
            <a:prstGeom prst="rect">
              <a:avLst/>
            </a:prstGeom>
            <a:ln>
              <a:solidFill>
                <a:schemeClr val="accent1">
                  <a:lumMod val="75000"/>
                </a:schemeClr>
              </a:solidFill>
            </a:ln>
          </p:spPr>
        </p:pic>
        <p:pic>
          <p:nvPicPr>
            <p:cNvPr id="10" name="Picture 9"/>
            <p:cNvPicPr>
              <a:picLocks noChangeAspect="1"/>
            </p:cNvPicPr>
            <p:nvPr/>
          </p:nvPicPr>
          <p:blipFill>
            <a:blip r:embed="rId7" cstate="print"/>
            <a:stretch>
              <a:fillRect/>
            </a:stretch>
          </p:blipFill>
          <p:spPr>
            <a:xfrm>
              <a:off x="5486400" y="2881032"/>
              <a:ext cx="877888" cy="612854"/>
            </a:xfrm>
            <a:prstGeom prst="rect">
              <a:avLst/>
            </a:prstGeom>
            <a:ln>
              <a:solidFill>
                <a:schemeClr val="accent1">
                  <a:lumMod val="75000"/>
                </a:schemeClr>
              </a:solidFill>
            </a:ln>
          </p:spPr>
        </p:pic>
        <p:pic>
          <p:nvPicPr>
            <p:cNvPr id="11" name="Picture 10"/>
            <p:cNvPicPr>
              <a:picLocks noChangeAspect="1"/>
            </p:cNvPicPr>
            <p:nvPr/>
          </p:nvPicPr>
          <p:blipFill>
            <a:blip r:embed="rId8" cstate="print"/>
            <a:stretch>
              <a:fillRect/>
            </a:stretch>
          </p:blipFill>
          <p:spPr>
            <a:xfrm>
              <a:off x="6502400" y="2873093"/>
              <a:ext cx="877888" cy="612854"/>
            </a:xfrm>
            <a:prstGeom prst="rect">
              <a:avLst/>
            </a:prstGeom>
            <a:ln>
              <a:solidFill>
                <a:schemeClr val="accent1">
                  <a:lumMod val="75000"/>
                </a:schemeClr>
              </a:solidFill>
            </a:ln>
          </p:spPr>
        </p:pic>
        <p:pic>
          <p:nvPicPr>
            <p:cNvPr id="12" name="Picture 11"/>
            <p:cNvPicPr>
              <a:picLocks noChangeAspect="1"/>
            </p:cNvPicPr>
            <p:nvPr/>
          </p:nvPicPr>
          <p:blipFill>
            <a:blip r:embed="rId9" cstate="print"/>
            <a:stretch>
              <a:fillRect/>
            </a:stretch>
          </p:blipFill>
          <p:spPr>
            <a:xfrm>
              <a:off x="7543800" y="669360"/>
              <a:ext cx="877888" cy="612854"/>
            </a:xfrm>
            <a:prstGeom prst="rect">
              <a:avLst/>
            </a:prstGeom>
            <a:ln>
              <a:solidFill>
                <a:schemeClr val="accent1">
                  <a:lumMod val="75000"/>
                </a:schemeClr>
              </a:solidFill>
            </a:ln>
          </p:spPr>
        </p:pic>
        <p:pic>
          <p:nvPicPr>
            <p:cNvPr id="13" name="Picture 12"/>
            <p:cNvPicPr>
              <a:picLocks noChangeAspect="1"/>
            </p:cNvPicPr>
            <p:nvPr/>
          </p:nvPicPr>
          <p:blipFill>
            <a:blip r:embed="rId10" cstate="print"/>
            <a:stretch>
              <a:fillRect/>
            </a:stretch>
          </p:blipFill>
          <p:spPr>
            <a:xfrm>
              <a:off x="1447800" y="2893733"/>
              <a:ext cx="877888" cy="611265"/>
            </a:xfrm>
            <a:prstGeom prst="rect">
              <a:avLst/>
            </a:prstGeom>
            <a:ln>
              <a:solidFill>
                <a:schemeClr val="accent1">
                  <a:lumMod val="75000"/>
                </a:schemeClr>
              </a:solidFill>
            </a:ln>
          </p:spPr>
        </p:pic>
        <p:pic>
          <p:nvPicPr>
            <p:cNvPr id="14" name="Picture 13"/>
            <p:cNvPicPr>
              <a:picLocks noChangeAspect="1"/>
            </p:cNvPicPr>
            <p:nvPr/>
          </p:nvPicPr>
          <p:blipFill>
            <a:blip r:embed="rId11" cstate="print"/>
            <a:stretch>
              <a:fillRect/>
            </a:stretch>
          </p:blipFill>
          <p:spPr>
            <a:xfrm>
              <a:off x="2463800" y="2895320"/>
              <a:ext cx="877888" cy="612854"/>
            </a:xfrm>
            <a:prstGeom prst="rect">
              <a:avLst/>
            </a:prstGeom>
            <a:ln>
              <a:solidFill>
                <a:schemeClr val="accent1">
                  <a:lumMod val="75000"/>
                </a:schemeClr>
              </a:solidFill>
            </a:ln>
          </p:spPr>
        </p:pic>
        <p:pic>
          <p:nvPicPr>
            <p:cNvPr id="15" name="Picture 14"/>
            <p:cNvPicPr>
              <a:picLocks noChangeAspect="1"/>
            </p:cNvPicPr>
            <p:nvPr/>
          </p:nvPicPr>
          <p:blipFill>
            <a:blip r:embed="rId12" cstate="print"/>
            <a:stretch>
              <a:fillRect/>
            </a:stretch>
          </p:blipFill>
          <p:spPr>
            <a:xfrm>
              <a:off x="3490913" y="2887382"/>
              <a:ext cx="877887" cy="612854"/>
            </a:xfrm>
            <a:prstGeom prst="rect">
              <a:avLst/>
            </a:prstGeom>
            <a:ln>
              <a:solidFill>
                <a:schemeClr val="accent1">
                  <a:lumMod val="75000"/>
                </a:schemeClr>
              </a:solidFill>
            </a:ln>
          </p:spPr>
        </p:pic>
      </p:grpSp>
      <p:sp>
        <p:nvSpPr>
          <p:cNvPr id="17"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18" name="Rectangle 17"/>
          <p:cNvSpPr/>
          <p:nvPr/>
        </p:nvSpPr>
        <p:spPr>
          <a:xfrm>
            <a:off x="1902070" y="838200"/>
            <a:ext cx="5482783" cy="400110"/>
          </a:xfrm>
          <a:prstGeom prst="rect">
            <a:avLst/>
          </a:prstGeom>
        </p:spPr>
        <p:txBody>
          <a:bodyPr wrap="none">
            <a:spAutoFit/>
          </a:bodyPr>
          <a:lstStyle/>
          <a:p>
            <a:pPr>
              <a:defRPr/>
            </a:pPr>
            <a:r>
              <a:rPr lang="ro-RO" altLang="en-US" sz="2000"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sz="2000" b="1" dirty="0">
                <a:solidFill>
                  <a:srgbClr val="1F4976"/>
                </a:solidFill>
                <a:effectLst>
                  <a:outerShdw blurRad="38100" dist="38100" dir="2700000" algn="tl">
                    <a:srgbClr val="000000">
                      <a:alpha val="43137"/>
                    </a:srgbClr>
                  </a:outerShdw>
                </a:effectLst>
                <a:latin typeface="Cambria" pitchFamily="18" charset="0"/>
              </a:rPr>
              <a:t> of </a:t>
            </a:r>
            <a:r>
              <a:rPr lang="en-US" altLang="en-US" sz="2000"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sz="2000" b="1" dirty="0">
              <a:solidFill>
                <a:srgbClr val="1F4976"/>
              </a:solidFill>
              <a:effectLst>
                <a:outerShdw blurRad="38100" dist="38100" dir="2700000" algn="tl">
                  <a:srgbClr val="000000">
                    <a:alpha val="43137"/>
                  </a:srgbClr>
                </a:outerShdw>
              </a:effectLst>
              <a:latin typeface="Cambria" pitchFamily="18" charset="0"/>
            </a:endParaRPr>
          </a:p>
        </p:txBody>
      </p:sp>
      <p:sp>
        <p:nvSpPr>
          <p:cNvPr id="19" name="TextBox 18"/>
          <p:cNvSpPr txBox="1"/>
          <p:nvPr/>
        </p:nvSpPr>
        <p:spPr>
          <a:xfrm>
            <a:off x="218343" y="1123951"/>
            <a:ext cx="6758389" cy="461665"/>
          </a:xfrm>
          <a:prstGeom prst="rect">
            <a:avLst/>
          </a:prstGeom>
          <a:noFill/>
        </p:spPr>
        <p:txBody>
          <a:bodyPr wrap="none">
            <a:spAutoFit/>
          </a:bodyPr>
          <a:lstStyle/>
          <a:p>
            <a:pPr>
              <a:defRPr/>
            </a:pPr>
            <a:r>
              <a:rPr lang="ro-RO" sz="2400" b="1" dirty="0">
                <a:solidFill>
                  <a:srgbClr val="1F4976"/>
                </a:solidFill>
                <a:effectLst>
                  <a:outerShdw blurRad="38100" dist="38100" dir="2700000" algn="tl">
                    <a:srgbClr val="000000">
                      <a:alpha val="43137"/>
                    </a:srgbClr>
                  </a:outerShdw>
                </a:effectLst>
                <a:latin typeface="Cambria" panose="02040503050406030204" pitchFamily="18" charset="0"/>
              </a:rPr>
              <a:t>DCB monomers – what’s their energetic order?</a:t>
            </a:r>
            <a:endParaRPr lang="en-US" sz="24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graphicFrame>
        <p:nvGraphicFramePr>
          <p:cNvPr id="20" name="Table 19"/>
          <p:cNvGraphicFramePr>
            <a:graphicFrameLocks noGrp="1"/>
          </p:cNvGraphicFramePr>
          <p:nvPr/>
        </p:nvGraphicFramePr>
        <p:xfrm>
          <a:off x="351692" y="5257800"/>
          <a:ext cx="8563707" cy="1506538"/>
        </p:xfrm>
        <a:graphic>
          <a:graphicData uri="http://schemas.openxmlformats.org/drawingml/2006/table">
            <a:tbl>
              <a:tblPr firstRow="1" firstCol="1" bandRow="1">
                <a:tableStyleId>{5C22544A-7EE6-4342-B048-85BDC9FD1C3A}</a:tableStyleId>
              </a:tblPr>
              <a:tblGrid>
                <a:gridCol w="1462803"/>
                <a:gridCol w="1036258"/>
                <a:gridCol w="984479"/>
                <a:gridCol w="908751"/>
                <a:gridCol w="984479"/>
                <a:gridCol w="984479"/>
                <a:gridCol w="1060208"/>
                <a:gridCol w="1142250"/>
              </a:tblGrid>
              <a:tr h="428304">
                <a:tc>
                  <a:txBody>
                    <a:bodyPr/>
                    <a:lstStyle/>
                    <a:p>
                      <a:pPr algn="ctr">
                        <a:lnSpc>
                          <a:spcPct val="115000"/>
                        </a:lnSpc>
                        <a:spcAft>
                          <a:spcPts val="0"/>
                        </a:spcAft>
                      </a:pPr>
                      <a:r>
                        <a:rPr lang="en-US" sz="1400" dirty="0">
                          <a:effectLst/>
                        </a:rPr>
                        <a:t>Conformer</a:t>
                      </a:r>
                      <a:endParaRPr lang="en-US" sz="11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m2_cx</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m1_cx</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m1_c2</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m1_c3</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m2_c2</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m2_c3</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dirty="0">
                          <a:effectLst/>
                        </a:rPr>
                        <a:t>m1_c2_t2</a:t>
                      </a:r>
                      <a:endParaRPr lang="en-US" sz="1100" dirty="0">
                        <a:effectLst/>
                        <a:latin typeface="Calibri"/>
                        <a:ea typeface="Calibri"/>
                        <a:cs typeface="Times New Roman"/>
                      </a:endParaRPr>
                    </a:p>
                  </a:txBody>
                  <a:tcPr marL="63305" marR="63305" marT="0" marB="0" anchor="ctr"/>
                </a:tc>
              </a:tr>
              <a:tr h="631157">
                <a:tc>
                  <a:txBody>
                    <a:bodyPr/>
                    <a:lstStyle/>
                    <a:p>
                      <a:pPr>
                        <a:lnSpc>
                          <a:spcPct val="115000"/>
                        </a:lnSpc>
                        <a:spcAft>
                          <a:spcPts val="0"/>
                        </a:spcAft>
                      </a:pPr>
                      <a:r>
                        <a:rPr lang="en-US" sz="1200" dirty="0">
                          <a:effectLst/>
                        </a:rPr>
                        <a:t>Relative Gibbs free energy </a:t>
                      </a:r>
                      <a:r>
                        <a:rPr lang="en-US" sz="1200" dirty="0" smtClean="0">
                          <a:effectLst/>
                        </a:rPr>
                        <a:t>in water (kcal/</a:t>
                      </a:r>
                      <a:r>
                        <a:rPr lang="en-US" sz="1200" dirty="0" err="1" smtClean="0">
                          <a:effectLst/>
                        </a:rPr>
                        <a:t>mol</a:t>
                      </a:r>
                      <a:r>
                        <a:rPr lang="en-US" sz="1200" dirty="0">
                          <a:effectLst/>
                        </a:rPr>
                        <a:t>)</a:t>
                      </a:r>
                      <a:endParaRPr lang="en-US" sz="1200" dirty="0">
                        <a:effectLst/>
                        <a:latin typeface="Calibri"/>
                        <a:ea typeface="Calibri"/>
                        <a:cs typeface="Times New Roman"/>
                      </a:endParaRPr>
                    </a:p>
                  </a:txBody>
                  <a:tcPr marL="63305" marR="63305" marT="0" marB="0"/>
                </a:tc>
                <a:tc>
                  <a:txBody>
                    <a:bodyPr/>
                    <a:lstStyle/>
                    <a:p>
                      <a:pPr algn="ctr">
                        <a:lnSpc>
                          <a:spcPct val="115000"/>
                        </a:lnSpc>
                        <a:spcAft>
                          <a:spcPts val="0"/>
                        </a:spcAft>
                      </a:pPr>
                      <a:r>
                        <a:rPr lang="en-US" sz="1400" dirty="0" smtClean="0">
                          <a:effectLst/>
                        </a:rPr>
                        <a:t>0.00</a:t>
                      </a:r>
                      <a:endParaRPr lang="en-US" sz="11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dirty="0">
                          <a:effectLst/>
                        </a:rPr>
                        <a:t>0.88</a:t>
                      </a:r>
                      <a:endParaRPr lang="en-US" sz="11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0.88</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4.5</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6.51</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8.09</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55.02</a:t>
                      </a:r>
                      <a:endParaRPr lang="en-US" sz="1100">
                        <a:effectLst/>
                        <a:latin typeface="Calibri"/>
                        <a:ea typeface="Calibri"/>
                        <a:cs typeface="Times New Roman"/>
                      </a:endParaRPr>
                    </a:p>
                  </a:txBody>
                  <a:tcPr marL="63305" marR="63305" marT="0" marB="0" anchor="ctr"/>
                </a:tc>
              </a:tr>
              <a:tr h="447077">
                <a:tc>
                  <a:txBody>
                    <a:bodyPr/>
                    <a:lstStyle/>
                    <a:p>
                      <a:pPr>
                        <a:lnSpc>
                          <a:spcPct val="115000"/>
                        </a:lnSpc>
                        <a:spcAft>
                          <a:spcPts val="0"/>
                        </a:spcAft>
                      </a:pPr>
                      <a:r>
                        <a:rPr lang="en-US" sz="1200" dirty="0">
                          <a:effectLst/>
                        </a:rPr>
                        <a:t>Boltzmann population at RT (%)</a:t>
                      </a:r>
                      <a:endParaRPr lang="en-US" sz="1200" dirty="0">
                        <a:effectLst/>
                        <a:latin typeface="Calibri"/>
                        <a:ea typeface="Calibri"/>
                        <a:cs typeface="Times New Roman"/>
                      </a:endParaRPr>
                    </a:p>
                  </a:txBody>
                  <a:tcPr marL="63305" marR="63305" marT="0" marB="0"/>
                </a:tc>
                <a:tc>
                  <a:txBody>
                    <a:bodyPr/>
                    <a:lstStyle/>
                    <a:p>
                      <a:pPr algn="ctr">
                        <a:lnSpc>
                          <a:spcPct val="115000"/>
                        </a:lnSpc>
                        <a:spcAft>
                          <a:spcPts val="0"/>
                        </a:spcAft>
                      </a:pPr>
                      <a:r>
                        <a:rPr lang="en-US" sz="1400">
                          <a:effectLst/>
                        </a:rPr>
                        <a:t>69.14</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15.41</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dirty="0">
                          <a:effectLst/>
                        </a:rPr>
                        <a:t>15.41</a:t>
                      </a:r>
                      <a:endParaRPr lang="en-US" sz="11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0.03</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0.00</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a:effectLst/>
                        </a:rPr>
                        <a:t>0.00</a:t>
                      </a:r>
                      <a:endParaRPr lang="en-US" sz="11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400" dirty="0">
                          <a:effectLst/>
                        </a:rPr>
                        <a:t>0.00</a:t>
                      </a:r>
                      <a:endParaRPr lang="en-US" sz="1100" dirty="0">
                        <a:effectLst/>
                        <a:latin typeface="Calibri"/>
                        <a:ea typeface="Calibri"/>
                        <a:cs typeface="Times New Roman"/>
                      </a:endParaRPr>
                    </a:p>
                  </a:txBody>
                  <a:tcPr marL="63305" marR="63305" marT="0" marB="0" anchor="ctr"/>
                </a:tc>
              </a:tr>
            </a:tbl>
          </a:graphicData>
        </a:graphic>
      </p:graphicFrame>
      <p:graphicFrame>
        <p:nvGraphicFramePr>
          <p:cNvPr id="21" name="Object 20"/>
          <p:cNvGraphicFramePr>
            <a:graphicFrameLocks noChangeAspect="1"/>
          </p:cNvGraphicFramePr>
          <p:nvPr/>
        </p:nvGraphicFramePr>
        <p:xfrm>
          <a:off x="0" y="4572001"/>
          <a:ext cx="1296866" cy="663575"/>
        </p:xfrm>
        <a:graphic>
          <a:graphicData uri="http://schemas.openxmlformats.org/presentationml/2006/ole">
            <p:oleObj spid="_x0000_s64515" name="Equation" r:id="rId13" imgW="1180588" imgH="558558" progId="Equation.3">
              <p:embed/>
            </p:oleObj>
          </a:graphicData>
        </a:graphic>
      </p:graphicFrame>
      <p:sp>
        <p:nvSpPr>
          <p:cNvPr id="1072" name="TextBox 21"/>
          <p:cNvSpPr txBox="1">
            <a:spLocks noChangeArrowheads="1"/>
          </p:cNvSpPr>
          <p:nvPr/>
        </p:nvSpPr>
        <p:spPr bwMode="auto">
          <a:xfrm>
            <a:off x="1828800" y="1828800"/>
            <a:ext cx="5706208" cy="738188"/>
          </a:xfrm>
          <a:prstGeom prst="rect">
            <a:avLst/>
          </a:prstGeom>
          <a:noFill/>
          <a:ln w="9525">
            <a:noFill/>
            <a:miter lim="800000"/>
            <a:headEnd/>
            <a:tailEnd/>
          </a:ln>
        </p:spPr>
        <p:txBody>
          <a:bodyPr>
            <a:spAutoFit/>
          </a:bodyPr>
          <a:lstStyle/>
          <a:p>
            <a:r>
              <a:rPr lang="ro-RO" altLang="en-US" sz="1400">
                <a:solidFill>
                  <a:srgbClr val="1F4976"/>
                </a:solidFill>
                <a:latin typeface="Cambria" pitchFamily="18" charset="0"/>
              </a:rPr>
              <a:t>Relative energies </a:t>
            </a:r>
            <a:r>
              <a:rPr lang="en-US" altLang="en-US" sz="1400">
                <a:solidFill>
                  <a:srgbClr val="1F4976"/>
                </a:solidFill>
                <a:latin typeface="Cambria" pitchFamily="18" charset="0"/>
              </a:rPr>
              <a:t>(</a:t>
            </a:r>
            <a:r>
              <a:rPr lang="el-GR" altLang="en-US" sz="1400">
                <a:solidFill>
                  <a:srgbClr val="1F4976"/>
                </a:solidFill>
                <a:latin typeface="Cambria" pitchFamily="18" charset="0"/>
              </a:rPr>
              <a:t>Δ</a:t>
            </a:r>
            <a:r>
              <a:rPr lang="en-US" altLang="en-US" sz="1400">
                <a:solidFill>
                  <a:srgbClr val="1F4976"/>
                </a:solidFill>
                <a:latin typeface="Cambria" pitchFamily="18" charset="0"/>
              </a:rPr>
              <a:t>E</a:t>
            </a:r>
            <a:r>
              <a:rPr lang="en-US" altLang="en-US" sz="1400" baseline="-25000">
                <a:solidFill>
                  <a:srgbClr val="1F4976"/>
                </a:solidFill>
                <a:latin typeface="Cambria" pitchFamily="18" charset="0"/>
              </a:rPr>
              <a:t>HF</a:t>
            </a:r>
            <a:r>
              <a:rPr lang="en-US" altLang="en-US" sz="1400">
                <a:solidFill>
                  <a:srgbClr val="1F4976"/>
                </a:solidFill>
                <a:latin typeface="Cambria" pitchFamily="18" charset="0"/>
              </a:rPr>
              <a:t> – light color, </a:t>
            </a:r>
            <a:r>
              <a:rPr lang="el-GR" altLang="en-US" sz="1400">
                <a:solidFill>
                  <a:srgbClr val="1F4976"/>
                </a:solidFill>
                <a:latin typeface="Cambria" pitchFamily="18" charset="0"/>
              </a:rPr>
              <a:t>Δ</a:t>
            </a:r>
            <a:r>
              <a:rPr lang="en-US" altLang="en-US" sz="1400">
                <a:solidFill>
                  <a:srgbClr val="1F4976"/>
                </a:solidFill>
                <a:latin typeface="Cambria" pitchFamily="18" charset="0"/>
              </a:rPr>
              <a:t>G – dark color) </a:t>
            </a:r>
            <a:r>
              <a:rPr lang="ro-RO" altLang="en-US" sz="1400">
                <a:solidFill>
                  <a:srgbClr val="1F4976"/>
                </a:solidFill>
                <a:latin typeface="Cambria" pitchFamily="18" charset="0"/>
              </a:rPr>
              <a:t>of the DTIC monomers calculated at B3LYP/6-31+G(2d,2p) level of theory, in </a:t>
            </a:r>
            <a:r>
              <a:rPr lang="en-US" altLang="en-US" sz="1400">
                <a:solidFill>
                  <a:srgbClr val="1F4976"/>
                </a:solidFill>
                <a:latin typeface="Cambria" pitchFamily="18" charset="0"/>
              </a:rPr>
              <a:t>gas (grey) and water (blue)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Rectangle 8"/>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sp>
        <p:nvSpPr>
          <p:cNvPr id="10" name="TextBox 9"/>
          <p:cNvSpPr txBox="1"/>
          <p:nvPr/>
        </p:nvSpPr>
        <p:spPr>
          <a:xfrm>
            <a:off x="211016" y="1250950"/>
            <a:ext cx="3953903"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DCB – UV-Vis spectrum</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11" name="TextBox 10"/>
          <p:cNvSpPr txBox="1"/>
          <p:nvPr/>
        </p:nvSpPr>
        <p:spPr>
          <a:xfrm>
            <a:off x="4149970" y="1250451"/>
            <a:ext cx="3155479" cy="70788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ro-RO" sz="2000" dirty="0">
                <a:solidFill>
                  <a:schemeClr val="bg1"/>
                </a:solidFill>
                <a:latin typeface="Cambria" panose="02040503050406030204" pitchFamily="18" charset="0"/>
              </a:rPr>
              <a:t>328 nm: S0-&gt; S1 transition</a:t>
            </a:r>
          </a:p>
          <a:p>
            <a:pPr>
              <a:defRPr/>
            </a:pPr>
            <a:r>
              <a:rPr lang="ro-RO" sz="2000" dirty="0">
                <a:solidFill>
                  <a:schemeClr val="bg1"/>
                </a:solidFill>
                <a:latin typeface="Cambria" panose="02040503050406030204" pitchFamily="18" charset="0"/>
              </a:rPr>
              <a:t>236 nm: S0 -&gt; S2 transition</a:t>
            </a:r>
            <a:endParaRPr lang="en-US" sz="2000" dirty="0">
              <a:solidFill>
                <a:schemeClr val="bg1"/>
              </a:solidFill>
              <a:latin typeface="Cambria" panose="02040503050406030204" pitchFamily="18" charset="0"/>
            </a:endParaRPr>
          </a:p>
        </p:txBody>
      </p:sp>
      <p:sp>
        <p:nvSpPr>
          <p:cNvPr id="38922" name="TextBox 11"/>
          <p:cNvSpPr txBox="1">
            <a:spLocks noChangeArrowheads="1"/>
          </p:cNvSpPr>
          <p:nvPr/>
        </p:nvSpPr>
        <p:spPr bwMode="auto">
          <a:xfrm>
            <a:off x="381000" y="6211669"/>
            <a:ext cx="3657600" cy="646331"/>
          </a:xfrm>
          <a:prstGeom prst="rect">
            <a:avLst/>
          </a:prstGeom>
          <a:noFill/>
          <a:ln w="9525">
            <a:noFill/>
            <a:miter lim="800000"/>
            <a:headEnd/>
            <a:tailEnd/>
          </a:ln>
        </p:spPr>
        <p:txBody>
          <a:bodyPr wrap="square">
            <a:spAutoFit/>
          </a:bodyPr>
          <a:lstStyle/>
          <a:p>
            <a:r>
              <a:rPr lang="ro-RO" altLang="en-US" dirty="0">
                <a:solidFill>
                  <a:srgbClr val="1F4976"/>
                </a:solidFill>
                <a:latin typeface="Cambria" pitchFamily="18" charset="0"/>
              </a:rPr>
              <a:t>UV-Vis absorption spectrum of  Dacarbazine in water</a:t>
            </a:r>
            <a:endParaRPr lang="en-US" altLang="en-US" dirty="0">
              <a:solidFill>
                <a:srgbClr val="1F4976"/>
              </a:solidFill>
              <a:latin typeface="Cambria" pitchFamily="18" charset="0"/>
            </a:endParaRPr>
          </a:p>
        </p:txBody>
      </p:sp>
      <p:pic>
        <p:nvPicPr>
          <p:cNvPr id="38923" name="Picture 12" descr="dcb_abs_spectrum.png"/>
          <p:cNvPicPr>
            <a:picLocks noChangeAspect="1"/>
          </p:cNvPicPr>
          <p:nvPr/>
        </p:nvPicPr>
        <p:blipFill>
          <a:blip r:embed="rId4" cstate="print"/>
          <a:srcRect/>
          <a:stretch>
            <a:fillRect/>
          </a:stretch>
        </p:blipFill>
        <p:spPr bwMode="auto">
          <a:xfrm>
            <a:off x="211016" y="1784351"/>
            <a:ext cx="3738197" cy="4468813"/>
          </a:xfrm>
          <a:prstGeom prst="rect">
            <a:avLst/>
          </a:prstGeom>
          <a:noFill/>
          <a:ln w="9525">
            <a:noFill/>
            <a:miter lim="800000"/>
            <a:headEnd/>
            <a:tailEnd/>
          </a:ln>
        </p:spPr>
      </p:pic>
      <p:graphicFrame>
        <p:nvGraphicFramePr>
          <p:cNvPr id="14" name="Table 13"/>
          <p:cNvGraphicFramePr>
            <a:graphicFrameLocks noGrp="1"/>
          </p:cNvGraphicFramePr>
          <p:nvPr/>
        </p:nvGraphicFramePr>
        <p:xfrm>
          <a:off x="4009292" y="2088652"/>
          <a:ext cx="3991707" cy="1823973"/>
        </p:xfrm>
        <a:graphic>
          <a:graphicData uri="http://schemas.openxmlformats.org/drawingml/2006/table">
            <a:tbl>
              <a:tblPr/>
              <a:tblGrid>
                <a:gridCol w="701694"/>
                <a:gridCol w="584798"/>
                <a:gridCol w="491128"/>
                <a:gridCol w="1042388"/>
                <a:gridCol w="1171699"/>
              </a:tblGrid>
              <a:tr h="309625">
                <a:tc gridSpan="5">
                  <a:txBody>
                    <a:bodyPr/>
                    <a:lstStyle/>
                    <a:p>
                      <a:pPr algn="just">
                        <a:lnSpc>
                          <a:spcPct val="115000"/>
                        </a:lnSpc>
                        <a:spcAft>
                          <a:spcPts val="0"/>
                        </a:spcAft>
                      </a:pPr>
                      <a:r>
                        <a:rPr lang="en-US" sz="1400" b="1" dirty="0">
                          <a:latin typeface="Calibri"/>
                          <a:ea typeface="Calibri"/>
                          <a:cs typeface="Times New Roman"/>
                        </a:rPr>
                        <a:t>B3LYP/6-31+G(2d,2p</a:t>
                      </a:r>
                      <a:r>
                        <a:rPr lang="en-US" sz="1400" b="1" dirty="0" smtClean="0">
                          <a:latin typeface="Calibri"/>
                          <a:ea typeface="Calibri"/>
                          <a:cs typeface="Times New Roman"/>
                        </a:rPr>
                        <a:t>)</a:t>
                      </a:r>
                      <a:r>
                        <a:rPr lang="ro-RO" sz="1400" b="1" dirty="0" smtClean="0">
                          <a:latin typeface="Calibri"/>
                          <a:ea typeface="Calibri"/>
                          <a:cs typeface="Times New Roman"/>
                        </a:rPr>
                        <a:t> </a:t>
                      </a:r>
                      <a:r>
                        <a:rPr lang="ro-RO" sz="1600" b="1" dirty="0" smtClean="0">
                          <a:ln w="15875">
                            <a:solidFill>
                              <a:schemeClr val="tx1"/>
                            </a:solidFill>
                          </a:ln>
                          <a:solidFill>
                            <a:schemeClr val="bg1">
                              <a:lumMod val="50000"/>
                            </a:schemeClr>
                          </a:solidFill>
                          <a:latin typeface="Calibri"/>
                          <a:ea typeface="Calibri"/>
                          <a:cs typeface="Times New Roman"/>
                        </a:rPr>
                        <a:t>Gas-phase</a:t>
                      </a:r>
                      <a:endParaRPr lang="en-US" sz="1600" dirty="0">
                        <a:ln w="15875">
                          <a:solidFill>
                            <a:schemeClr val="tx1"/>
                          </a:solidFill>
                        </a:ln>
                        <a:solidFill>
                          <a:schemeClr val="bg1">
                            <a:lumMod val="50000"/>
                          </a:schemeClr>
                        </a:solidFill>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85473">
                <a:tc>
                  <a:txBody>
                    <a:bodyPr/>
                    <a:lstStyle/>
                    <a:p>
                      <a:pPr algn="ctr">
                        <a:lnSpc>
                          <a:spcPct val="115000"/>
                        </a:lnSpc>
                        <a:spcAft>
                          <a:spcPts val="0"/>
                        </a:spcAft>
                      </a:pPr>
                      <a:r>
                        <a:rPr lang="en-US" sz="1400" b="1" dirty="0">
                          <a:latin typeface="Calibri"/>
                          <a:ea typeface="Calibri"/>
                          <a:cs typeface="Times New Roman"/>
                        </a:rPr>
                        <a:t>System</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400" b="1" dirty="0">
                          <a:latin typeface="Times New Roman"/>
                          <a:ea typeface="Calibri"/>
                          <a:cs typeface="Times New Roman"/>
                        </a:rPr>
                        <a:t>λ</a:t>
                      </a:r>
                      <a:r>
                        <a:rPr lang="en-US" sz="1400" b="1" dirty="0">
                          <a:latin typeface="Calibri"/>
                          <a:ea typeface="Calibri"/>
                          <a:cs typeface="Times New Roman"/>
                        </a:rPr>
                        <a:t> (nm)</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400" b="1" dirty="0">
                          <a:latin typeface="Calibri"/>
                          <a:ea typeface="Calibri"/>
                          <a:cs typeface="Times New Roman"/>
                        </a:rPr>
                        <a:t>f</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ct val="115000"/>
                        </a:lnSpc>
                        <a:spcAft>
                          <a:spcPts val="0"/>
                        </a:spcAft>
                      </a:pPr>
                      <a:r>
                        <a:rPr lang="en-US" sz="1400" b="1" dirty="0">
                          <a:latin typeface="Calibri"/>
                          <a:ea typeface="Calibri"/>
                          <a:cs typeface="Times New Roman"/>
                        </a:rPr>
                        <a:t>Transitions</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ct val="115000"/>
                        </a:lnSpc>
                        <a:spcAft>
                          <a:spcPts val="0"/>
                        </a:spcAft>
                      </a:pPr>
                      <a:r>
                        <a:rPr lang="en-US" sz="1400" b="1" dirty="0">
                          <a:latin typeface="Calibri"/>
                          <a:ea typeface="Calibri"/>
                          <a:cs typeface="Times New Roman"/>
                        </a:rPr>
                        <a:t>Contributions</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309625">
                <a:tc rowSpan="3">
                  <a:txBody>
                    <a:bodyPr/>
                    <a:lstStyle/>
                    <a:p>
                      <a:pPr algn="ctr">
                        <a:lnSpc>
                          <a:spcPct val="115000"/>
                        </a:lnSpc>
                        <a:spcAft>
                          <a:spcPts val="0"/>
                        </a:spcAft>
                      </a:pPr>
                      <a:r>
                        <a:rPr lang="en-US" sz="1400" b="1" dirty="0">
                          <a:effectLst>
                            <a:outerShdw blurRad="38100" dist="38100" dir="2700000" algn="tl">
                              <a:srgbClr val="000000">
                                <a:alpha val="43137"/>
                              </a:srgbClr>
                            </a:outerShdw>
                          </a:effectLst>
                          <a:latin typeface="Calibri"/>
                          <a:ea typeface="Calibri"/>
                          <a:cs typeface="Times New Roman"/>
                        </a:rPr>
                        <a:t>m2_cx</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latin typeface="Calibri"/>
                          <a:ea typeface="Calibri"/>
                          <a:cs typeface="Times New Roman"/>
                        </a:rPr>
                        <a:t>298</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latin typeface="Calibri"/>
                          <a:ea typeface="Calibri"/>
                          <a:cs typeface="Times New Roman"/>
                        </a:rPr>
                        <a:t>0.53</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a:latin typeface="Calibri"/>
                          <a:ea typeface="Calibri"/>
                          <a:cs typeface="Times New Roman"/>
                        </a:rPr>
                        <a:t>H-L</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98%</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r>
              <a:tr h="309625">
                <a:tc vMerge="1">
                  <a:txBody>
                    <a:bodyPr/>
                    <a:lstStyle/>
                    <a:p>
                      <a:pPr algn="just"/>
                      <a:endParaRPr lang="en-US" sz="1400" dirty="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latin typeface="Calibri"/>
                          <a:ea typeface="Calibri"/>
                          <a:cs typeface="Times New Roman"/>
                        </a:rPr>
                        <a:t>233</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smtClean="0">
                          <a:latin typeface="Calibri"/>
                          <a:ea typeface="Calibri"/>
                          <a:cs typeface="Times New Roman"/>
                        </a:rPr>
                        <a:t>0.11</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H-4-L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61%</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r>
              <a:tr h="309625">
                <a:tc vMerge="1">
                  <a:txBody>
                    <a:bodyPr/>
                    <a:lstStyle/>
                    <a:p>
                      <a:pPr algn="just"/>
                      <a:endParaRPr lang="en-US" sz="1400" dirty="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latin typeface="Calibri"/>
                          <a:ea typeface="Calibri"/>
                          <a:cs typeface="Times New Roman"/>
                        </a:rPr>
                        <a:t>228</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a:latin typeface="Calibri"/>
                          <a:ea typeface="Calibri"/>
                          <a:cs typeface="Times New Roman"/>
                        </a:rPr>
                        <a:t>0.18</a:t>
                      </a: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H-3-L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40%</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r>
            </a:tbl>
          </a:graphicData>
        </a:graphic>
      </p:graphicFrame>
      <p:graphicFrame>
        <p:nvGraphicFramePr>
          <p:cNvPr id="15" name="Table 14"/>
          <p:cNvGraphicFramePr>
            <a:graphicFrameLocks noGrp="1"/>
          </p:cNvGraphicFramePr>
          <p:nvPr/>
        </p:nvGraphicFramePr>
        <p:xfrm>
          <a:off x="4009292" y="4038601"/>
          <a:ext cx="3991708" cy="2600323"/>
        </p:xfrm>
        <a:graphic>
          <a:graphicData uri="http://schemas.openxmlformats.org/drawingml/2006/table">
            <a:tbl>
              <a:tblPr/>
              <a:tblGrid>
                <a:gridCol w="709232"/>
                <a:gridCol w="591080"/>
                <a:gridCol w="496404"/>
                <a:gridCol w="1043537"/>
                <a:gridCol w="1151455"/>
              </a:tblGrid>
              <a:tr h="315527">
                <a:tc gridSpan="5">
                  <a:txBody>
                    <a:bodyPr/>
                    <a:lstStyle/>
                    <a:p>
                      <a:pPr algn="just">
                        <a:lnSpc>
                          <a:spcPct val="115000"/>
                        </a:lnSpc>
                        <a:spcAft>
                          <a:spcPts val="0"/>
                        </a:spcAft>
                      </a:pPr>
                      <a:r>
                        <a:rPr lang="en-US" sz="1400" b="1" dirty="0">
                          <a:latin typeface="Calibri"/>
                          <a:ea typeface="Calibri"/>
                          <a:cs typeface="Times New Roman"/>
                        </a:rPr>
                        <a:t>B3LYP/6-31+G(2d,2p</a:t>
                      </a:r>
                      <a:r>
                        <a:rPr lang="en-US" sz="1400" b="1" dirty="0" smtClean="0">
                          <a:latin typeface="Calibri"/>
                          <a:ea typeface="Calibri"/>
                          <a:cs typeface="Times New Roman"/>
                        </a:rPr>
                        <a:t>)</a:t>
                      </a:r>
                      <a:r>
                        <a:rPr lang="ro-RO" sz="1400" b="1" dirty="0" smtClean="0">
                          <a:latin typeface="Calibri"/>
                          <a:ea typeface="Calibri"/>
                          <a:cs typeface="Times New Roman"/>
                        </a:rPr>
                        <a:t> </a:t>
                      </a:r>
                      <a:r>
                        <a:rPr lang="ro-RO" sz="1800" b="1" dirty="0" smtClean="0">
                          <a:solidFill>
                            <a:srgbClr val="3718F4"/>
                          </a:solidFill>
                          <a:latin typeface="Calibri"/>
                          <a:ea typeface="Calibri"/>
                          <a:cs typeface="Times New Roman"/>
                        </a:rPr>
                        <a:t>Water</a:t>
                      </a:r>
                      <a:endParaRPr lang="en-US" sz="1800" dirty="0">
                        <a:solidFill>
                          <a:srgbClr val="3718F4"/>
                        </a:solidFill>
                        <a:latin typeface="Calibri"/>
                        <a:ea typeface="Calibri"/>
                        <a:cs typeface="Times New Roman"/>
                      </a:endParaRPr>
                    </a:p>
                  </a:txBody>
                  <a:tcPr marL="63305" marR="6330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58524">
                <a:tc>
                  <a:txBody>
                    <a:bodyPr/>
                    <a:lstStyle/>
                    <a:p>
                      <a:pPr algn="ctr">
                        <a:lnSpc>
                          <a:spcPct val="115000"/>
                        </a:lnSpc>
                        <a:spcAft>
                          <a:spcPts val="0"/>
                        </a:spcAft>
                      </a:pPr>
                      <a:r>
                        <a:rPr lang="en-US" sz="1400" b="1" dirty="0">
                          <a:latin typeface="Calibri"/>
                          <a:ea typeface="Calibri"/>
                          <a:cs typeface="Times New Roman"/>
                        </a:rPr>
                        <a:t>System</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400" b="1" dirty="0">
                          <a:latin typeface="Times New Roman"/>
                          <a:ea typeface="Calibri"/>
                          <a:cs typeface="Times New Roman"/>
                        </a:rPr>
                        <a:t>λ</a:t>
                      </a:r>
                      <a:r>
                        <a:rPr lang="en-US" sz="1400" b="1" dirty="0">
                          <a:latin typeface="Calibri"/>
                          <a:ea typeface="Calibri"/>
                          <a:cs typeface="Times New Roman"/>
                        </a:rPr>
                        <a:t> (nm)</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lnSpc>
                          <a:spcPct val="115000"/>
                        </a:lnSpc>
                        <a:spcAft>
                          <a:spcPts val="0"/>
                        </a:spcAft>
                      </a:pPr>
                      <a:r>
                        <a:rPr lang="en-US" sz="1400" b="1">
                          <a:latin typeface="Calibri"/>
                          <a:ea typeface="Calibri"/>
                          <a:cs typeface="Times New Roman"/>
                        </a:rPr>
                        <a:t>f</a:t>
                      </a:r>
                      <a:endParaRPr lang="en-US" sz="140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ct val="115000"/>
                        </a:lnSpc>
                        <a:spcAft>
                          <a:spcPts val="0"/>
                        </a:spcAft>
                      </a:pPr>
                      <a:r>
                        <a:rPr lang="en-US" sz="1400" b="1" dirty="0">
                          <a:latin typeface="Calibri"/>
                          <a:ea typeface="Calibri"/>
                          <a:cs typeface="Times New Roman"/>
                        </a:rPr>
                        <a:t>Transitions</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lnSpc>
                          <a:spcPct val="115000"/>
                        </a:lnSpc>
                        <a:spcAft>
                          <a:spcPts val="0"/>
                        </a:spcAft>
                      </a:pPr>
                      <a:r>
                        <a:rPr lang="en-US" sz="1400" b="1">
                          <a:latin typeface="Calibri"/>
                          <a:ea typeface="Calibri"/>
                          <a:cs typeface="Times New Roman"/>
                        </a:rPr>
                        <a:t>Contributions</a:t>
                      </a:r>
                      <a:endParaRPr lang="en-US" sz="140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87712">
                <a:tc rowSpan="2">
                  <a:txBody>
                    <a:bodyPr/>
                    <a:lstStyle/>
                    <a:p>
                      <a:pPr algn="just">
                        <a:lnSpc>
                          <a:spcPct val="115000"/>
                        </a:lnSpc>
                        <a:spcAft>
                          <a:spcPts val="0"/>
                        </a:spcAft>
                      </a:pPr>
                      <a:r>
                        <a:rPr lang="en-US" sz="1400" b="1" dirty="0">
                          <a:solidFill>
                            <a:srgbClr val="000000"/>
                          </a:solidFill>
                          <a:effectLst>
                            <a:outerShdw blurRad="38100" dist="38100" dir="2700000" algn="tl">
                              <a:srgbClr val="000000">
                                <a:alpha val="43137"/>
                              </a:srgbClr>
                            </a:outerShdw>
                          </a:effectLst>
                          <a:latin typeface="Calibri"/>
                          <a:ea typeface="Calibri"/>
                          <a:cs typeface="Times New Roman"/>
                        </a:rPr>
                        <a:t>m2_cx</a:t>
                      </a:r>
                      <a:endParaRPr lang="en-US" sz="1400" b="1" dirty="0">
                        <a:effectLst>
                          <a:outerShdw blurRad="38100" dist="38100" dir="2700000" algn="tl">
                            <a:srgbClr val="000000">
                              <a:alpha val="43137"/>
                            </a:srgbClr>
                          </a:outerShdw>
                        </a:effectLst>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310</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0.62</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a:solidFill>
                            <a:srgbClr val="000000"/>
                          </a:solidFill>
                          <a:latin typeface="Calibri"/>
                          <a:ea typeface="Calibri"/>
                          <a:cs typeface="Times New Roman"/>
                        </a:rPr>
                        <a:t>H-L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99%</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r>
              <a:tr h="287712">
                <a:tc vMerge="1">
                  <a:txBody>
                    <a:bodyPr/>
                    <a:lstStyle/>
                    <a:p>
                      <a:pPr algn="just"/>
                      <a:endParaRPr lang="en-US" sz="1400" dirty="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232</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0.28</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solidFill>
                            <a:srgbClr val="000000"/>
                          </a:solidFill>
                          <a:latin typeface="Calibri"/>
                          <a:ea typeface="Calibri"/>
                          <a:cs typeface="Times New Roman"/>
                        </a:rPr>
                        <a:t>H-3-L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just">
                        <a:lnSpc>
                          <a:spcPct val="115000"/>
                        </a:lnSpc>
                        <a:spcAft>
                          <a:spcPts val="0"/>
                        </a:spcAft>
                      </a:pPr>
                      <a:r>
                        <a:rPr lang="en-US" sz="1400" dirty="0" smtClean="0">
                          <a:latin typeface="Calibri"/>
                          <a:ea typeface="Calibri"/>
                          <a:cs typeface="Times New Roman"/>
                        </a:rPr>
                        <a:t>79%</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r>
              <a:tr h="287712">
                <a:tc rowSpan="2">
                  <a:txBody>
                    <a:bodyPr/>
                    <a:lstStyle/>
                    <a:p>
                      <a:pPr algn="just">
                        <a:lnSpc>
                          <a:spcPct val="115000"/>
                        </a:lnSpc>
                        <a:spcAft>
                          <a:spcPts val="0"/>
                        </a:spcAft>
                      </a:pPr>
                      <a:r>
                        <a:rPr lang="en-US" sz="1400" b="1" dirty="0">
                          <a:solidFill>
                            <a:srgbClr val="000000"/>
                          </a:solidFill>
                          <a:effectLst>
                            <a:outerShdw blurRad="38100" dist="38100" dir="2700000" algn="tl">
                              <a:srgbClr val="000000">
                                <a:alpha val="43137"/>
                              </a:srgbClr>
                            </a:outerShdw>
                          </a:effectLst>
                          <a:latin typeface="Calibri"/>
                          <a:ea typeface="Calibri"/>
                          <a:cs typeface="Times New Roman"/>
                        </a:rPr>
                        <a:t>m1_cx</a:t>
                      </a:r>
                      <a:endParaRPr lang="en-US" sz="1400" b="1" dirty="0">
                        <a:effectLst>
                          <a:outerShdw blurRad="38100" dist="38100" dir="2700000" algn="tl">
                            <a:srgbClr val="000000">
                              <a:alpha val="43137"/>
                            </a:srgbClr>
                          </a:outerShdw>
                        </a:effectLst>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323</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400" dirty="0">
                          <a:solidFill>
                            <a:srgbClr val="000000"/>
                          </a:solidFill>
                          <a:latin typeface="Calibri"/>
                          <a:ea typeface="Calibri"/>
                          <a:cs typeface="Times New Roman"/>
                        </a:rPr>
                        <a:t>0.61</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en-US" sz="1400" dirty="0">
                          <a:solidFill>
                            <a:srgbClr val="000000"/>
                          </a:solidFill>
                          <a:latin typeface="Calibri"/>
                          <a:ea typeface="Calibri"/>
                          <a:cs typeface="Times New Roman"/>
                        </a:rPr>
                        <a:t>H-L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en-US" sz="1400" dirty="0" smtClean="0">
                          <a:solidFill>
                            <a:srgbClr val="000000"/>
                          </a:solidFill>
                          <a:latin typeface="Calibri"/>
                          <a:ea typeface="Calibri"/>
                          <a:cs typeface="Times New Roman"/>
                        </a:rPr>
                        <a:t>90%</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7712">
                <a:tc vMerge="1">
                  <a:txBody>
                    <a:bodyPr/>
                    <a:lstStyle/>
                    <a:p>
                      <a:pPr algn="just"/>
                      <a:endParaRPr lang="en-US" sz="1400" dirty="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400">
                          <a:solidFill>
                            <a:srgbClr val="000000"/>
                          </a:solidFill>
                          <a:latin typeface="Calibri"/>
                          <a:ea typeface="Calibri"/>
                          <a:cs typeface="Times New Roman"/>
                        </a:rPr>
                        <a:t>224</a:t>
                      </a:r>
                      <a:endParaRPr lang="en-US" sz="140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0"/>
                        </a:spcAft>
                      </a:pPr>
                      <a:r>
                        <a:rPr lang="en-US" sz="1400">
                          <a:solidFill>
                            <a:srgbClr val="000000"/>
                          </a:solidFill>
                          <a:latin typeface="Calibri"/>
                          <a:ea typeface="Calibri"/>
                          <a:cs typeface="Times New Roman"/>
                        </a:rPr>
                        <a:t>0.20</a:t>
                      </a:r>
                      <a:endParaRPr lang="en-US" sz="140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en-US" sz="1400" dirty="0" smtClean="0">
                          <a:solidFill>
                            <a:srgbClr val="000000"/>
                          </a:solidFill>
                          <a:latin typeface="Calibri"/>
                          <a:ea typeface="Calibri"/>
                          <a:cs typeface="Times New Roman"/>
                        </a:rPr>
                        <a:t>H-4-L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15000"/>
                        </a:lnSpc>
                        <a:spcAft>
                          <a:spcPts val="0"/>
                        </a:spcAft>
                      </a:pPr>
                      <a:r>
                        <a:rPr lang="en-US" sz="1400" dirty="0" smtClean="0">
                          <a:solidFill>
                            <a:srgbClr val="000000"/>
                          </a:solidFill>
                          <a:latin typeface="Calibri"/>
                          <a:ea typeface="Calibri"/>
                          <a:cs typeface="Times New Roman"/>
                        </a:rPr>
                        <a:t>73%</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287712">
                <a:tc rowSpan="2">
                  <a:txBody>
                    <a:bodyPr/>
                    <a:lstStyle/>
                    <a:p>
                      <a:pPr algn="just"/>
                      <a:r>
                        <a:rPr lang="en-US" sz="1400" b="1" dirty="0" smtClean="0">
                          <a:effectLst>
                            <a:outerShdw blurRad="38100" dist="38100" dir="2700000" algn="tl">
                              <a:srgbClr val="000000">
                                <a:alpha val="43137"/>
                              </a:srgbClr>
                            </a:outerShdw>
                          </a:effectLst>
                          <a:latin typeface="Calibri"/>
                        </a:rPr>
                        <a:t>m1_c2</a:t>
                      </a:r>
                      <a:endParaRPr lang="en-US" sz="1400" b="1" dirty="0">
                        <a:effectLst>
                          <a:outerShdw blurRad="38100" dist="38100" dir="2700000" algn="tl">
                            <a:srgbClr val="000000">
                              <a:alpha val="43137"/>
                            </a:srgbClr>
                          </a:outerShdw>
                        </a:effectLst>
                        <a:latin typeface="Calibri"/>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dirty="0" smtClean="0">
                          <a:latin typeface="Calibri"/>
                          <a:ea typeface="Calibri"/>
                          <a:cs typeface="Times New Roman"/>
                        </a:rPr>
                        <a:t>320</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dirty="0" smtClean="0">
                          <a:latin typeface="Calibri"/>
                          <a:ea typeface="Calibri"/>
                          <a:cs typeface="Times New Roman"/>
                        </a:rPr>
                        <a:t>0.68</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0"/>
                        </a:spcAft>
                      </a:pPr>
                      <a:r>
                        <a:rPr lang="en-US" sz="1400" dirty="0" smtClean="0">
                          <a:latin typeface="Calibri"/>
                          <a:ea typeface="Calibri"/>
                          <a:cs typeface="Times New Roman"/>
                        </a:rPr>
                        <a:t>H-L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0"/>
                        </a:spcAft>
                      </a:pPr>
                      <a:r>
                        <a:rPr lang="en-US" sz="1400" dirty="0" smtClean="0">
                          <a:latin typeface="Calibri"/>
                          <a:ea typeface="Calibri"/>
                          <a:cs typeface="Times New Roman"/>
                        </a:rPr>
                        <a:t>99%</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287712">
                <a:tc vMerge="1">
                  <a:txBody>
                    <a:bodyPr/>
                    <a:lstStyle/>
                    <a:p>
                      <a:pPr algn="just"/>
                      <a:endParaRPr lang="en-US" sz="1400" dirty="0">
                        <a:latin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dirty="0" smtClean="0">
                          <a:latin typeface="Calibri"/>
                          <a:ea typeface="Calibri"/>
                          <a:cs typeface="Times New Roman"/>
                        </a:rPr>
                        <a:t>224</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a:lnSpc>
                          <a:spcPct val="115000"/>
                        </a:lnSpc>
                        <a:spcAft>
                          <a:spcPts val="0"/>
                        </a:spcAft>
                      </a:pPr>
                      <a:r>
                        <a:rPr lang="en-US" sz="1400" dirty="0" smtClean="0">
                          <a:latin typeface="Calibri"/>
                          <a:ea typeface="Calibri"/>
                          <a:cs typeface="Times New Roman"/>
                        </a:rPr>
                        <a:t>0.18</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0"/>
                        </a:spcAft>
                      </a:pPr>
                      <a:r>
                        <a:rPr lang="en-US" sz="1400" dirty="0" smtClean="0">
                          <a:latin typeface="Calibri"/>
                          <a:ea typeface="Calibri"/>
                          <a:cs typeface="Times New Roman"/>
                        </a:rPr>
                        <a:t>H-4-L</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just">
                        <a:lnSpc>
                          <a:spcPct val="115000"/>
                        </a:lnSpc>
                        <a:spcAft>
                          <a:spcPts val="0"/>
                        </a:spcAft>
                      </a:pPr>
                      <a:r>
                        <a:rPr lang="en-US" sz="1400" dirty="0" smtClean="0">
                          <a:latin typeface="Calibri"/>
                          <a:ea typeface="Calibri"/>
                          <a:cs typeface="Times New Roman"/>
                        </a:rPr>
                        <a:t>76%</a:t>
                      </a:r>
                      <a:endParaRPr lang="en-US" sz="1400" dirty="0">
                        <a:latin typeface="Calibri"/>
                        <a:ea typeface="Calibri"/>
                        <a:cs typeface="Times New Roman"/>
                      </a:endParaRPr>
                    </a:p>
                  </a:txBody>
                  <a:tcPr marL="63305" marR="633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993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Rectangle 8"/>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pic>
        <p:nvPicPr>
          <p:cNvPr id="39942" name="Picture 9" descr="m1cx_water_HOMO.png"/>
          <p:cNvPicPr>
            <a:picLocks noChangeAspect="1"/>
          </p:cNvPicPr>
          <p:nvPr/>
        </p:nvPicPr>
        <p:blipFill>
          <a:blip r:embed="rId4" cstate="print"/>
          <a:srcRect l="9747" r="19620"/>
          <a:stretch>
            <a:fillRect/>
          </a:stretch>
        </p:blipFill>
        <p:spPr bwMode="auto">
          <a:xfrm>
            <a:off x="775189" y="1444626"/>
            <a:ext cx="1266092" cy="1069975"/>
          </a:xfrm>
          <a:prstGeom prst="rect">
            <a:avLst/>
          </a:prstGeom>
          <a:noFill/>
          <a:ln w="9525">
            <a:noFill/>
            <a:miter lim="800000"/>
            <a:headEnd/>
            <a:tailEnd/>
          </a:ln>
        </p:spPr>
      </p:pic>
      <p:pic>
        <p:nvPicPr>
          <p:cNvPr id="39943" name="Picture 10" descr="m1cx_water_LUMO.png"/>
          <p:cNvPicPr>
            <a:picLocks noChangeAspect="1"/>
          </p:cNvPicPr>
          <p:nvPr/>
        </p:nvPicPr>
        <p:blipFill>
          <a:blip r:embed="rId5" cstate="print"/>
          <a:srcRect l="11018" r="19202"/>
          <a:stretch>
            <a:fillRect/>
          </a:stretch>
        </p:blipFill>
        <p:spPr bwMode="auto">
          <a:xfrm>
            <a:off x="2392973" y="1371600"/>
            <a:ext cx="1336431" cy="1143000"/>
          </a:xfrm>
          <a:prstGeom prst="rect">
            <a:avLst/>
          </a:prstGeom>
          <a:noFill/>
          <a:ln w="9525">
            <a:noFill/>
            <a:miter lim="800000"/>
            <a:headEnd/>
            <a:tailEnd/>
          </a:ln>
        </p:spPr>
      </p:pic>
      <p:pic>
        <p:nvPicPr>
          <p:cNvPr id="39944" name="Picture 11" descr="m2cx_water_HOMOm4.png"/>
          <p:cNvPicPr>
            <a:picLocks noChangeAspect="1"/>
          </p:cNvPicPr>
          <p:nvPr/>
        </p:nvPicPr>
        <p:blipFill>
          <a:blip r:embed="rId6" cstate="print"/>
          <a:srcRect r="8430"/>
          <a:stretch>
            <a:fillRect/>
          </a:stretch>
        </p:blipFill>
        <p:spPr bwMode="auto">
          <a:xfrm>
            <a:off x="845527" y="2667000"/>
            <a:ext cx="1528396" cy="1143000"/>
          </a:xfrm>
          <a:prstGeom prst="rect">
            <a:avLst/>
          </a:prstGeom>
          <a:noFill/>
          <a:ln w="9525">
            <a:noFill/>
            <a:miter lim="800000"/>
            <a:headEnd/>
            <a:tailEnd/>
          </a:ln>
        </p:spPr>
      </p:pic>
      <p:sp>
        <p:nvSpPr>
          <p:cNvPr id="39945" name="TextBox 12"/>
          <p:cNvSpPr txBox="1">
            <a:spLocks noChangeArrowheads="1"/>
          </p:cNvSpPr>
          <p:nvPr/>
        </p:nvSpPr>
        <p:spPr bwMode="auto">
          <a:xfrm>
            <a:off x="211015" y="1825626"/>
            <a:ext cx="688009"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HOMO</a:t>
            </a:r>
            <a:endParaRPr lang="en-US" altLang="en-US" sz="1400">
              <a:solidFill>
                <a:srgbClr val="1F4976"/>
              </a:solidFill>
              <a:latin typeface="Cambria" pitchFamily="18" charset="0"/>
            </a:endParaRPr>
          </a:p>
        </p:txBody>
      </p:sp>
      <p:sp>
        <p:nvSpPr>
          <p:cNvPr id="39946" name="TextBox 13"/>
          <p:cNvSpPr txBox="1">
            <a:spLocks noChangeArrowheads="1"/>
          </p:cNvSpPr>
          <p:nvPr/>
        </p:nvSpPr>
        <p:spPr bwMode="auto">
          <a:xfrm>
            <a:off x="3698631" y="1825626"/>
            <a:ext cx="656013"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LUMO</a:t>
            </a:r>
            <a:endParaRPr lang="en-US" altLang="en-US" sz="1400">
              <a:solidFill>
                <a:srgbClr val="1F4976"/>
              </a:solidFill>
              <a:latin typeface="Cambria" pitchFamily="18" charset="0"/>
            </a:endParaRPr>
          </a:p>
        </p:txBody>
      </p:sp>
      <p:sp>
        <p:nvSpPr>
          <p:cNvPr id="39947" name="TextBox 14"/>
          <p:cNvSpPr txBox="1">
            <a:spLocks noChangeArrowheads="1"/>
          </p:cNvSpPr>
          <p:nvPr/>
        </p:nvSpPr>
        <p:spPr bwMode="auto">
          <a:xfrm>
            <a:off x="216877" y="2819401"/>
            <a:ext cx="846707" cy="307777"/>
          </a:xfrm>
          <a:prstGeom prst="rect">
            <a:avLst/>
          </a:prstGeom>
          <a:noFill/>
          <a:ln w="9525">
            <a:noFill/>
            <a:miter lim="800000"/>
            <a:headEnd/>
            <a:tailEnd/>
          </a:ln>
        </p:spPr>
        <p:txBody>
          <a:bodyPr wrap="none">
            <a:spAutoFit/>
          </a:bodyPr>
          <a:lstStyle/>
          <a:p>
            <a:r>
              <a:rPr lang="ro-RO" altLang="en-US" sz="1400">
                <a:solidFill>
                  <a:srgbClr val="1F4976"/>
                </a:solidFill>
                <a:latin typeface="Cambria" pitchFamily="18" charset="0"/>
              </a:rPr>
              <a:t>HOMO-4</a:t>
            </a:r>
            <a:endParaRPr lang="en-US" altLang="en-US" sz="1400">
              <a:solidFill>
                <a:srgbClr val="1F4976"/>
              </a:solidFill>
              <a:latin typeface="Cambria" pitchFamily="18" charset="0"/>
            </a:endParaRPr>
          </a:p>
        </p:txBody>
      </p:sp>
      <p:cxnSp>
        <p:nvCxnSpPr>
          <p:cNvPr id="16" name="Straight Arrow Connector 15"/>
          <p:cNvCxnSpPr/>
          <p:nvPr/>
        </p:nvCxnSpPr>
        <p:spPr>
          <a:xfrm>
            <a:off x="1970943" y="1981200"/>
            <a:ext cx="562708" cy="0"/>
          </a:xfrm>
          <a:prstGeom prst="straightConnector1">
            <a:avLst/>
          </a:prstGeom>
          <a:ln w="50800">
            <a:solidFill>
              <a:srgbClr val="3718F4"/>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689589" y="2438400"/>
            <a:ext cx="914400" cy="533400"/>
          </a:xfrm>
          <a:prstGeom prst="straightConnector1">
            <a:avLst/>
          </a:prstGeom>
          <a:ln w="25400">
            <a:solidFill>
              <a:srgbClr val="3718F4"/>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
          <p:cNvSpPr>
            <a:spLocks noChangeArrowheads="1"/>
          </p:cNvSpPr>
          <p:nvPr/>
        </p:nvSpPr>
        <p:spPr bwMode="auto">
          <a:xfrm>
            <a:off x="4290646" y="1233191"/>
            <a:ext cx="4079631" cy="4001095"/>
          </a:xfrm>
          <a:prstGeom prst="rect">
            <a:avLst/>
          </a:prstGeom>
          <a:noFill/>
          <a:ln w="9525">
            <a:noFill/>
            <a:miter lim="800000"/>
            <a:headEnd/>
            <a:tailEnd/>
          </a:ln>
        </p:spPr>
        <p:txBody>
          <a:bodyPr anchor="ctr">
            <a:spAutoFit/>
          </a:bodyPr>
          <a:lstStyle/>
          <a:p>
            <a:pPr algn="just"/>
            <a:r>
              <a:rPr lang="ro-RO" altLang="en-US" b="1">
                <a:solidFill>
                  <a:srgbClr val="FF0000"/>
                </a:solidFill>
                <a:latin typeface="Cambria" pitchFamily="18" charset="0"/>
                <a:ea typeface="Calibri" pitchFamily="34" charset="0"/>
                <a:cs typeface="Times New Roman" pitchFamily="18" charset="0"/>
              </a:rPr>
              <a:t>HOMO-LUMO gap</a:t>
            </a:r>
          </a:p>
          <a:p>
            <a:pPr algn="just"/>
            <a:r>
              <a:rPr lang="en-US" altLang="en-US" b="1">
                <a:solidFill>
                  <a:srgbClr val="FF0000"/>
                </a:solidFill>
                <a:latin typeface="Cambria" pitchFamily="18" charset="0"/>
                <a:ea typeface="Calibri" pitchFamily="34" charset="0"/>
                <a:cs typeface="Times New Roman" pitchFamily="18" charset="0"/>
              </a:rPr>
              <a:t>284 nm (gas-phase)</a:t>
            </a:r>
          </a:p>
          <a:p>
            <a:pPr algn="just"/>
            <a:r>
              <a:rPr lang="en-US" altLang="en-US" b="1">
                <a:solidFill>
                  <a:srgbClr val="FF0000"/>
                </a:solidFill>
                <a:latin typeface="Cambria" pitchFamily="18" charset="0"/>
                <a:ea typeface="Calibri" pitchFamily="34" charset="0"/>
                <a:cs typeface="Times New Roman" pitchFamily="18" charset="0"/>
              </a:rPr>
              <a:t>290 nm   (water</a:t>
            </a:r>
            <a:r>
              <a:rPr lang="en-US" altLang="en-US" b="1">
                <a:latin typeface="Cambria" pitchFamily="18" charset="0"/>
                <a:ea typeface="Calibri" pitchFamily="34" charset="0"/>
                <a:cs typeface="Times New Roman" pitchFamily="18" charset="0"/>
              </a:rPr>
              <a:t>)</a:t>
            </a:r>
            <a:endParaRPr lang="ro-RO" altLang="en-US" b="1">
              <a:solidFill>
                <a:srgbClr val="FFC000"/>
              </a:solidFill>
              <a:latin typeface="Cambria" pitchFamily="18" charset="0"/>
              <a:ea typeface="Calibri" pitchFamily="34" charset="0"/>
              <a:cs typeface="Times New Roman" pitchFamily="18" charset="0"/>
            </a:endParaRPr>
          </a:p>
          <a:p>
            <a:pPr algn="just"/>
            <a:endParaRPr lang="ro-RO" altLang="en-US" b="1">
              <a:solidFill>
                <a:srgbClr val="FFC000"/>
              </a:solidFill>
              <a:latin typeface="Cambria" pitchFamily="18" charset="0"/>
              <a:ea typeface="Calibri" pitchFamily="34" charset="0"/>
              <a:cs typeface="Times New Roman" pitchFamily="18" charset="0"/>
            </a:endParaRPr>
          </a:p>
          <a:p>
            <a:pPr algn="just"/>
            <a:r>
              <a:rPr lang="en-US" altLang="en-US" sz="2000" b="1">
                <a:solidFill>
                  <a:srgbClr val="FFC000"/>
                </a:solidFill>
                <a:latin typeface="Cambria" pitchFamily="18" charset="0"/>
                <a:ea typeface="Calibri" pitchFamily="34" charset="0"/>
                <a:cs typeface="Times New Roman" pitchFamily="18" charset="0"/>
              </a:rPr>
              <a:t>TD-DFT</a:t>
            </a:r>
            <a:endParaRPr lang="ro-RO" altLang="en-US" sz="2000" b="1">
              <a:solidFill>
                <a:srgbClr val="FFC000"/>
              </a:solidFill>
              <a:latin typeface="Cambria" pitchFamily="18" charset="0"/>
              <a:ea typeface="Calibri" pitchFamily="34" charset="0"/>
              <a:cs typeface="Times New Roman" pitchFamily="18" charset="0"/>
            </a:endParaRPr>
          </a:p>
          <a:p>
            <a:pPr algn="just"/>
            <a:r>
              <a:rPr lang="en-US" altLang="en-US" b="1">
                <a:solidFill>
                  <a:srgbClr val="FFC000"/>
                </a:solidFill>
                <a:latin typeface="Cambria" pitchFamily="18" charset="0"/>
                <a:ea typeface="Calibri" pitchFamily="34" charset="0"/>
                <a:cs typeface="Times New Roman" pitchFamily="18" charset="0"/>
              </a:rPr>
              <a:t>298 nm (gas-phase)</a:t>
            </a:r>
          </a:p>
          <a:p>
            <a:pPr algn="just"/>
            <a:r>
              <a:rPr lang="en-US" altLang="en-US" b="1">
                <a:solidFill>
                  <a:srgbClr val="FFC000"/>
                </a:solidFill>
                <a:latin typeface="Cambria" pitchFamily="18" charset="0"/>
                <a:ea typeface="Calibri" pitchFamily="34" charset="0"/>
                <a:cs typeface="Times New Roman" pitchFamily="18" charset="0"/>
              </a:rPr>
              <a:t>310 nm  (water)</a:t>
            </a:r>
            <a:endParaRPr lang="ro-RO" altLang="en-US" b="1">
              <a:solidFill>
                <a:srgbClr val="00CC00"/>
              </a:solidFill>
              <a:latin typeface="Cambria" pitchFamily="18" charset="0"/>
              <a:ea typeface="Calibri" pitchFamily="34" charset="0"/>
              <a:cs typeface="Times New Roman" pitchFamily="18" charset="0"/>
            </a:endParaRPr>
          </a:p>
          <a:p>
            <a:pPr algn="just" eaLnBrk="0" hangingPunct="0"/>
            <a:endParaRPr lang="ro-RO" altLang="en-US" b="1">
              <a:solidFill>
                <a:srgbClr val="00CC00"/>
              </a:solidFill>
              <a:latin typeface="Cambria" pitchFamily="18" charset="0"/>
              <a:ea typeface="Calibri" pitchFamily="34" charset="0"/>
              <a:cs typeface="Times New Roman" pitchFamily="18" charset="0"/>
            </a:endParaRPr>
          </a:p>
          <a:p>
            <a:pPr algn="just" eaLnBrk="0" hangingPunct="0"/>
            <a:r>
              <a:rPr lang="en-US" altLang="en-US" b="1">
                <a:solidFill>
                  <a:srgbClr val="339966"/>
                </a:solidFill>
                <a:latin typeface="Cambria" pitchFamily="18" charset="0"/>
                <a:ea typeface="Calibri" pitchFamily="34" charset="0"/>
                <a:cs typeface="Times New Roman" pitchFamily="18" charset="0"/>
              </a:rPr>
              <a:t>Conformer contributions</a:t>
            </a:r>
          </a:p>
          <a:p>
            <a:pPr algn="just" eaLnBrk="0" hangingPunct="0"/>
            <a:r>
              <a:rPr lang="en-US" altLang="en-US" b="1">
                <a:solidFill>
                  <a:srgbClr val="339966"/>
                </a:solidFill>
                <a:latin typeface="Cambria" pitchFamily="18" charset="0"/>
                <a:ea typeface="Calibri" pitchFamily="34" charset="0"/>
                <a:cs typeface="Times New Roman" pitchFamily="18" charset="0"/>
              </a:rPr>
              <a:t>averaged by the Boltzmann populations</a:t>
            </a:r>
            <a:endParaRPr lang="ro-RO" altLang="en-US" b="1">
              <a:solidFill>
                <a:srgbClr val="339966"/>
              </a:solidFill>
              <a:latin typeface="Cambria" pitchFamily="18" charset="0"/>
              <a:ea typeface="Calibri" pitchFamily="34" charset="0"/>
              <a:cs typeface="Times New Roman" pitchFamily="18" charset="0"/>
            </a:endParaRPr>
          </a:p>
          <a:p>
            <a:pPr algn="just" eaLnBrk="0" hangingPunct="0"/>
            <a:r>
              <a:rPr lang="en-US" altLang="en-US" b="1">
                <a:solidFill>
                  <a:srgbClr val="339966"/>
                </a:solidFill>
                <a:latin typeface="Cambria" pitchFamily="18" charset="0"/>
                <a:ea typeface="Calibri" pitchFamily="34" charset="0"/>
                <a:cs typeface="Times New Roman" pitchFamily="18" charset="0"/>
              </a:rPr>
              <a:t>314 nm (water)</a:t>
            </a:r>
            <a:endParaRPr lang="ro-RO" altLang="en-US" b="1">
              <a:solidFill>
                <a:srgbClr val="339966"/>
              </a:solidFill>
              <a:latin typeface="Cambria" pitchFamily="18" charset="0"/>
              <a:ea typeface="Calibri" pitchFamily="34" charset="0"/>
              <a:cs typeface="Times New Roman" pitchFamily="18" charset="0"/>
            </a:endParaRPr>
          </a:p>
          <a:p>
            <a:pPr algn="just" eaLnBrk="0" hangingPunct="0"/>
            <a:endParaRPr lang="ro-RO" altLang="en-US" b="1">
              <a:latin typeface="Cambria" pitchFamily="18" charset="0"/>
              <a:ea typeface="Calibri" pitchFamily="34" charset="0"/>
              <a:cs typeface="Times New Roman" pitchFamily="18" charset="0"/>
            </a:endParaRPr>
          </a:p>
          <a:p>
            <a:pPr algn="just" eaLnBrk="0" hangingPunct="0"/>
            <a:r>
              <a:rPr lang="ro-RO" altLang="en-US" b="1">
                <a:solidFill>
                  <a:srgbClr val="3718F4"/>
                </a:solidFill>
                <a:latin typeface="Cambria" pitchFamily="18" charset="0"/>
                <a:ea typeface="Calibri" pitchFamily="34" charset="0"/>
                <a:cs typeface="Times New Roman" pitchFamily="18" charset="0"/>
              </a:rPr>
              <a:t>328 nm – Experimental</a:t>
            </a:r>
          </a:p>
        </p:txBody>
      </p:sp>
      <p:pic>
        <p:nvPicPr>
          <p:cNvPr id="19" name="Picture 3" descr="http://a-okpressurewashinginc.com/attachments/Image/Yellow_smiley.jpg"/>
          <p:cNvPicPr>
            <a:picLocks noChangeAspect="1" noChangeArrowheads="1"/>
          </p:cNvPicPr>
          <p:nvPr/>
        </p:nvPicPr>
        <p:blipFill>
          <a:blip r:embed="rId7" cstate="print"/>
          <a:srcRect/>
          <a:stretch>
            <a:fillRect/>
          </a:stretch>
        </p:blipFill>
        <p:spPr bwMode="auto">
          <a:xfrm>
            <a:off x="8302869" y="3724276"/>
            <a:ext cx="570035" cy="536575"/>
          </a:xfrm>
          <a:prstGeom prst="rect">
            <a:avLst/>
          </a:prstGeom>
          <a:noFill/>
          <a:ln w="9525">
            <a:noFill/>
            <a:miter lim="800000"/>
            <a:headEnd/>
            <a:tailEnd/>
          </a:ln>
        </p:spPr>
      </p:pic>
      <p:pic>
        <p:nvPicPr>
          <p:cNvPr id="20" name="Picture 5" descr="http://rajeshjagasia.com/wp-content/uploads/2011/04/thumbs_down-4-300x300.png"/>
          <p:cNvPicPr>
            <a:picLocks noChangeAspect="1" noChangeArrowheads="1"/>
          </p:cNvPicPr>
          <p:nvPr/>
        </p:nvPicPr>
        <p:blipFill>
          <a:blip r:embed="rId8" cstate="print"/>
          <a:srcRect/>
          <a:stretch>
            <a:fillRect/>
          </a:stretch>
        </p:blipFill>
        <p:spPr bwMode="auto">
          <a:xfrm>
            <a:off x="8368812" y="1438275"/>
            <a:ext cx="527538" cy="571500"/>
          </a:xfrm>
          <a:prstGeom prst="rect">
            <a:avLst/>
          </a:prstGeom>
          <a:noFill/>
          <a:ln w="9525">
            <a:noFill/>
            <a:miter lim="800000"/>
            <a:headEnd/>
            <a:tailEnd/>
          </a:ln>
        </p:spPr>
      </p:pic>
      <p:pic>
        <p:nvPicPr>
          <p:cNvPr id="21" name="Picture 7" descr="http://techigyaan.com/wp-content/uploads/2012/10/blogging-emotions-writing1.jpg"/>
          <p:cNvPicPr>
            <a:picLocks noChangeAspect="1" noChangeArrowheads="1"/>
          </p:cNvPicPr>
          <p:nvPr/>
        </p:nvPicPr>
        <p:blipFill>
          <a:blip r:embed="rId9" cstate="print"/>
          <a:srcRect l="51015" t="50575"/>
          <a:stretch>
            <a:fillRect/>
          </a:stretch>
        </p:blipFill>
        <p:spPr bwMode="auto">
          <a:xfrm>
            <a:off x="8241323" y="2605088"/>
            <a:ext cx="691662" cy="762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63"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Rectangle 8"/>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pic>
        <p:nvPicPr>
          <p:cNvPr id="40966" name="Picture 5" descr="pH_uri_fara_dep.PNG"/>
          <p:cNvPicPr>
            <a:picLocks noChangeAspect="1"/>
          </p:cNvPicPr>
          <p:nvPr/>
        </p:nvPicPr>
        <p:blipFill>
          <a:blip r:embed="rId4" cstate="print"/>
          <a:srcRect l="8563" t="4443" r="10156" b="6667"/>
          <a:stretch>
            <a:fillRect/>
          </a:stretch>
        </p:blipFill>
        <p:spPr bwMode="auto">
          <a:xfrm>
            <a:off x="105508" y="2000250"/>
            <a:ext cx="2954215" cy="4705350"/>
          </a:xfrm>
          <a:prstGeom prst="rect">
            <a:avLst/>
          </a:prstGeom>
          <a:noFill/>
          <a:ln w="9525">
            <a:noFill/>
            <a:miter lim="800000"/>
            <a:headEnd/>
            <a:tailEnd/>
          </a:ln>
        </p:spPr>
      </p:pic>
      <p:sp>
        <p:nvSpPr>
          <p:cNvPr id="7" name="TextBox 6"/>
          <p:cNvSpPr txBox="1"/>
          <p:nvPr/>
        </p:nvSpPr>
        <p:spPr>
          <a:xfrm>
            <a:off x="211016" y="1219201"/>
            <a:ext cx="6849824"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DCB – UV-Vis spectrum – pH dependence</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10" name="TextBox 9"/>
          <p:cNvSpPr txBox="1"/>
          <p:nvPr/>
        </p:nvSpPr>
        <p:spPr>
          <a:xfrm>
            <a:off x="3868616" y="2867025"/>
            <a:ext cx="4642338" cy="1323975"/>
          </a:xfrm>
          <a:prstGeom prst="rect">
            <a:avLst/>
          </a:prstGeom>
          <a:noFill/>
        </p:spPr>
        <p:txBody>
          <a:bodyPr>
            <a:spAutoFit/>
          </a:bodyPr>
          <a:lstStyle/>
          <a:p>
            <a:pPr>
              <a:buFont typeface="Wingdings" pitchFamily="2" charset="2"/>
              <a:buChar char="Ø"/>
              <a:defRPr/>
            </a:pPr>
            <a:r>
              <a:rPr lang="ro-RO" sz="1600" b="1" dirty="0">
                <a:solidFill>
                  <a:srgbClr val="1F4976"/>
                </a:solidFill>
                <a:latin typeface="Cambria" panose="02040503050406030204" pitchFamily="18" charset="0"/>
              </a:rPr>
              <a:t> the bathochromic shift is due to the presence of different species at different pH values: </a:t>
            </a:r>
          </a:p>
          <a:p>
            <a:pPr marL="342900" indent="-342900">
              <a:buFontTx/>
              <a:buAutoNum type="alphaLcParenR"/>
              <a:defRPr/>
            </a:pPr>
            <a:r>
              <a:rPr lang="ro-RO" sz="1600" b="1" dirty="0">
                <a:solidFill>
                  <a:srgbClr val="3718F4"/>
                </a:solidFill>
                <a:latin typeface="Cambria" panose="02040503050406030204" pitchFamily="18" charset="0"/>
              </a:rPr>
              <a:t>protonated at low pH</a:t>
            </a:r>
          </a:p>
          <a:p>
            <a:pPr marL="342900" indent="-342900">
              <a:buFontTx/>
              <a:buAutoNum type="alphaLcParenR"/>
              <a:defRPr/>
            </a:pPr>
            <a:r>
              <a:rPr lang="ro-RO" sz="1600" b="1" dirty="0">
                <a:solidFill>
                  <a:srgbClr val="339966"/>
                </a:solidFill>
                <a:latin typeface="Cambria" panose="02040503050406030204" pitchFamily="18" charset="0"/>
              </a:rPr>
              <a:t>neutral at medium pH </a:t>
            </a:r>
          </a:p>
          <a:p>
            <a:pPr marL="342900" indent="-342900">
              <a:buFontTx/>
              <a:buAutoNum type="alphaLcParenR"/>
              <a:defRPr/>
            </a:pPr>
            <a:r>
              <a:rPr lang="ro-RO" sz="1600" b="1" dirty="0">
                <a:solidFill>
                  <a:srgbClr val="FF0000"/>
                </a:solidFill>
                <a:latin typeface="Cambria" panose="02040503050406030204" pitchFamily="18" charset="0"/>
              </a:rPr>
              <a:t>deprotonated species at high pH</a:t>
            </a:r>
          </a:p>
        </p:txBody>
      </p:sp>
      <p:grpSp>
        <p:nvGrpSpPr>
          <p:cNvPr id="2" name="Group 10"/>
          <p:cNvGrpSpPr>
            <a:grpSpLocks/>
          </p:cNvGrpSpPr>
          <p:nvPr/>
        </p:nvGrpSpPr>
        <p:grpSpPr bwMode="auto">
          <a:xfrm>
            <a:off x="3938954" y="4191000"/>
            <a:ext cx="4290646" cy="2666641"/>
            <a:chOff x="4343400" y="3429000"/>
            <a:chExt cx="3733800" cy="2667137"/>
          </a:xfrm>
        </p:grpSpPr>
        <p:sp>
          <p:nvSpPr>
            <p:cNvPr id="40975" name="TextBox 11"/>
            <p:cNvSpPr txBox="1">
              <a:spLocks noChangeArrowheads="1"/>
            </p:cNvSpPr>
            <p:nvPr/>
          </p:nvSpPr>
          <p:spPr bwMode="auto">
            <a:xfrm>
              <a:off x="4343400" y="5357336"/>
              <a:ext cx="3733800" cy="738801"/>
            </a:xfrm>
            <a:prstGeom prst="rect">
              <a:avLst/>
            </a:prstGeom>
            <a:noFill/>
            <a:ln w="9525">
              <a:noFill/>
              <a:miter lim="800000"/>
              <a:headEnd/>
              <a:tailEnd/>
            </a:ln>
          </p:spPr>
          <p:txBody>
            <a:bodyPr>
              <a:spAutoFit/>
            </a:bodyPr>
            <a:lstStyle/>
            <a:p>
              <a:r>
                <a:rPr lang="ro-RO" altLang="en-US" sz="1400">
                  <a:solidFill>
                    <a:srgbClr val="1F4976"/>
                  </a:solidFill>
                  <a:latin typeface="Cambria" pitchFamily="18" charset="0"/>
                </a:rPr>
                <a:t>m2 species of dacarbazine found at different pH values:</a:t>
              </a:r>
              <a:r>
                <a:rPr lang="ro-RO" altLang="en-US" sz="1300">
                  <a:latin typeface="Cambria" pitchFamily="18" charset="0"/>
                </a:rPr>
                <a:t> </a:t>
              </a:r>
              <a:endParaRPr lang="en-US" altLang="en-US" sz="1300">
                <a:latin typeface="Cambria" pitchFamily="18" charset="0"/>
              </a:endParaRPr>
            </a:p>
            <a:p>
              <a:r>
                <a:rPr lang="ro-RO" altLang="en-US" sz="1400">
                  <a:latin typeface="Cambria" pitchFamily="18" charset="0"/>
                </a:rPr>
                <a:t>a) </a:t>
              </a:r>
              <a:r>
                <a:rPr lang="ro-RO" altLang="en-US" sz="1400">
                  <a:solidFill>
                    <a:srgbClr val="3718F4"/>
                  </a:solidFill>
                  <a:latin typeface="Cambria" pitchFamily="18" charset="0"/>
                </a:rPr>
                <a:t>protonated</a:t>
              </a:r>
              <a:r>
                <a:rPr lang="ro-RO" altLang="en-US" sz="1400">
                  <a:latin typeface="Cambria" pitchFamily="18" charset="0"/>
                </a:rPr>
                <a:t>; b) </a:t>
              </a:r>
              <a:r>
                <a:rPr lang="ro-RO" altLang="en-US" sz="1400">
                  <a:solidFill>
                    <a:srgbClr val="339966"/>
                  </a:solidFill>
                  <a:latin typeface="Cambria" pitchFamily="18" charset="0"/>
                </a:rPr>
                <a:t>neutral</a:t>
              </a:r>
              <a:r>
                <a:rPr lang="ro-RO" altLang="en-US" sz="1400">
                  <a:latin typeface="Cambria" pitchFamily="18" charset="0"/>
                </a:rPr>
                <a:t>; c) </a:t>
              </a:r>
              <a:r>
                <a:rPr lang="ro-RO" altLang="en-US" sz="1400">
                  <a:solidFill>
                    <a:srgbClr val="FF0000"/>
                  </a:solidFill>
                  <a:latin typeface="Cambria" pitchFamily="18" charset="0"/>
                </a:rPr>
                <a:t>deprotonated</a:t>
              </a:r>
            </a:p>
          </p:txBody>
        </p:sp>
        <p:pic>
          <p:nvPicPr>
            <p:cNvPr id="40976" name="Picture 3"/>
            <p:cNvPicPr>
              <a:picLocks noChangeAspect="1" noChangeArrowheads="1"/>
            </p:cNvPicPr>
            <p:nvPr/>
          </p:nvPicPr>
          <p:blipFill>
            <a:blip r:embed="rId5" cstate="print"/>
            <a:srcRect/>
            <a:stretch>
              <a:fillRect/>
            </a:stretch>
          </p:blipFill>
          <p:spPr bwMode="auto">
            <a:xfrm>
              <a:off x="4419599" y="3429000"/>
              <a:ext cx="1201594" cy="1828800"/>
            </a:xfrm>
            <a:prstGeom prst="rect">
              <a:avLst/>
            </a:prstGeom>
            <a:noFill/>
            <a:ln w="19050">
              <a:solidFill>
                <a:srgbClr val="3718F4"/>
              </a:solidFill>
              <a:miter lim="800000"/>
              <a:headEnd/>
              <a:tailEnd/>
            </a:ln>
          </p:spPr>
        </p:pic>
        <p:pic>
          <p:nvPicPr>
            <p:cNvPr id="40977" name="Picture 4"/>
            <p:cNvPicPr>
              <a:picLocks noChangeAspect="1" noChangeArrowheads="1"/>
            </p:cNvPicPr>
            <p:nvPr/>
          </p:nvPicPr>
          <p:blipFill>
            <a:blip r:embed="rId6" cstate="print"/>
            <a:srcRect/>
            <a:stretch>
              <a:fillRect/>
            </a:stretch>
          </p:blipFill>
          <p:spPr bwMode="auto">
            <a:xfrm>
              <a:off x="5715000" y="3429000"/>
              <a:ext cx="1103812" cy="1828800"/>
            </a:xfrm>
            <a:prstGeom prst="rect">
              <a:avLst/>
            </a:prstGeom>
            <a:noFill/>
            <a:ln w="19050">
              <a:solidFill>
                <a:srgbClr val="339966"/>
              </a:solidFill>
              <a:miter lim="800000"/>
              <a:headEnd/>
              <a:tailEnd/>
            </a:ln>
          </p:spPr>
        </p:pic>
        <p:pic>
          <p:nvPicPr>
            <p:cNvPr id="40978" name="Picture 5"/>
            <p:cNvPicPr>
              <a:picLocks noChangeAspect="1" noChangeArrowheads="1"/>
            </p:cNvPicPr>
            <p:nvPr/>
          </p:nvPicPr>
          <p:blipFill>
            <a:blip r:embed="rId7" cstate="print"/>
            <a:srcRect/>
            <a:stretch>
              <a:fillRect/>
            </a:stretch>
          </p:blipFill>
          <p:spPr bwMode="auto">
            <a:xfrm>
              <a:off x="6901571" y="3429000"/>
              <a:ext cx="1161981" cy="1828800"/>
            </a:xfrm>
            <a:prstGeom prst="rect">
              <a:avLst/>
            </a:prstGeom>
            <a:noFill/>
            <a:ln w="19050">
              <a:solidFill>
                <a:srgbClr val="FF0000"/>
              </a:solidFill>
              <a:miter lim="800000"/>
              <a:headEnd/>
              <a:tailEnd/>
            </a:ln>
          </p:spPr>
        </p:pic>
        <p:sp>
          <p:nvSpPr>
            <p:cNvPr id="16" name="Oval 15"/>
            <p:cNvSpPr/>
            <p:nvPr/>
          </p:nvSpPr>
          <p:spPr>
            <a:xfrm rot="20241156">
              <a:off x="4983553" y="4599206"/>
              <a:ext cx="228262" cy="342964"/>
            </a:xfrm>
            <a:prstGeom prst="ellipse">
              <a:avLst/>
            </a:prstGeom>
            <a:solidFill>
              <a:srgbClr val="FFFF00">
                <a:alpha val="34000"/>
              </a:srgbClr>
            </a:solidFill>
            <a:ln>
              <a:solidFill>
                <a:srgbClr val="3718F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sp>
          <p:nvSpPr>
            <p:cNvPr id="17" name="Oval 16"/>
            <p:cNvSpPr/>
            <p:nvPr/>
          </p:nvSpPr>
          <p:spPr>
            <a:xfrm>
              <a:off x="7009854" y="4343570"/>
              <a:ext cx="381286" cy="228643"/>
            </a:xfrm>
            <a:prstGeom prst="ellipse">
              <a:avLst/>
            </a:prstGeom>
            <a:solidFill>
              <a:srgbClr val="FFFF00">
                <a:alpha val="34000"/>
              </a:srgbClr>
            </a:solidFill>
            <a:ln>
              <a:solidFill>
                <a:srgbClr val="3718F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grpSp>
      <p:cxnSp>
        <p:nvCxnSpPr>
          <p:cNvPr id="18" name="Straight Connector 17"/>
          <p:cNvCxnSpPr/>
          <p:nvPr/>
        </p:nvCxnSpPr>
        <p:spPr>
          <a:xfrm flipH="1">
            <a:off x="678474" y="2297114"/>
            <a:ext cx="341434" cy="3798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371600" y="2286000"/>
            <a:ext cx="351692" cy="3733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Oval 19"/>
          <p:cNvSpPr/>
          <p:nvPr/>
        </p:nvSpPr>
        <p:spPr>
          <a:xfrm flipH="1">
            <a:off x="370743" y="2322514"/>
            <a:ext cx="473319" cy="1792287"/>
          </a:xfrm>
          <a:prstGeom prst="ellipse">
            <a:avLst/>
          </a:prstGeom>
          <a:solidFill>
            <a:srgbClr val="FFFF00">
              <a:alpha val="34000"/>
            </a:srgbClr>
          </a:solidFill>
          <a:ln>
            <a:solidFill>
              <a:srgbClr val="3718F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sp>
        <p:nvSpPr>
          <p:cNvPr id="40973" name="Rectangle 20"/>
          <p:cNvSpPr>
            <a:spLocks noChangeArrowheads="1"/>
          </p:cNvSpPr>
          <p:nvPr/>
        </p:nvSpPr>
        <p:spPr bwMode="auto">
          <a:xfrm>
            <a:off x="3868615" y="1854200"/>
            <a:ext cx="4220308" cy="584200"/>
          </a:xfrm>
          <a:prstGeom prst="rect">
            <a:avLst/>
          </a:prstGeom>
          <a:noFill/>
          <a:ln w="9525">
            <a:noFill/>
            <a:miter lim="800000"/>
            <a:headEnd/>
            <a:tailEnd/>
          </a:ln>
        </p:spPr>
        <p:txBody>
          <a:bodyPr>
            <a:spAutoFit/>
          </a:bodyPr>
          <a:lstStyle/>
          <a:p>
            <a:pPr>
              <a:buFont typeface="Wingdings" pitchFamily="2" charset="2"/>
              <a:buChar char="Ø"/>
            </a:pPr>
            <a:r>
              <a:rPr lang="ro-RO" altLang="en-US" sz="1600" b="1">
                <a:solidFill>
                  <a:srgbClr val="1F4976"/>
                </a:solidFill>
                <a:latin typeface="Cambria" pitchFamily="18" charset="0"/>
              </a:rPr>
              <a:t> a new excitated state is active for electronic transition at high pH</a:t>
            </a:r>
          </a:p>
        </p:txBody>
      </p:sp>
      <p:sp>
        <p:nvSpPr>
          <p:cNvPr id="22" name="Rectangle 21"/>
          <p:cNvSpPr>
            <a:spLocks noChangeArrowheads="1"/>
          </p:cNvSpPr>
          <p:nvPr/>
        </p:nvSpPr>
        <p:spPr bwMode="auto">
          <a:xfrm>
            <a:off x="3868615" y="2405064"/>
            <a:ext cx="4431323" cy="584775"/>
          </a:xfrm>
          <a:prstGeom prst="rect">
            <a:avLst/>
          </a:prstGeom>
          <a:noFill/>
          <a:ln w="9525">
            <a:noFill/>
            <a:miter lim="800000"/>
            <a:headEnd/>
            <a:tailEnd/>
          </a:ln>
        </p:spPr>
        <p:txBody>
          <a:bodyPr>
            <a:spAutoFit/>
          </a:bodyPr>
          <a:lstStyle/>
          <a:p>
            <a:pPr>
              <a:buFont typeface="Wingdings" pitchFamily="2" charset="2"/>
              <a:buChar char="Ø"/>
            </a:pPr>
            <a:r>
              <a:rPr lang="ro-RO" altLang="en-US" sz="1600" b="1">
                <a:solidFill>
                  <a:srgbClr val="1F4976"/>
                </a:solidFill>
                <a:latin typeface="Cambria" pitchFamily="18" charset="0"/>
              </a:rPr>
              <a:t> both peaks suffer a red shift by increasing pH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par>
                                <p:cTn id="8" presetID="3"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par>
                                <p:cTn id="19" presetID="3"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linds(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6" descr="D:\Cherry\Centru\UBB\PPT\PPT 2.jpg"/>
          <p:cNvPicPr>
            <a:picLocks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2052"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Rectangle 8"/>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grpSp>
        <p:nvGrpSpPr>
          <p:cNvPr id="2" name="Group 9"/>
          <p:cNvGrpSpPr>
            <a:grpSpLocks/>
          </p:cNvGrpSpPr>
          <p:nvPr/>
        </p:nvGrpSpPr>
        <p:grpSpPr bwMode="auto">
          <a:xfrm>
            <a:off x="3868615" y="5445129"/>
            <a:ext cx="4162105" cy="597932"/>
            <a:chOff x="4175619" y="5509812"/>
            <a:chExt cx="4807444" cy="815866"/>
          </a:xfrm>
        </p:grpSpPr>
        <p:sp>
          <p:nvSpPr>
            <p:cNvPr id="11" name="Right Arrow 10"/>
            <p:cNvSpPr/>
            <p:nvPr/>
          </p:nvSpPr>
          <p:spPr>
            <a:xfrm>
              <a:off x="6257510" y="5639779"/>
              <a:ext cx="798904" cy="30325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sp>
          <p:nvSpPr>
            <p:cNvPr id="12" name="Right Arrow 11"/>
            <p:cNvSpPr/>
            <p:nvPr/>
          </p:nvSpPr>
          <p:spPr>
            <a:xfrm rot="10800000">
              <a:off x="5702339" y="5943035"/>
              <a:ext cx="837835" cy="305423"/>
            </a:xfrm>
            <a:prstGeom prst="rightArrow">
              <a:avLst/>
            </a:prstGeom>
            <a:solidFill>
              <a:srgbClr val="3718F4"/>
            </a:solidFill>
            <a:ln>
              <a:solidFill>
                <a:srgbClr val="3718F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sp>
          <p:nvSpPr>
            <p:cNvPr id="13" name="TextBox 12"/>
            <p:cNvSpPr txBox="1"/>
            <p:nvPr/>
          </p:nvSpPr>
          <p:spPr>
            <a:xfrm>
              <a:off x="7068263" y="5509812"/>
              <a:ext cx="1914800" cy="503946"/>
            </a:xfrm>
            <a:prstGeom prst="rect">
              <a:avLst/>
            </a:prstGeom>
            <a:noFill/>
          </p:spPr>
          <p:txBody>
            <a:bodyPr wrap="none">
              <a:spAutoFit/>
            </a:bodyPr>
            <a:lstStyle/>
            <a:p>
              <a:pPr>
                <a:defRPr/>
              </a:pPr>
              <a:r>
                <a:rPr lang="en-US" b="1" dirty="0">
                  <a:solidFill>
                    <a:srgbClr val="FF0000"/>
                  </a:solidFill>
                  <a:effectLst>
                    <a:outerShdw blurRad="38100" dist="38100" dir="2700000" algn="tl">
                      <a:srgbClr val="000000">
                        <a:alpha val="43137"/>
                      </a:srgbClr>
                    </a:outerShdw>
                  </a:effectLst>
                  <a:latin typeface="Cambria" panose="02040503050406030204" pitchFamily="18" charset="0"/>
                </a:rPr>
                <a:t>Deprotonated</a:t>
              </a:r>
            </a:p>
          </p:txBody>
        </p:sp>
        <p:sp>
          <p:nvSpPr>
            <p:cNvPr id="14" name="TextBox 13"/>
            <p:cNvSpPr txBox="1"/>
            <p:nvPr/>
          </p:nvSpPr>
          <p:spPr>
            <a:xfrm>
              <a:off x="4175619" y="5821732"/>
              <a:ext cx="1590779" cy="503946"/>
            </a:xfrm>
            <a:prstGeom prst="rect">
              <a:avLst/>
            </a:prstGeom>
            <a:noFill/>
          </p:spPr>
          <p:txBody>
            <a:bodyPr wrap="none">
              <a:spAutoFit/>
            </a:bodyPr>
            <a:lstStyle/>
            <a:p>
              <a:pPr>
                <a:defRPr/>
              </a:pPr>
              <a:r>
                <a:rPr lang="en-US" b="1" dirty="0">
                  <a:solidFill>
                    <a:srgbClr val="3718F4"/>
                  </a:solidFill>
                  <a:effectLst>
                    <a:outerShdw blurRad="38100" dist="38100" dir="2700000" algn="tl">
                      <a:srgbClr val="000000">
                        <a:alpha val="43137"/>
                      </a:srgbClr>
                    </a:outerShdw>
                  </a:effectLst>
                  <a:latin typeface="Cambria" panose="02040503050406030204" pitchFamily="18" charset="0"/>
                </a:rPr>
                <a:t>Protonated</a:t>
              </a:r>
            </a:p>
          </p:txBody>
        </p:sp>
        <p:sp>
          <p:nvSpPr>
            <p:cNvPr id="15" name="Rounded Rectangle 14"/>
            <p:cNvSpPr/>
            <p:nvPr/>
          </p:nvSpPr>
          <p:spPr>
            <a:xfrm>
              <a:off x="6120410" y="5611620"/>
              <a:ext cx="536552" cy="647667"/>
            </a:xfrm>
            <a:prstGeom prst="roundRect">
              <a:avLst/>
            </a:prstGeom>
            <a:solidFill>
              <a:srgbClr val="339966"/>
            </a:solidFill>
            <a:ln>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grpSp>
      <p:graphicFrame>
        <p:nvGraphicFramePr>
          <p:cNvPr id="2050" name="Object 15"/>
          <p:cNvGraphicFramePr>
            <a:graphicFrameLocks noChangeAspect="1"/>
          </p:cNvGraphicFramePr>
          <p:nvPr/>
        </p:nvGraphicFramePr>
        <p:xfrm>
          <a:off x="3695701" y="1503364"/>
          <a:ext cx="4744915" cy="4211637"/>
        </p:xfrm>
        <a:graphic>
          <a:graphicData uri="http://schemas.openxmlformats.org/presentationml/2006/ole">
            <p:oleObj spid="_x0000_s65538" name="Graph" r:id="rId5" imgW="3838042" imgH="3089453" progId="Origin50.Graph">
              <p:embed/>
            </p:oleObj>
          </a:graphicData>
        </a:graphic>
      </p:graphicFrame>
      <p:sp>
        <p:nvSpPr>
          <p:cNvPr id="2056" name="TextBox 16"/>
          <p:cNvSpPr txBox="1">
            <a:spLocks noChangeArrowheads="1"/>
          </p:cNvSpPr>
          <p:nvPr/>
        </p:nvSpPr>
        <p:spPr bwMode="auto">
          <a:xfrm>
            <a:off x="3692769" y="6019801"/>
            <a:ext cx="5240215" cy="646113"/>
          </a:xfrm>
          <a:prstGeom prst="rect">
            <a:avLst/>
          </a:prstGeom>
          <a:noFill/>
          <a:ln w="9525">
            <a:noFill/>
            <a:miter lim="800000"/>
            <a:headEnd/>
            <a:tailEnd/>
          </a:ln>
        </p:spPr>
        <p:txBody>
          <a:bodyPr>
            <a:spAutoFit/>
          </a:bodyPr>
          <a:lstStyle/>
          <a:p>
            <a:pPr>
              <a:buFont typeface="Wingdings" pitchFamily="2" charset="2"/>
              <a:buChar char="Ø"/>
            </a:pPr>
            <a:r>
              <a:rPr lang="ro-RO" altLang="en-US">
                <a:solidFill>
                  <a:srgbClr val="1F4976"/>
                </a:solidFill>
                <a:latin typeface="Cambria" pitchFamily="18" charset="0"/>
              </a:rPr>
              <a:t> Calculations reproduce not anly the shifts of the transitions but also their relative intensities</a:t>
            </a:r>
          </a:p>
        </p:txBody>
      </p:sp>
      <p:pic>
        <p:nvPicPr>
          <p:cNvPr id="2057" name="Picture 17" descr="pH_uri_fara_dep.PNG"/>
          <p:cNvPicPr>
            <a:picLocks noChangeAspect="1"/>
          </p:cNvPicPr>
          <p:nvPr/>
        </p:nvPicPr>
        <p:blipFill>
          <a:blip r:embed="rId6" cstate="print"/>
          <a:srcRect l="8563" t="4443" r="10156" b="6667"/>
          <a:stretch>
            <a:fillRect/>
          </a:stretch>
        </p:blipFill>
        <p:spPr bwMode="auto">
          <a:xfrm>
            <a:off x="105508" y="1771650"/>
            <a:ext cx="2954215" cy="4705350"/>
          </a:xfrm>
          <a:prstGeom prst="rect">
            <a:avLst/>
          </a:prstGeom>
          <a:noFill/>
          <a:ln w="9525">
            <a:noFill/>
            <a:miter lim="800000"/>
            <a:headEnd/>
            <a:tailEnd/>
          </a:ln>
        </p:spPr>
      </p:pic>
      <p:cxnSp>
        <p:nvCxnSpPr>
          <p:cNvPr id="19" name="Straight Connector 18"/>
          <p:cNvCxnSpPr/>
          <p:nvPr/>
        </p:nvCxnSpPr>
        <p:spPr>
          <a:xfrm flipH="1">
            <a:off x="678474" y="2068514"/>
            <a:ext cx="341434" cy="3798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371600" y="2057400"/>
            <a:ext cx="351692" cy="3733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1" name="Oval 20"/>
          <p:cNvSpPr/>
          <p:nvPr/>
        </p:nvSpPr>
        <p:spPr>
          <a:xfrm flipH="1">
            <a:off x="370743" y="2093914"/>
            <a:ext cx="473319" cy="1792287"/>
          </a:xfrm>
          <a:prstGeom prst="ellipse">
            <a:avLst/>
          </a:prstGeom>
          <a:solidFill>
            <a:srgbClr val="FFFF00">
              <a:alpha val="34000"/>
            </a:srgbClr>
          </a:solidFill>
          <a:ln>
            <a:solidFill>
              <a:srgbClr val="3718F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Cambria" panose="02040503050406030204" pitchFamily="18" charset="0"/>
            </a:endParaRPr>
          </a:p>
        </p:txBody>
      </p:sp>
      <p:sp>
        <p:nvSpPr>
          <p:cNvPr id="22" name="TextBox 21"/>
          <p:cNvSpPr txBox="1"/>
          <p:nvPr/>
        </p:nvSpPr>
        <p:spPr>
          <a:xfrm>
            <a:off x="211016" y="1219201"/>
            <a:ext cx="6849824"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DCB – UV-Vis spectrum – pH dependence</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9" name="Rectangle 8"/>
          <p:cNvSpPr/>
          <p:nvPr/>
        </p:nvSpPr>
        <p:spPr>
          <a:xfrm>
            <a:off x="1902070" y="838200"/>
            <a:ext cx="4949881" cy="369332"/>
          </a:xfrm>
          <a:prstGeom prst="rect">
            <a:avLst/>
          </a:prstGeom>
        </p:spPr>
        <p:txBody>
          <a:bodyPr wrap="none">
            <a:spAutoFit/>
          </a:bodyPr>
          <a:lstStyle/>
          <a:p>
            <a:pPr>
              <a:defRPr/>
            </a:pPr>
            <a:r>
              <a:rPr lang="ro-RO" altLang="en-US" b="1" dirty="0">
                <a:solidFill>
                  <a:srgbClr val="1F4976"/>
                </a:solidFill>
                <a:effectLst>
                  <a:outerShdw blurRad="38100" dist="38100" dir="2700000" algn="tl">
                    <a:srgbClr val="000000">
                      <a:alpha val="43137"/>
                    </a:srgbClr>
                  </a:outerShdw>
                </a:effectLst>
                <a:latin typeface="Cambria" pitchFamily="18" charset="0"/>
              </a:rPr>
              <a:t>Electronic absorption spectra</a:t>
            </a:r>
            <a:r>
              <a:rPr lang="en-US" altLang="en-US" b="1" dirty="0">
                <a:solidFill>
                  <a:srgbClr val="1F4976"/>
                </a:solidFill>
                <a:effectLst>
                  <a:outerShdw blurRad="38100" dist="38100" dir="2700000" algn="tl">
                    <a:srgbClr val="000000">
                      <a:alpha val="43137"/>
                    </a:srgbClr>
                  </a:outerShdw>
                </a:effectLst>
                <a:latin typeface="Cambria" pitchFamily="18" charset="0"/>
              </a:rPr>
              <a:t> of </a:t>
            </a:r>
            <a:r>
              <a:rPr lang="en-US" altLang="en-US" b="1" dirty="0" err="1">
                <a:solidFill>
                  <a:srgbClr val="1F4976"/>
                </a:solidFill>
                <a:effectLst>
                  <a:outerShdw blurRad="38100" dist="38100" dir="2700000" algn="tl">
                    <a:srgbClr val="000000">
                      <a:alpha val="43137"/>
                    </a:srgbClr>
                  </a:outerShdw>
                </a:effectLst>
                <a:latin typeface="Cambria" pitchFamily="18" charset="0"/>
              </a:rPr>
              <a:t>Dacarbazine</a:t>
            </a:r>
            <a:endParaRPr lang="en-US" altLang="en-US" b="1" dirty="0">
              <a:solidFill>
                <a:srgbClr val="1F4976"/>
              </a:solidFill>
              <a:effectLst>
                <a:outerShdw blurRad="38100" dist="38100" dir="2700000" algn="tl">
                  <a:srgbClr val="000000">
                    <a:alpha val="43137"/>
                  </a:srgbClr>
                </a:outerShdw>
              </a:effectLst>
              <a:latin typeface="Cambria" pitchFamily="18" charset="0"/>
            </a:endParaRPr>
          </a:p>
        </p:txBody>
      </p:sp>
      <p:sp>
        <p:nvSpPr>
          <p:cNvPr id="22" name="TextBox 21"/>
          <p:cNvSpPr txBox="1"/>
          <p:nvPr/>
        </p:nvSpPr>
        <p:spPr>
          <a:xfrm>
            <a:off x="211016" y="1219201"/>
            <a:ext cx="4932248"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DCB – </a:t>
            </a: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excited state geometry</a:t>
            </a:r>
          </a:p>
        </p:txBody>
      </p:sp>
      <p:sp>
        <p:nvSpPr>
          <p:cNvPr id="41991" name="TextBox 22"/>
          <p:cNvSpPr txBox="1">
            <a:spLocks noChangeArrowheads="1"/>
          </p:cNvSpPr>
          <p:nvPr/>
        </p:nvSpPr>
        <p:spPr bwMode="auto">
          <a:xfrm>
            <a:off x="140677" y="4800601"/>
            <a:ext cx="8862646" cy="1662113"/>
          </a:xfrm>
          <a:prstGeom prst="rect">
            <a:avLst/>
          </a:prstGeom>
          <a:noFill/>
          <a:ln w="9525">
            <a:noFill/>
            <a:miter lim="800000"/>
            <a:headEnd/>
            <a:tailEnd/>
          </a:ln>
        </p:spPr>
        <p:txBody>
          <a:bodyPr>
            <a:spAutoFit/>
          </a:bodyPr>
          <a:lstStyle/>
          <a:p>
            <a:pPr>
              <a:buFont typeface="Wingdings" pitchFamily="2" charset="2"/>
              <a:buChar char="Ø"/>
            </a:pPr>
            <a:r>
              <a:rPr lang="ro-RO" altLang="en-US">
                <a:solidFill>
                  <a:srgbClr val="1F4976"/>
                </a:solidFill>
                <a:latin typeface="Cambria" pitchFamily="18" charset="0"/>
              </a:rPr>
              <a:t> m2_cx tautomer becomes non-planar in the first allowed excited state</a:t>
            </a:r>
          </a:p>
          <a:p>
            <a:pPr lvl="3">
              <a:buFont typeface="Courier New" pitchFamily="49" charset="0"/>
              <a:buChar char="o"/>
            </a:pPr>
            <a:r>
              <a:rPr lang="ro-RO" altLang="en-US">
                <a:solidFill>
                  <a:srgbClr val="1F4976"/>
                </a:solidFill>
                <a:latin typeface="Cambria" pitchFamily="18" charset="0"/>
              </a:rPr>
              <a:t>	dihedral angle C2N10N11N12 change from 180</a:t>
            </a:r>
            <a:r>
              <a:rPr lang="en-US" altLang="en-US">
                <a:solidFill>
                  <a:srgbClr val="1F4976"/>
                </a:solidFill>
                <a:latin typeface="Cambria" pitchFamily="18" charset="0"/>
              </a:rPr>
              <a:t>.0</a:t>
            </a:r>
            <a:r>
              <a:rPr lang="ro-RO" altLang="en-US" baseline="30000">
                <a:solidFill>
                  <a:srgbClr val="1F4976"/>
                </a:solidFill>
                <a:latin typeface="Cambria" pitchFamily="18" charset="0"/>
              </a:rPr>
              <a:t>o</a:t>
            </a:r>
            <a:r>
              <a:rPr lang="ro-RO" altLang="en-US">
                <a:solidFill>
                  <a:srgbClr val="1F4976"/>
                </a:solidFill>
                <a:latin typeface="Cambria" pitchFamily="18" charset="0"/>
              </a:rPr>
              <a:t> to 96.9</a:t>
            </a:r>
            <a:r>
              <a:rPr lang="ro-RO" altLang="en-US" baseline="30000">
                <a:solidFill>
                  <a:srgbClr val="1F4976"/>
                </a:solidFill>
                <a:latin typeface="Cambria" pitchFamily="18" charset="0"/>
              </a:rPr>
              <a:t>o</a:t>
            </a:r>
          </a:p>
          <a:p>
            <a:pPr lvl="3"/>
            <a:endParaRPr lang="ro-RO" altLang="en-US" baseline="30000">
              <a:solidFill>
                <a:srgbClr val="1F4976"/>
              </a:solidFill>
              <a:latin typeface="Cambria" pitchFamily="18" charset="0"/>
            </a:endParaRPr>
          </a:p>
          <a:p>
            <a:pPr>
              <a:buFont typeface="Wingdings" pitchFamily="2" charset="2"/>
              <a:buChar char="Ø"/>
            </a:pPr>
            <a:r>
              <a:rPr lang="ro-RO" altLang="en-US">
                <a:solidFill>
                  <a:srgbClr val="1F4976"/>
                </a:solidFill>
                <a:latin typeface="Cambria" pitchFamily="18" charset="0"/>
              </a:rPr>
              <a:t>C4-N9 bond decreases by 0.019 Å</a:t>
            </a:r>
          </a:p>
          <a:p>
            <a:pPr>
              <a:buFont typeface="Wingdings" pitchFamily="2" charset="2"/>
              <a:buChar char="Ø"/>
            </a:pPr>
            <a:r>
              <a:rPr lang="ro-RO" altLang="en-US">
                <a:solidFill>
                  <a:srgbClr val="1F4976"/>
                </a:solidFill>
                <a:latin typeface="Cambria" pitchFamily="18" charset="0"/>
              </a:rPr>
              <a:t> important changes in the C2-C3 (+0.032 Å), C2N10 (-0.078 Å), N10-N11 (+0.094 Å) and N11-N12 (+0.029 Å) bonds</a:t>
            </a:r>
            <a:endParaRPr lang="en-US" altLang="en-US">
              <a:solidFill>
                <a:srgbClr val="1F4976"/>
              </a:solidFill>
              <a:latin typeface="Cambria" pitchFamily="18" charset="0"/>
            </a:endParaRPr>
          </a:p>
        </p:txBody>
      </p:sp>
      <p:grpSp>
        <p:nvGrpSpPr>
          <p:cNvPr id="2" name="Group 24"/>
          <p:cNvGrpSpPr>
            <a:grpSpLocks/>
          </p:cNvGrpSpPr>
          <p:nvPr/>
        </p:nvGrpSpPr>
        <p:grpSpPr bwMode="auto">
          <a:xfrm>
            <a:off x="211016" y="1828801"/>
            <a:ext cx="3568212" cy="2898775"/>
            <a:chOff x="76200" y="835152"/>
            <a:chExt cx="3864864" cy="2898648"/>
          </a:xfrm>
        </p:grpSpPr>
        <p:pic>
          <p:nvPicPr>
            <p:cNvPr id="42000" name="Picture 25" descr="m2_cx_gas.png"/>
            <p:cNvPicPr>
              <a:picLocks noChangeAspect="1"/>
            </p:cNvPicPr>
            <p:nvPr/>
          </p:nvPicPr>
          <p:blipFill>
            <a:blip r:embed="rId4" cstate="print"/>
            <a:srcRect/>
            <a:stretch>
              <a:fillRect/>
            </a:stretch>
          </p:blipFill>
          <p:spPr bwMode="auto">
            <a:xfrm>
              <a:off x="76200" y="835152"/>
              <a:ext cx="3864864" cy="2898648"/>
            </a:xfrm>
            <a:prstGeom prst="rect">
              <a:avLst/>
            </a:prstGeom>
            <a:noFill/>
            <a:ln w="9525">
              <a:noFill/>
              <a:miter lim="800000"/>
              <a:headEnd/>
              <a:tailEnd/>
            </a:ln>
          </p:spPr>
        </p:pic>
        <p:sp>
          <p:nvSpPr>
            <p:cNvPr id="42001" name="TextBox 26"/>
            <p:cNvSpPr txBox="1">
              <a:spLocks noChangeArrowheads="1"/>
            </p:cNvSpPr>
            <p:nvPr/>
          </p:nvSpPr>
          <p:spPr bwMode="auto">
            <a:xfrm>
              <a:off x="1905000" y="914400"/>
              <a:ext cx="1958515" cy="369316"/>
            </a:xfrm>
            <a:prstGeom prst="rect">
              <a:avLst/>
            </a:prstGeom>
            <a:noFill/>
            <a:ln w="9525">
              <a:noFill/>
              <a:miter lim="800000"/>
              <a:headEnd/>
              <a:tailEnd/>
            </a:ln>
          </p:spPr>
          <p:txBody>
            <a:bodyPr wrap="none">
              <a:spAutoFit/>
            </a:bodyPr>
            <a:lstStyle/>
            <a:p>
              <a:r>
                <a:rPr lang="ro-RO" altLang="en-US">
                  <a:solidFill>
                    <a:schemeClr val="bg1"/>
                  </a:solidFill>
                  <a:latin typeface="Cambria" pitchFamily="18" charset="0"/>
                </a:rPr>
                <a:t>m2_cx gas phase</a:t>
              </a:r>
              <a:endParaRPr lang="en-US" altLang="en-US">
                <a:solidFill>
                  <a:schemeClr val="bg1"/>
                </a:solidFill>
                <a:latin typeface="Cambria" pitchFamily="18" charset="0"/>
              </a:endParaRPr>
            </a:p>
          </p:txBody>
        </p:sp>
      </p:grpSp>
      <p:grpSp>
        <p:nvGrpSpPr>
          <p:cNvPr id="3" name="Group 27"/>
          <p:cNvGrpSpPr>
            <a:grpSpLocks/>
          </p:cNvGrpSpPr>
          <p:nvPr/>
        </p:nvGrpSpPr>
        <p:grpSpPr bwMode="auto">
          <a:xfrm>
            <a:off x="3938954" y="1831975"/>
            <a:ext cx="4768332" cy="2895600"/>
            <a:chOff x="4038600" y="838200"/>
            <a:chExt cx="5165381" cy="2895600"/>
          </a:xfrm>
        </p:grpSpPr>
        <p:grpSp>
          <p:nvGrpSpPr>
            <p:cNvPr id="4" name="Group 28"/>
            <p:cNvGrpSpPr>
              <a:grpSpLocks/>
            </p:cNvGrpSpPr>
            <p:nvPr/>
          </p:nvGrpSpPr>
          <p:grpSpPr bwMode="auto">
            <a:xfrm>
              <a:off x="4038600" y="838200"/>
              <a:ext cx="4953000" cy="2895600"/>
              <a:chOff x="304800" y="3795164"/>
              <a:chExt cx="4953000" cy="2895600"/>
            </a:xfrm>
          </p:grpSpPr>
          <p:pic>
            <p:nvPicPr>
              <p:cNvPr id="41996" name="Picture 30" descr="m2_cx_water_excited_state_2.png"/>
              <p:cNvPicPr>
                <a:picLocks noChangeAspect="1"/>
              </p:cNvPicPr>
              <p:nvPr/>
            </p:nvPicPr>
            <p:blipFill>
              <a:blip r:embed="rId5" cstate="print"/>
              <a:srcRect l="12048" r="9639"/>
              <a:stretch>
                <a:fillRect/>
              </a:stretch>
            </p:blipFill>
            <p:spPr bwMode="auto">
              <a:xfrm>
                <a:off x="304800" y="3795164"/>
                <a:ext cx="4953000" cy="2895600"/>
              </a:xfrm>
              <a:prstGeom prst="rect">
                <a:avLst/>
              </a:prstGeom>
              <a:noFill/>
              <a:ln w="9525">
                <a:noFill/>
                <a:miter lim="800000"/>
                <a:headEnd/>
                <a:tailEnd/>
              </a:ln>
            </p:spPr>
          </p:pic>
          <p:sp>
            <p:nvSpPr>
              <p:cNvPr id="32" name="Oval 31"/>
              <p:cNvSpPr/>
              <p:nvPr/>
            </p:nvSpPr>
            <p:spPr>
              <a:xfrm>
                <a:off x="1523926" y="4876252"/>
                <a:ext cx="2819229" cy="762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Oval 32"/>
              <p:cNvSpPr/>
              <p:nvPr/>
            </p:nvSpPr>
            <p:spPr>
              <a:xfrm rot="2471758">
                <a:off x="1025481" y="5644602"/>
                <a:ext cx="1142931"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3047834" y="5181052"/>
                <a:ext cx="380977" cy="304800"/>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1995" name="TextBox 29"/>
            <p:cNvSpPr txBox="1">
              <a:spLocks noChangeArrowheads="1"/>
            </p:cNvSpPr>
            <p:nvPr/>
          </p:nvSpPr>
          <p:spPr bwMode="auto">
            <a:xfrm>
              <a:off x="6705600" y="2971800"/>
              <a:ext cx="2498381" cy="646331"/>
            </a:xfrm>
            <a:prstGeom prst="rect">
              <a:avLst/>
            </a:prstGeom>
            <a:noFill/>
            <a:ln w="9525">
              <a:noFill/>
              <a:miter lim="800000"/>
              <a:headEnd/>
              <a:tailEnd/>
            </a:ln>
          </p:spPr>
          <p:txBody>
            <a:bodyPr wrap="none">
              <a:spAutoFit/>
            </a:bodyPr>
            <a:lstStyle/>
            <a:p>
              <a:r>
                <a:rPr lang="ro-RO" altLang="en-US" b="1">
                  <a:solidFill>
                    <a:srgbClr val="FF0000"/>
                  </a:solidFill>
                  <a:latin typeface="Cambria" pitchFamily="18" charset="0"/>
                </a:rPr>
                <a:t>m2_cx - water</a:t>
              </a:r>
            </a:p>
            <a:p>
              <a:r>
                <a:rPr lang="ro-RO" altLang="en-US" b="1">
                  <a:solidFill>
                    <a:srgbClr val="FF0000"/>
                  </a:solidFill>
                  <a:latin typeface="Cambria" pitchFamily="18" charset="0"/>
                </a:rPr>
                <a:t>             - excited state</a:t>
              </a:r>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1987"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dirty="0">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969477" y="809298"/>
            <a:ext cx="3885744" cy="523220"/>
          </a:xfrm>
          <a:prstGeom prst="rect">
            <a:avLst/>
          </a:prstGeom>
          <a:noFill/>
        </p:spPr>
        <p:txBody>
          <a:bodyPr wrap="none">
            <a:spAutoFit/>
          </a:bodyPr>
          <a:lstStyle/>
          <a:p>
            <a:pPr>
              <a:defRPr/>
            </a:pPr>
            <a:r>
              <a:rPr lang="ro-RO" sz="2800" b="1" dirty="0" smtClean="0">
                <a:solidFill>
                  <a:srgbClr val="1F4976"/>
                </a:solidFill>
                <a:effectLst>
                  <a:outerShdw blurRad="38100" dist="38100" dir="2700000" algn="tl">
                    <a:srgbClr val="000000">
                      <a:alpha val="43137"/>
                    </a:srgbClr>
                  </a:outerShdw>
                </a:effectLst>
                <a:latin typeface="Cambria" panose="02040503050406030204" pitchFamily="18" charset="0"/>
              </a:rPr>
              <a:t>F</a:t>
            </a:r>
            <a:r>
              <a:rPr lang="en-US" sz="2800" b="1" dirty="0" err="1" smtClean="0">
                <a:solidFill>
                  <a:srgbClr val="1F4976"/>
                </a:solidFill>
                <a:effectLst>
                  <a:outerShdw blurRad="38100" dist="38100" dir="2700000" algn="tl">
                    <a:srgbClr val="000000">
                      <a:alpha val="43137"/>
                    </a:srgbClr>
                  </a:outerShdw>
                </a:effectLst>
                <a:latin typeface="Cambria" panose="02040503050406030204" pitchFamily="18" charset="0"/>
              </a:rPr>
              <a:t>luorescence</a:t>
            </a:r>
            <a:r>
              <a:rPr lang="en-US" sz="2800" b="1" dirty="0" smtClean="0">
                <a:solidFill>
                  <a:srgbClr val="1F4976"/>
                </a:solidFill>
                <a:effectLst>
                  <a:outerShdw blurRad="38100" dist="38100" dir="2700000" algn="tl">
                    <a:srgbClr val="000000">
                      <a:alpha val="43137"/>
                    </a:srgbClr>
                  </a:outerShdw>
                </a:effectLst>
                <a:latin typeface="Cambria" panose="02040503050406030204" pitchFamily="18" charset="0"/>
              </a:rPr>
              <a:t> </a:t>
            </a: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lifetimes</a:t>
            </a:r>
          </a:p>
        </p:txBody>
      </p:sp>
      <p:pic>
        <p:nvPicPr>
          <p:cNvPr id="129029" name="Picture 5"/>
          <p:cNvPicPr>
            <a:picLocks noChangeAspect="1" noChangeArrowheads="1"/>
          </p:cNvPicPr>
          <p:nvPr/>
        </p:nvPicPr>
        <p:blipFill>
          <a:blip r:embed="rId4" cstate="print"/>
          <a:srcRect/>
          <a:stretch>
            <a:fillRect/>
          </a:stretch>
        </p:blipFill>
        <p:spPr bwMode="auto">
          <a:xfrm>
            <a:off x="0" y="1238250"/>
            <a:ext cx="4519246" cy="4400550"/>
          </a:xfrm>
          <a:prstGeom prst="rect">
            <a:avLst/>
          </a:prstGeom>
          <a:noFill/>
          <a:ln w="9525">
            <a:noFill/>
            <a:miter lim="800000"/>
            <a:headEnd/>
            <a:tailEnd/>
          </a:ln>
        </p:spPr>
      </p:pic>
      <p:pic>
        <p:nvPicPr>
          <p:cNvPr id="129030" name="Picture 6"/>
          <p:cNvPicPr>
            <a:picLocks noChangeAspect="1" noChangeArrowheads="1"/>
          </p:cNvPicPr>
          <p:nvPr/>
        </p:nvPicPr>
        <p:blipFill>
          <a:blip r:embed="rId5" cstate="print"/>
          <a:srcRect/>
          <a:stretch>
            <a:fillRect/>
          </a:stretch>
        </p:blipFill>
        <p:spPr bwMode="auto">
          <a:xfrm>
            <a:off x="140677" y="5343526"/>
            <a:ext cx="1582615" cy="523875"/>
          </a:xfrm>
          <a:prstGeom prst="rect">
            <a:avLst/>
          </a:prstGeom>
          <a:noFill/>
          <a:ln w="9525">
            <a:noFill/>
            <a:miter lim="800000"/>
            <a:headEnd/>
            <a:tailEnd/>
          </a:ln>
        </p:spPr>
      </p:pic>
      <p:sp>
        <p:nvSpPr>
          <p:cNvPr id="16" name="Rectangle 15"/>
          <p:cNvSpPr/>
          <p:nvPr/>
        </p:nvSpPr>
        <p:spPr>
          <a:xfrm>
            <a:off x="84892" y="5801380"/>
            <a:ext cx="4572000" cy="523220"/>
          </a:xfrm>
          <a:prstGeom prst="rect">
            <a:avLst/>
          </a:prstGeom>
        </p:spPr>
        <p:txBody>
          <a:bodyPr>
            <a:spAutoFit/>
          </a:bodyPr>
          <a:lstStyle/>
          <a:p>
            <a:r>
              <a:rPr lang="en-US" sz="1400" b="1" i="1" dirty="0" smtClean="0"/>
              <a:t>Time‐Resolved Fluorescence Technical Note TRFT‐1</a:t>
            </a:r>
            <a:endParaRPr lang="ro-RO" sz="1400" b="1" i="1" dirty="0" smtClean="0"/>
          </a:p>
          <a:p>
            <a:r>
              <a:rPr lang="en-US" sz="1400" b="1" dirty="0" smtClean="0"/>
              <a:t>Time‐resolved fluorescence lifetime measurements</a:t>
            </a:r>
            <a:endParaRPr lang="en-US" sz="1400" dirty="0"/>
          </a:p>
        </p:txBody>
      </p:sp>
      <p:grpSp>
        <p:nvGrpSpPr>
          <p:cNvPr id="2" name="Group 13"/>
          <p:cNvGrpSpPr/>
          <p:nvPr/>
        </p:nvGrpSpPr>
        <p:grpSpPr>
          <a:xfrm>
            <a:off x="4712677" y="3048001"/>
            <a:ext cx="4051196" cy="3657599"/>
            <a:chOff x="4712677" y="1676401"/>
            <a:chExt cx="4051196" cy="3657599"/>
          </a:xfrm>
        </p:grpSpPr>
        <p:pic>
          <p:nvPicPr>
            <p:cNvPr id="131074" name="Picture 2"/>
            <p:cNvPicPr>
              <a:picLocks noChangeAspect="1" noChangeArrowheads="1"/>
            </p:cNvPicPr>
            <p:nvPr/>
          </p:nvPicPr>
          <p:blipFill>
            <a:blip r:embed="rId6" cstate="print"/>
            <a:srcRect/>
            <a:stretch>
              <a:fillRect/>
            </a:stretch>
          </p:blipFill>
          <p:spPr bwMode="auto">
            <a:xfrm>
              <a:off x="4783016" y="1676401"/>
              <a:ext cx="3235569" cy="620389"/>
            </a:xfrm>
            <a:prstGeom prst="rect">
              <a:avLst/>
            </a:prstGeom>
            <a:noFill/>
            <a:ln w="9525">
              <a:noFill/>
              <a:miter lim="800000"/>
              <a:headEnd/>
              <a:tailEnd/>
            </a:ln>
          </p:spPr>
        </p:pic>
        <p:pic>
          <p:nvPicPr>
            <p:cNvPr id="131075" name="Picture 3"/>
            <p:cNvPicPr>
              <a:picLocks noChangeAspect="1" noChangeArrowheads="1"/>
            </p:cNvPicPr>
            <p:nvPr/>
          </p:nvPicPr>
          <p:blipFill>
            <a:blip r:embed="rId7" cstate="print"/>
            <a:srcRect/>
            <a:stretch>
              <a:fillRect/>
            </a:stretch>
          </p:blipFill>
          <p:spPr bwMode="auto">
            <a:xfrm>
              <a:off x="4783015" y="2286000"/>
              <a:ext cx="3980858" cy="1066800"/>
            </a:xfrm>
            <a:prstGeom prst="rect">
              <a:avLst/>
            </a:prstGeom>
            <a:noFill/>
            <a:ln w="9525">
              <a:noFill/>
              <a:miter lim="800000"/>
              <a:headEnd/>
              <a:tailEnd/>
            </a:ln>
          </p:spPr>
        </p:pic>
        <p:pic>
          <p:nvPicPr>
            <p:cNvPr id="131076" name="Picture 4"/>
            <p:cNvPicPr>
              <a:picLocks noChangeAspect="1" noChangeArrowheads="1"/>
            </p:cNvPicPr>
            <p:nvPr/>
          </p:nvPicPr>
          <p:blipFill>
            <a:blip r:embed="rId8" cstate="print"/>
            <a:srcRect/>
            <a:stretch>
              <a:fillRect/>
            </a:stretch>
          </p:blipFill>
          <p:spPr bwMode="auto">
            <a:xfrm>
              <a:off x="4712677" y="3429000"/>
              <a:ext cx="2479431" cy="933450"/>
            </a:xfrm>
            <a:prstGeom prst="rect">
              <a:avLst/>
            </a:prstGeom>
            <a:noFill/>
            <a:ln w="9525">
              <a:noFill/>
              <a:miter lim="800000"/>
              <a:headEnd/>
              <a:tailEnd/>
            </a:ln>
          </p:spPr>
        </p:pic>
        <p:pic>
          <p:nvPicPr>
            <p:cNvPr id="131077" name="Picture 5"/>
            <p:cNvPicPr>
              <a:picLocks noChangeAspect="1" noChangeArrowheads="1"/>
            </p:cNvPicPr>
            <p:nvPr/>
          </p:nvPicPr>
          <p:blipFill>
            <a:blip r:embed="rId9" cstate="print"/>
            <a:srcRect/>
            <a:stretch>
              <a:fillRect/>
            </a:stretch>
          </p:blipFill>
          <p:spPr bwMode="auto">
            <a:xfrm>
              <a:off x="4783016" y="4476750"/>
              <a:ext cx="1855177" cy="857250"/>
            </a:xfrm>
            <a:prstGeom prst="rect">
              <a:avLst/>
            </a:prstGeom>
            <a:noFill/>
            <a:ln w="9525">
              <a:noFill/>
              <a:miter lim="800000"/>
              <a:headEnd/>
              <a:tailEnd/>
            </a:ln>
          </p:spPr>
        </p:pic>
      </p:gr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477001" y="762000"/>
            <a:ext cx="2590800" cy="23318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3011"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dirty="0">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758461" y="800101"/>
            <a:ext cx="3885744" cy="523220"/>
          </a:xfrm>
          <a:prstGeom prst="rect">
            <a:avLst/>
          </a:prstGeom>
          <a:noFill/>
        </p:spPr>
        <p:txBody>
          <a:bodyPr wrap="none">
            <a:spAutoFit/>
          </a:bodyPr>
          <a:lstStyle/>
          <a:p>
            <a:pPr>
              <a:defRPr/>
            </a:pP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lifetimes</a:t>
            </a:r>
          </a:p>
        </p:txBody>
      </p:sp>
      <p:pic>
        <p:nvPicPr>
          <p:cNvPr id="43014" name="Picture 2"/>
          <p:cNvPicPr>
            <a:picLocks noChangeAspect="1" noChangeArrowheads="1"/>
          </p:cNvPicPr>
          <p:nvPr/>
        </p:nvPicPr>
        <p:blipFill>
          <a:blip r:embed="rId4" cstate="print"/>
          <a:srcRect/>
          <a:stretch>
            <a:fillRect/>
          </a:stretch>
        </p:blipFill>
        <p:spPr bwMode="auto">
          <a:xfrm>
            <a:off x="186105" y="2438401"/>
            <a:ext cx="2205403" cy="925513"/>
          </a:xfrm>
          <a:prstGeom prst="rect">
            <a:avLst/>
          </a:prstGeom>
          <a:noFill/>
          <a:ln w="9525">
            <a:noFill/>
            <a:miter lim="800000"/>
            <a:headEnd/>
            <a:tailEnd/>
          </a:ln>
        </p:spPr>
      </p:pic>
      <p:pic>
        <p:nvPicPr>
          <p:cNvPr id="43015" name="Picture 3"/>
          <p:cNvPicPr>
            <a:picLocks noChangeAspect="1" noChangeArrowheads="1"/>
          </p:cNvPicPr>
          <p:nvPr/>
        </p:nvPicPr>
        <p:blipFill>
          <a:blip r:embed="rId5" cstate="print"/>
          <a:srcRect/>
          <a:stretch>
            <a:fillRect/>
          </a:stretch>
        </p:blipFill>
        <p:spPr bwMode="auto">
          <a:xfrm>
            <a:off x="222739" y="1447800"/>
            <a:ext cx="2450123" cy="915988"/>
          </a:xfrm>
          <a:prstGeom prst="rect">
            <a:avLst/>
          </a:prstGeom>
          <a:noFill/>
          <a:ln w="9525">
            <a:noFill/>
            <a:miter lim="800000"/>
            <a:headEnd/>
            <a:tailEnd/>
          </a:ln>
        </p:spPr>
      </p:pic>
      <p:pic>
        <p:nvPicPr>
          <p:cNvPr id="43016" name="Picture 4"/>
          <p:cNvPicPr>
            <a:picLocks noChangeAspect="1" noChangeArrowheads="1"/>
          </p:cNvPicPr>
          <p:nvPr/>
        </p:nvPicPr>
        <p:blipFill>
          <a:blip r:embed="rId6" cstate="print"/>
          <a:srcRect/>
          <a:stretch>
            <a:fillRect/>
          </a:stretch>
        </p:blipFill>
        <p:spPr bwMode="auto">
          <a:xfrm>
            <a:off x="2954216" y="1323976"/>
            <a:ext cx="6098931" cy="4695825"/>
          </a:xfrm>
          <a:prstGeom prst="rect">
            <a:avLst/>
          </a:prstGeom>
          <a:noFill/>
          <a:ln w="9525">
            <a:noFill/>
            <a:miter lim="800000"/>
            <a:headEnd/>
            <a:tailEnd/>
          </a:ln>
        </p:spPr>
      </p:pic>
      <p:cxnSp>
        <p:nvCxnSpPr>
          <p:cNvPr id="3" name="Straight Arrow Connector 2"/>
          <p:cNvCxnSpPr/>
          <p:nvPr/>
        </p:nvCxnSpPr>
        <p:spPr>
          <a:xfrm flipV="1">
            <a:off x="5416062" y="1524000"/>
            <a:ext cx="773723" cy="1676400"/>
          </a:xfrm>
          <a:prstGeom prst="straightConnector1">
            <a:avLst/>
          </a:prstGeom>
          <a:ln w="44450" cmpd="sng">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6049108" y="1304925"/>
            <a:ext cx="3422540" cy="369332"/>
          </a:xfrm>
          <a:prstGeom prst="rect">
            <a:avLst/>
          </a:prstGeom>
          <a:noFill/>
        </p:spPr>
        <p:txBody>
          <a:bodyPr wrap="none">
            <a:spAutoFit/>
          </a:bodyPr>
          <a:lstStyle/>
          <a:p>
            <a:pPr>
              <a:defRPr/>
            </a:pPr>
            <a:r>
              <a:rPr lang="en-US" b="1" dirty="0">
                <a:solidFill>
                  <a:srgbClr val="FF0000"/>
                </a:solidFill>
                <a:effectLst>
                  <a:outerShdw blurRad="38100" dist="38100" dir="2700000" algn="tl">
                    <a:srgbClr val="000000">
                      <a:alpha val="43137"/>
                    </a:srgbClr>
                  </a:outerShdw>
                </a:effectLst>
                <a:latin typeface="Cambria" panose="02040503050406030204" pitchFamily="18" charset="0"/>
              </a:rPr>
              <a:t>=E(TD-KS)</a:t>
            </a:r>
            <a:r>
              <a:rPr lang="en-US" b="1" baseline="-25000" dirty="0">
                <a:solidFill>
                  <a:srgbClr val="FF0000"/>
                </a:solidFill>
                <a:effectLst>
                  <a:outerShdw blurRad="38100" dist="38100" dir="2700000" algn="tl">
                    <a:srgbClr val="000000">
                      <a:alpha val="43137"/>
                    </a:srgbClr>
                  </a:outerShdw>
                </a:effectLst>
                <a:latin typeface="Cambria" panose="02040503050406030204" pitchFamily="18" charset="0"/>
              </a:rPr>
              <a:t>ES</a:t>
            </a:r>
            <a:r>
              <a:rPr lang="en-US" b="1" dirty="0">
                <a:solidFill>
                  <a:srgbClr val="FF0000"/>
                </a:solidFill>
                <a:effectLst>
                  <a:outerShdw blurRad="38100" dist="38100" dir="2700000" algn="tl">
                    <a:srgbClr val="000000">
                      <a:alpha val="43137"/>
                    </a:srgbClr>
                  </a:outerShdw>
                </a:effectLst>
                <a:latin typeface="Cambria" panose="02040503050406030204" pitchFamily="18" charset="0"/>
              </a:rPr>
              <a:t> =&gt; from Opt </a:t>
            </a:r>
            <a:r>
              <a:rPr lang="ro-RO" b="1" dirty="0" smtClean="0">
                <a:solidFill>
                  <a:srgbClr val="FF0000"/>
                </a:solidFill>
                <a:effectLst>
                  <a:outerShdw blurRad="38100" dist="38100" dir="2700000" algn="tl">
                    <a:srgbClr val="000000">
                      <a:alpha val="43137"/>
                    </a:srgbClr>
                  </a:outerShdw>
                </a:effectLst>
                <a:latin typeface="Cambria" panose="02040503050406030204" pitchFamily="18" charset="0"/>
              </a:rPr>
              <a:t>on ES</a:t>
            </a:r>
            <a:endParaRPr lang="en-US" b="1" dirty="0">
              <a:solidFill>
                <a:srgbClr val="FF0000"/>
              </a:solidFill>
              <a:effectLst>
                <a:outerShdw blurRad="38100" dist="38100" dir="2700000" algn="tl">
                  <a:srgbClr val="000000">
                    <a:alpha val="43137"/>
                  </a:srgbClr>
                </a:outerShdw>
              </a:effectLst>
              <a:latin typeface="Cambria" panose="02040503050406030204" pitchFamily="18" charset="0"/>
            </a:endParaRPr>
          </a:p>
        </p:txBody>
      </p:sp>
      <p:cxnSp>
        <p:nvCxnSpPr>
          <p:cNvPr id="22" name="Straight Arrow Connector 21"/>
          <p:cNvCxnSpPr/>
          <p:nvPr/>
        </p:nvCxnSpPr>
        <p:spPr>
          <a:xfrm flipV="1">
            <a:off x="5432182" y="4191000"/>
            <a:ext cx="1179634" cy="319088"/>
          </a:xfrm>
          <a:prstGeom prst="straightConnector1">
            <a:avLst/>
          </a:prstGeom>
          <a:ln w="44450" cmpd="sng">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611816" y="3959225"/>
            <a:ext cx="2133726" cy="369332"/>
          </a:xfrm>
          <a:prstGeom prst="rect">
            <a:avLst/>
          </a:prstGeom>
          <a:noFill/>
        </p:spPr>
        <p:txBody>
          <a:bodyPr wrap="none">
            <a:spAutoFit/>
          </a:bodyPr>
          <a:lstStyle/>
          <a:p>
            <a:pPr>
              <a:defRPr/>
            </a:pPr>
            <a:r>
              <a:rPr lang="en-US" b="1" dirty="0">
                <a:solidFill>
                  <a:srgbClr val="0066FF"/>
                </a:solidFill>
                <a:effectLst>
                  <a:outerShdw blurRad="38100" dist="38100" dir="2700000" algn="tl">
                    <a:srgbClr val="000000">
                      <a:alpha val="43137"/>
                    </a:srgbClr>
                  </a:outerShdw>
                </a:effectLst>
                <a:latin typeface="Cambria" panose="02040503050406030204" pitchFamily="18" charset="0"/>
              </a:rPr>
              <a:t>=&gt; from Opt </a:t>
            </a:r>
            <a:r>
              <a:rPr lang="ro-RO" b="1" dirty="0" smtClean="0">
                <a:solidFill>
                  <a:srgbClr val="0066FF"/>
                </a:solidFill>
                <a:effectLst>
                  <a:outerShdw blurRad="38100" dist="38100" dir="2700000" algn="tl">
                    <a:srgbClr val="000000">
                      <a:alpha val="43137"/>
                    </a:srgbClr>
                  </a:outerShdw>
                </a:effectLst>
                <a:latin typeface="Cambria" panose="02040503050406030204" pitchFamily="18" charset="0"/>
              </a:rPr>
              <a:t> on ES</a:t>
            </a:r>
            <a:endParaRPr lang="en-US" b="1" dirty="0">
              <a:solidFill>
                <a:srgbClr val="0066FF"/>
              </a:solidFill>
              <a:effectLst>
                <a:outerShdw blurRad="38100" dist="38100" dir="2700000" algn="tl">
                  <a:srgbClr val="000000">
                    <a:alpha val="43137"/>
                  </a:srgbClr>
                </a:outerShdw>
              </a:effectLst>
              <a:latin typeface="Cambria" panose="02040503050406030204" pitchFamily="18" charset="0"/>
            </a:endParaRPr>
          </a:p>
        </p:txBody>
      </p:sp>
      <p:sp>
        <p:nvSpPr>
          <p:cNvPr id="25" name="TextBox 24"/>
          <p:cNvSpPr txBox="1"/>
          <p:nvPr/>
        </p:nvSpPr>
        <p:spPr>
          <a:xfrm>
            <a:off x="6049108" y="969963"/>
            <a:ext cx="3376052" cy="369332"/>
          </a:xfrm>
          <a:prstGeom prst="rect">
            <a:avLst/>
          </a:prstGeom>
          <a:noFill/>
        </p:spPr>
        <p:txBody>
          <a:bodyPr wrap="none">
            <a:spAutoFit/>
          </a:bodyPr>
          <a:lstStyle/>
          <a:p>
            <a:pPr>
              <a:defRPr/>
            </a:pPr>
            <a:r>
              <a:rPr lang="en-US" b="1" dirty="0">
                <a:solidFill>
                  <a:srgbClr val="00B050"/>
                </a:solidFill>
                <a:effectLst>
                  <a:outerShdw blurRad="38100" dist="38100" dir="2700000" algn="tl">
                    <a:srgbClr val="000000">
                      <a:alpha val="43137"/>
                    </a:srgbClr>
                  </a:outerShdw>
                </a:effectLst>
                <a:latin typeface="Cambria" panose="02040503050406030204" pitchFamily="18" charset="0"/>
              </a:rPr>
              <a:t>=E(TD-KS)</a:t>
            </a:r>
            <a:r>
              <a:rPr lang="en-US" b="1" baseline="-25000" dirty="0">
                <a:solidFill>
                  <a:srgbClr val="00B050"/>
                </a:solidFill>
                <a:effectLst>
                  <a:outerShdw blurRad="38100" dist="38100" dir="2700000" algn="tl">
                    <a:srgbClr val="000000">
                      <a:alpha val="43137"/>
                    </a:srgbClr>
                  </a:outerShdw>
                </a:effectLst>
                <a:latin typeface="Cambria" panose="02040503050406030204" pitchFamily="18" charset="0"/>
              </a:rPr>
              <a:t>GS</a:t>
            </a:r>
            <a:r>
              <a:rPr lang="en-US" b="1" dirty="0">
                <a:solidFill>
                  <a:srgbClr val="00B050"/>
                </a:solidFill>
                <a:effectLst>
                  <a:outerShdw blurRad="38100" dist="38100" dir="2700000" algn="tl">
                    <a:srgbClr val="000000">
                      <a:alpha val="43137"/>
                    </a:srgbClr>
                  </a:outerShdw>
                </a:effectLst>
                <a:latin typeface="Cambria" panose="02040503050406030204" pitchFamily="18" charset="0"/>
              </a:rPr>
              <a:t> =&gt; from TD on GS</a:t>
            </a:r>
          </a:p>
        </p:txBody>
      </p:sp>
      <p:cxnSp>
        <p:nvCxnSpPr>
          <p:cNvPr id="26" name="Straight Arrow Connector 25"/>
          <p:cNvCxnSpPr/>
          <p:nvPr/>
        </p:nvCxnSpPr>
        <p:spPr>
          <a:xfrm flipV="1">
            <a:off x="4892920" y="1143000"/>
            <a:ext cx="1226526" cy="1409700"/>
          </a:xfrm>
          <a:prstGeom prst="straightConnector1">
            <a:avLst/>
          </a:prstGeom>
          <a:ln w="44450" cmpd="sng">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617785" y="2757489"/>
            <a:ext cx="3798277" cy="1201737"/>
          </a:xfrm>
          <a:prstGeom prst="straightConnector1">
            <a:avLst/>
          </a:prstGeom>
          <a:ln w="44450" cmpd="sng">
            <a:solidFill>
              <a:srgbClr val="EB8515"/>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35818" y="5365532"/>
            <a:ext cx="1125415" cy="533400"/>
          </a:xfrm>
          <a:prstGeom prst="straightConnector1">
            <a:avLst/>
          </a:prstGeom>
          <a:ln w="44450" cmpd="sng">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27128" y="5867400"/>
            <a:ext cx="2594749" cy="369332"/>
          </a:xfrm>
          <a:prstGeom prst="rect">
            <a:avLst/>
          </a:prstGeom>
          <a:noFill/>
        </p:spPr>
        <p:txBody>
          <a:bodyPr wrap="none">
            <a:spAutoFit/>
          </a:bodyPr>
          <a:lstStyle/>
          <a:p>
            <a:pPr>
              <a:defRPr/>
            </a:pPr>
            <a:r>
              <a:rPr lang="en-US"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a:t>
            </a:r>
            <a:r>
              <a:rPr lang="en-US" b="1" dirty="0" smtClean="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E</a:t>
            </a:r>
            <a:r>
              <a:rPr lang="en-US" b="1" baseline="-25000" dirty="0" smtClean="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GS</a:t>
            </a:r>
            <a:r>
              <a:rPr lang="en-US" b="1" dirty="0" smtClean="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 </a:t>
            </a:r>
            <a:r>
              <a:rPr lang="en-US"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=&gt; from </a:t>
            </a:r>
            <a:r>
              <a:rPr lang="ro-RO" b="1" dirty="0" smtClean="0">
                <a:solidFill>
                  <a:schemeClr val="accent3">
                    <a:lumMod val="50000"/>
                  </a:schemeClr>
                </a:solidFill>
                <a:effectLst>
                  <a:outerShdw blurRad="38100" dist="38100" dir="2700000" algn="tl">
                    <a:srgbClr val="000000">
                      <a:alpha val="43137"/>
                    </a:srgbClr>
                  </a:outerShdw>
                </a:effectLst>
                <a:latin typeface="Cambria" panose="02040503050406030204" pitchFamily="18" charset="0"/>
              </a:rPr>
              <a:t>Opt on GS</a:t>
            </a:r>
            <a:endParaRPr lang="en-US"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758461" y="800101"/>
            <a:ext cx="3885744" cy="523220"/>
          </a:xfrm>
          <a:prstGeom prst="rect">
            <a:avLst/>
          </a:prstGeom>
          <a:noFill/>
        </p:spPr>
        <p:txBody>
          <a:bodyPr wrap="none">
            <a:spAutoFit/>
          </a:bodyPr>
          <a:lstStyle/>
          <a:p>
            <a:pPr>
              <a:defRPr/>
            </a:pP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lifetimes</a:t>
            </a:r>
          </a:p>
        </p:txBody>
      </p:sp>
      <p:sp>
        <p:nvSpPr>
          <p:cNvPr id="2" name="Rectangle 1"/>
          <p:cNvSpPr/>
          <p:nvPr/>
        </p:nvSpPr>
        <p:spPr>
          <a:xfrm>
            <a:off x="282820" y="1230314"/>
            <a:ext cx="3808287" cy="369332"/>
          </a:xfrm>
          <a:prstGeom prst="rect">
            <a:avLst/>
          </a:prstGeom>
        </p:spPr>
        <p:txBody>
          <a:bodyPr wrap="none">
            <a:spAutoFit/>
          </a:bodyPr>
          <a:lstStyle/>
          <a:p>
            <a:pPr>
              <a:defRPr/>
            </a:pPr>
            <a:r>
              <a:rPr lang="en-US" b="1" dirty="0">
                <a:solidFill>
                  <a:srgbClr val="1F4976"/>
                </a:solidFill>
                <a:effectLst>
                  <a:outerShdw blurRad="38100" dist="38100" dir="2700000" algn="tl">
                    <a:srgbClr val="000000">
                      <a:alpha val="43137"/>
                    </a:srgbClr>
                  </a:outerShdw>
                </a:effectLst>
                <a:latin typeface="Cambria" panose="02040503050406030204" pitchFamily="18" charset="0"/>
              </a:rPr>
              <a:t>Test case: 5-Carboxy-X-rhodamine</a:t>
            </a:r>
          </a:p>
        </p:txBody>
      </p:sp>
      <p:pic>
        <p:nvPicPr>
          <p:cNvPr id="44039" name="Picture 3"/>
          <p:cNvPicPr>
            <a:picLocks noChangeAspect="1"/>
          </p:cNvPicPr>
          <p:nvPr/>
        </p:nvPicPr>
        <p:blipFill>
          <a:blip r:embed="rId4" cstate="print"/>
          <a:srcRect l="14502" t="3763" r="12717" b="4428"/>
          <a:stretch>
            <a:fillRect/>
          </a:stretch>
        </p:blipFill>
        <p:spPr bwMode="auto">
          <a:xfrm>
            <a:off x="123093" y="1752600"/>
            <a:ext cx="2268415" cy="2160588"/>
          </a:xfrm>
          <a:prstGeom prst="rect">
            <a:avLst/>
          </a:prstGeom>
          <a:noFill/>
          <a:ln w="9525">
            <a:noFill/>
            <a:miter lim="800000"/>
            <a:headEnd/>
            <a:tailEnd/>
          </a:ln>
        </p:spPr>
      </p:pic>
      <p:pic>
        <p:nvPicPr>
          <p:cNvPr id="44040" name="Picture 5"/>
          <p:cNvPicPr>
            <a:picLocks noChangeAspect="1"/>
          </p:cNvPicPr>
          <p:nvPr/>
        </p:nvPicPr>
        <p:blipFill>
          <a:blip r:embed="rId5" cstate="print"/>
          <a:srcRect l="12039" t="990" r="11256"/>
          <a:stretch>
            <a:fillRect/>
          </a:stretch>
        </p:blipFill>
        <p:spPr bwMode="auto">
          <a:xfrm>
            <a:off x="2373923" y="1806575"/>
            <a:ext cx="2215662" cy="2159000"/>
          </a:xfrm>
          <a:prstGeom prst="rect">
            <a:avLst/>
          </a:prstGeom>
          <a:noFill/>
          <a:ln w="9525">
            <a:noFill/>
            <a:miter lim="800000"/>
            <a:headEnd/>
            <a:tailEnd/>
          </a:ln>
        </p:spPr>
      </p:pic>
      <p:sp>
        <p:nvSpPr>
          <p:cNvPr id="44041" name="TextBox 6"/>
          <p:cNvSpPr txBox="1">
            <a:spLocks noChangeArrowheads="1"/>
          </p:cNvSpPr>
          <p:nvPr/>
        </p:nvSpPr>
        <p:spPr bwMode="auto">
          <a:xfrm>
            <a:off x="0" y="3952876"/>
            <a:ext cx="2482283" cy="307777"/>
          </a:xfrm>
          <a:prstGeom prst="rect">
            <a:avLst/>
          </a:prstGeom>
          <a:noFill/>
          <a:ln w="9525">
            <a:noFill/>
            <a:miter lim="800000"/>
            <a:headEnd/>
            <a:tailEnd/>
          </a:ln>
        </p:spPr>
        <p:txBody>
          <a:bodyPr wrap="none">
            <a:spAutoFit/>
          </a:bodyPr>
          <a:lstStyle/>
          <a:p>
            <a:r>
              <a:rPr lang="en-US" altLang="en-US" sz="1400">
                <a:solidFill>
                  <a:srgbClr val="1F4976"/>
                </a:solidFill>
                <a:latin typeface="Cambria" pitchFamily="18" charset="0"/>
              </a:rPr>
              <a:t>5Rox – S</a:t>
            </a:r>
            <a:r>
              <a:rPr lang="en-US" altLang="en-US" sz="1400" baseline="-25000">
                <a:solidFill>
                  <a:srgbClr val="1F4976"/>
                </a:solidFill>
                <a:latin typeface="Cambria" pitchFamily="18" charset="0"/>
              </a:rPr>
              <a:t>0</a:t>
            </a:r>
            <a:r>
              <a:rPr lang="en-US" altLang="en-US" sz="1400">
                <a:solidFill>
                  <a:srgbClr val="1F4976"/>
                </a:solidFill>
                <a:latin typeface="Cambria" pitchFamily="18" charset="0"/>
              </a:rPr>
              <a:t> optimized geometry</a:t>
            </a:r>
          </a:p>
        </p:txBody>
      </p:sp>
      <p:sp>
        <p:nvSpPr>
          <p:cNvPr id="44042" name="TextBox 19"/>
          <p:cNvSpPr txBox="1">
            <a:spLocks noChangeArrowheads="1"/>
          </p:cNvSpPr>
          <p:nvPr/>
        </p:nvSpPr>
        <p:spPr bwMode="auto">
          <a:xfrm>
            <a:off x="2561492" y="3949701"/>
            <a:ext cx="2482283" cy="307777"/>
          </a:xfrm>
          <a:prstGeom prst="rect">
            <a:avLst/>
          </a:prstGeom>
          <a:noFill/>
          <a:ln w="9525">
            <a:noFill/>
            <a:miter lim="800000"/>
            <a:headEnd/>
            <a:tailEnd/>
          </a:ln>
        </p:spPr>
        <p:txBody>
          <a:bodyPr wrap="none">
            <a:spAutoFit/>
          </a:bodyPr>
          <a:lstStyle/>
          <a:p>
            <a:r>
              <a:rPr lang="en-US" altLang="en-US" sz="1400">
                <a:solidFill>
                  <a:srgbClr val="1F4976"/>
                </a:solidFill>
                <a:latin typeface="Cambria" pitchFamily="18" charset="0"/>
              </a:rPr>
              <a:t>5Rox – S</a:t>
            </a:r>
            <a:r>
              <a:rPr lang="en-US" altLang="en-US" sz="1400" baseline="-25000">
                <a:solidFill>
                  <a:srgbClr val="1F4976"/>
                </a:solidFill>
                <a:latin typeface="Cambria" pitchFamily="18" charset="0"/>
              </a:rPr>
              <a:t>1</a:t>
            </a:r>
            <a:r>
              <a:rPr lang="en-US" altLang="en-US" sz="1400">
                <a:solidFill>
                  <a:srgbClr val="1F4976"/>
                </a:solidFill>
                <a:latin typeface="Cambria" pitchFamily="18" charset="0"/>
              </a:rPr>
              <a:t> optimized geometry</a:t>
            </a:r>
          </a:p>
        </p:txBody>
      </p:sp>
      <p:pic>
        <p:nvPicPr>
          <p:cNvPr id="44043" name="Picture 2"/>
          <p:cNvPicPr>
            <a:picLocks noChangeAspect="1" noChangeArrowheads="1"/>
          </p:cNvPicPr>
          <p:nvPr/>
        </p:nvPicPr>
        <p:blipFill>
          <a:blip r:embed="rId6" cstate="print"/>
          <a:srcRect t="6082"/>
          <a:stretch>
            <a:fillRect/>
          </a:stretch>
        </p:blipFill>
        <p:spPr bwMode="auto">
          <a:xfrm>
            <a:off x="5266593" y="733426"/>
            <a:ext cx="3877408" cy="2085975"/>
          </a:xfrm>
          <a:prstGeom prst="rect">
            <a:avLst/>
          </a:prstGeom>
          <a:noFill/>
          <a:ln w="9525">
            <a:noFill/>
            <a:miter lim="800000"/>
            <a:headEnd/>
            <a:tailEnd/>
          </a:ln>
        </p:spPr>
      </p:pic>
      <p:sp>
        <p:nvSpPr>
          <p:cNvPr id="9" name="Curved Right Arrow 8"/>
          <p:cNvSpPr/>
          <p:nvPr/>
        </p:nvSpPr>
        <p:spPr>
          <a:xfrm>
            <a:off x="3304443" y="2822575"/>
            <a:ext cx="337038" cy="312738"/>
          </a:xfrm>
          <a:prstGeom prst="curvedRightArrow">
            <a:avLst>
              <a:gd name="adj1" fmla="val 21892"/>
              <a:gd name="adj2" fmla="val 68400"/>
              <a:gd name="adj3" fmla="val 374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44045" name="Rectangle 9"/>
          <p:cNvSpPr>
            <a:spLocks noChangeArrowheads="1"/>
          </p:cNvSpPr>
          <p:nvPr/>
        </p:nvSpPr>
        <p:spPr bwMode="auto">
          <a:xfrm>
            <a:off x="5205046" y="2733676"/>
            <a:ext cx="3798277" cy="523220"/>
          </a:xfrm>
          <a:prstGeom prst="rect">
            <a:avLst/>
          </a:prstGeom>
          <a:noFill/>
          <a:ln w="9525">
            <a:noFill/>
            <a:miter lim="800000"/>
            <a:headEnd/>
            <a:tailEnd/>
          </a:ln>
        </p:spPr>
        <p:txBody>
          <a:bodyPr>
            <a:spAutoFit/>
          </a:bodyPr>
          <a:lstStyle/>
          <a:p>
            <a:r>
              <a:rPr lang="en-US" altLang="en-US" sz="1400">
                <a:solidFill>
                  <a:srgbClr val="0066FF"/>
                </a:solidFill>
                <a:latin typeface="Cambria" pitchFamily="18" charset="0"/>
              </a:rPr>
              <a:t>http://www.fluorophores.tugraz.at/substance/608</a:t>
            </a:r>
          </a:p>
        </p:txBody>
      </p:sp>
      <p:graphicFrame>
        <p:nvGraphicFramePr>
          <p:cNvPr id="11" name="Table 10"/>
          <p:cNvGraphicFramePr>
            <a:graphicFrameLocks noGrp="1"/>
          </p:cNvGraphicFramePr>
          <p:nvPr/>
        </p:nvGraphicFramePr>
        <p:xfrm>
          <a:off x="5178669" y="3093860"/>
          <a:ext cx="3812931" cy="3306940"/>
        </p:xfrm>
        <a:graphic>
          <a:graphicData uri="http://schemas.openxmlformats.org/drawingml/2006/table">
            <a:tbl>
              <a:tblPr firstRow="1" bandRow="1">
                <a:tableStyleId>{5C22544A-7EE6-4342-B048-85BDC9FD1C3A}</a:tableStyleId>
              </a:tblPr>
              <a:tblGrid>
                <a:gridCol w="1047129"/>
                <a:gridCol w="1459729"/>
                <a:gridCol w="1306073"/>
              </a:tblGrid>
              <a:tr h="640019">
                <a:tc>
                  <a:txBody>
                    <a:bodyPr/>
                    <a:lstStyle/>
                    <a:p>
                      <a:endParaRPr lang="en-US" sz="1800" dirty="0"/>
                    </a:p>
                  </a:txBody>
                  <a:tcPr marL="84399" marR="84399" marT="45716" marB="45716"/>
                </a:tc>
                <a:tc>
                  <a:txBody>
                    <a:bodyPr/>
                    <a:lstStyle/>
                    <a:p>
                      <a:pPr algn="ctr"/>
                      <a:r>
                        <a:rPr lang="en-US" sz="1800" dirty="0" smtClean="0">
                          <a:solidFill>
                            <a:schemeClr val="bg1"/>
                          </a:solidFill>
                        </a:rPr>
                        <a:t>Experimental data</a:t>
                      </a:r>
                      <a:endParaRPr lang="en-US" sz="1800" dirty="0">
                        <a:solidFill>
                          <a:schemeClr val="bg1"/>
                        </a:solidFill>
                      </a:endParaRPr>
                    </a:p>
                  </a:txBody>
                  <a:tcPr marL="84399" marR="84399" marT="45716" marB="45716"/>
                </a:tc>
                <a:tc>
                  <a:txBody>
                    <a:bodyPr/>
                    <a:lstStyle/>
                    <a:p>
                      <a:pPr algn="ctr"/>
                      <a:r>
                        <a:rPr lang="en-US" sz="1800" dirty="0" smtClean="0">
                          <a:solidFill>
                            <a:schemeClr val="bg1"/>
                          </a:solidFill>
                        </a:rPr>
                        <a:t>Calculated data</a:t>
                      </a:r>
                      <a:endParaRPr lang="en-US" sz="1800" dirty="0">
                        <a:solidFill>
                          <a:schemeClr val="bg1"/>
                        </a:solidFill>
                      </a:endParaRPr>
                    </a:p>
                  </a:txBody>
                  <a:tcPr marL="84399" marR="84399" marT="45716" marB="45716"/>
                </a:tc>
              </a:tr>
              <a:tr h="3708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1F4976"/>
                          </a:solidFill>
                          <a:latin typeface="Cambria" panose="02040503050406030204" pitchFamily="18" charset="0"/>
                        </a:rPr>
                        <a:t>E</a:t>
                      </a:r>
                      <a:r>
                        <a:rPr lang="en-US" sz="1800" baseline="-25000" dirty="0" err="1" smtClean="0">
                          <a:solidFill>
                            <a:srgbClr val="1F4976"/>
                          </a:solidFill>
                          <a:latin typeface="Cambria" panose="02040503050406030204" pitchFamily="18" charset="0"/>
                        </a:rPr>
                        <a:t>abs</a:t>
                      </a:r>
                      <a:r>
                        <a:rPr lang="en-US" sz="1800" baseline="0" dirty="0" smtClean="0">
                          <a:solidFill>
                            <a:srgbClr val="1F4976"/>
                          </a:solidFill>
                          <a:latin typeface="Cambria" panose="02040503050406030204" pitchFamily="18" charset="0"/>
                        </a:rPr>
                        <a:t>(eV)</a:t>
                      </a:r>
                      <a:endParaRPr lang="en-US" sz="1800" baseline="0" dirty="0" smtClean="0"/>
                    </a:p>
                  </a:txBody>
                  <a:tcPr marL="84399" marR="84399" marT="45716" marB="45716"/>
                </a:tc>
                <a:tc>
                  <a:txBody>
                    <a:bodyPr/>
                    <a:lstStyle/>
                    <a:p>
                      <a:pPr algn="ctr"/>
                      <a:r>
                        <a:rPr lang="en-US" sz="1800" dirty="0" smtClean="0">
                          <a:solidFill>
                            <a:srgbClr val="1F4976"/>
                          </a:solidFill>
                        </a:rPr>
                        <a:t>2.15</a:t>
                      </a:r>
                      <a:endParaRPr lang="en-US" sz="1800" dirty="0">
                        <a:solidFill>
                          <a:srgbClr val="1F4976"/>
                        </a:solidFill>
                      </a:endParaRPr>
                    </a:p>
                  </a:txBody>
                  <a:tcPr marL="84399" marR="84399" marT="45716" marB="45716"/>
                </a:tc>
                <a:tc>
                  <a:txBody>
                    <a:bodyPr/>
                    <a:lstStyle/>
                    <a:p>
                      <a:pPr algn="ctr"/>
                      <a:r>
                        <a:rPr lang="en-US" sz="1800" dirty="0" smtClean="0">
                          <a:solidFill>
                            <a:srgbClr val="1F4976"/>
                          </a:solidFill>
                        </a:rPr>
                        <a:t>2.470</a:t>
                      </a:r>
                      <a:endParaRPr lang="en-US" sz="1800" dirty="0">
                        <a:solidFill>
                          <a:srgbClr val="1F4976"/>
                        </a:solidFill>
                      </a:endParaRPr>
                    </a:p>
                  </a:txBody>
                  <a:tcPr marL="84399" marR="84399" marT="45716" marB="45716"/>
                </a:tc>
              </a:tr>
              <a:tr h="370804">
                <a:tc>
                  <a:txBody>
                    <a:bodyPr/>
                    <a:lstStyle/>
                    <a:p>
                      <a:r>
                        <a:rPr lang="en-US" sz="1800" dirty="0" smtClean="0">
                          <a:solidFill>
                            <a:srgbClr val="1F4976"/>
                          </a:solidFill>
                          <a:latin typeface="Cambria" panose="02040503050406030204" pitchFamily="18" charset="0"/>
                        </a:rPr>
                        <a:t>E</a:t>
                      </a:r>
                      <a:r>
                        <a:rPr lang="en-US" sz="1800" baseline="-25000" dirty="0" smtClean="0">
                          <a:solidFill>
                            <a:srgbClr val="1F4976"/>
                          </a:solidFill>
                          <a:latin typeface="Cambria" panose="02040503050406030204" pitchFamily="18" charset="0"/>
                        </a:rPr>
                        <a:t>em</a:t>
                      </a:r>
                      <a:r>
                        <a:rPr lang="en-US" sz="1800" baseline="0" dirty="0" smtClean="0">
                          <a:solidFill>
                            <a:srgbClr val="1F4976"/>
                          </a:solidFill>
                          <a:latin typeface="Cambria" panose="02040503050406030204" pitchFamily="18" charset="0"/>
                        </a:rPr>
                        <a:t>(eV)</a:t>
                      </a:r>
                      <a:endParaRPr lang="en-US" sz="1800" dirty="0"/>
                    </a:p>
                  </a:txBody>
                  <a:tcPr marL="84399" marR="84399" marT="45716" marB="45716"/>
                </a:tc>
                <a:tc>
                  <a:txBody>
                    <a:bodyPr/>
                    <a:lstStyle/>
                    <a:p>
                      <a:pPr algn="ctr"/>
                      <a:r>
                        <a:rPr lang="en-US" sz="1800" dirty="0" smtClean="0">
                          <a:solidFill>
                            <a:srgbClr val="1F4976"/>
                          </a:solidFill>
                        </a:rPr>
                        <a:t>2.08</a:t>
                      </a:r>
                      <a:endParaRPr lang="en-US" sz="1800" dirty="0">
                        <a:solidFill>
                          <a:srgbClr val="1F4976"/>
                        </a:solidFill>
                      </a:endParaRPr>
                    </a:p>
                  </a:txBody>
                  <a:tcPr marL="84399" marR="84399" marT="45716" marB="45716"/>
                </a:tc>
                <a:tc>
                  <a:txBody>
                    <a:bodyPr/>
                    <a:lstStyle/>
                    <a:p>
                      <a:pPr algn="ctr"/>
                      <a:r>
                        <a:rPr lang="en-US" sz="1800" dirty="0" smtClean="0">
                          <a:solidFill>
                            <a:srgbClr val="1F4976"/>
                          </a:solidFill>
                        </a:rPr>
                        <a:t>2.087</a:t>
                      </a:r>
                      <a:endParaRPr lang="en-US" sz="1800" dirty="0">
                        <a:solidFill>
                          <a:srgbClr val="1F4976"/>
                        </a:solidFill>
                      </a:endParaRPr>
                    </a:p>
                  </a:txBody>
                  <a:tcPr marL="84399" marR="84399" marT="45716" marB="45716"/>
                </a:tc>
              </a:tr>
              <a:tr h="518110">
                <a:tc>
                  <a:txBody>
                    <a:bodyPr/>
                    <a:lstStyle/>
                    <a:p>
                      <a:r>
                        <a:rPr lang="en-US" sz="2800" dirty="0" smtClean="0">
                          <a:solidFill>
                            <a:srgbClr val="1F4976"/>
                          </a:solidFill>
                          <a:latin typeface="Cambria" panose="02040503050406030204" pitchFamily="18" charset="0"/>
                          <a:sym typeface="Symbol"/>
                        </a:rPr>
                        <a:t></a:t>
                      </a:r>
                      <a:r>
                        <a:rPr lang="en-US" sz="1800" baseline="-25000" dirty="0" smtClean="0">
                          <a:solidFill>
                            <a:srgbClr val="1F4976"/>
                          </a:solidFill>
                          <a:latin typeface="Cambria" panose="02040503050406030204" pitchFamily="18" charset="0"/>
                        </a:rPr>
                        <a:t>exp </a:t>
                      </a:r>
                      <a:r>
                        <a:rPr lang="en-US" sz="1800" baseline="0" dirty="0" smtClean="0">
                          <a:solidFill>
                            <a:srgbClr val="1F4976"/>
                          </a:solidFill>
                          <a:latin typeface="Cambria" panose="02040503050406030204" pitchFamily="18" charset="0"/>
                        </a:rPr>
                        <a:t>(ns)</a:t>
                      </a:r>
                      <a:endParaRPr lang="en-US" sz="1800" dirty="0"/>
                    </a:p>
                  </a:txBody>
                  <a:tcPr marL="84399" marR="84399" marT="45716" marB="45716"/>
                </a:tc>
                <a:tc>
                  <a:txBody>
                    <a:bodyPr/>
                    <a:lstStyle/>
                    <a:p>
                      <a:pPr algn="ctr"/>
                      <a:r>
                        <a:rPr lang="en-US" sz="1800" dirty="0" smtClean="0">
                          <a:solidFill>
                            <a:srgbClr val="1F4976"/>
                          </a:solidFill>
                        </a:rPr>
                        <a:t>2.18</a:t>
                      </a:r>
                      <a:endParaRPr lang="en-US" sz="1800" dirty="0">
                        <a:solidFill>
                          <a:srgbClr val="1F4976"/>
                        </a:solidFill>
                      </a:endParaRPr>
                    </a:p>
                  </a:txBody>
                  <a:tcPr marL="84399" marR="84399" marT="45716" marB="45716"/>
                </a:tc>
                <a:tc>
                  <a:txBody>
                    <a:bodyPr/>
                    <a:lstStyle/>
                    <a:p>
                      <a:pPr algn="ctr"/>
                      <a:r>
                        <a:rPr lang="en-US" sz="1800" dirty="0" smtClean="0">
                          <a:solidFill>
                            <a:srgbClr val="1F4976"/>
                          </a:solidFill>
                        </a:rPr>
                        <a:t>-</a:t>
                      </a:r>
                      <a:endParaRPr lang="en-US" sz="1800" dirty="0">
                        <a:solidFill>
                          <a:srgbClr val="1F4976"/>
                        </a:solidFill>
                      </a:endParaRPr>
                    </a:p>
                  </a:txBody>
                  <a:tcPr marL="84399" marR="84399" marT="45716" marB="45716"/>
                </a:tc>
              </a:tr>
              <a:tr h="518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1F4976"/>
                          </a:solidFill>
                          <a:latin typeface="Cambria" panose="02040503050406030204" pitchFamily="18" charset="0"/>
                          <a:sym typeface="Symbol"/>
                        </a:rPr>
                        <a:t></a:t>
                      </a:r>
                      <a:r>
                        <a:rPr lang="en-US" sz="1800" baseline="-25000" dirty="0" smtClean="0">
                          <a:solidFill>
                            <a:srgbClr val="1F4976"/>
                          </a:solidFill>
                          <a:latin typeface="Cambria" panose="02040503050406030204" pitchFamily="18" charset="0"/>
                        </a:rPr>
                        <a:t>r </a:t>
                      </a:r>
                      <a:r>
                        <a:rPr lang="en-US" sz="1800" baseline="0" dirty="0" smtClean="0">
                          <a:solidFill>
                            <a:srgbClr val="1F4976"/>
                          </a:solidFill>
                          <a:latin typeface="Cambria" panose="02040503050406030204" pitchFamily="18" charset="0"/>
                        </a:rPr>
                        <a:t>(ns)</a:t>
                      </a:r>
                      <a:endParaRPr lang="en-US" sz="1800" dirty="0" smtClean="0"/>
                    </a:p>
                  </a:txBody>
                  <a:tcPr marL="84399" marR="84399" marT="45716" marB="45716"/>
                </a:tc>
                <a:tc>
                  <a:txBody>
                    <a:bodyPr/>
                    <a:lstStyle/>
                    <a:p>
                      <a:pPr algn="ctr"/>
                      <a:r>
                        <a:rPr lang="en-US" sz="1800" dirty="0" err="1" smtClean="0">
                          <a:solidFill>
                            <a:srgbClr val="1F4976"/>
                          </a:solidFill>
                        </a:rPr>
                        <a:t>n.a</a:t>
                      </a:r>
                      <a:r>
                        <a:rPr lang="en-US" sz="1800" dirty="0" smtClean="0">
                          <a:solidFill>
                            <a:srgbClr val="1F4976"/>
                          </a:solidFill>
                        </a:rPr>
                        <a:t>.</a:t>
                      </a:r>
                      <a:endParaRPr lang="en-US" sz="1800" dirty="0">
                        <a:solidFill>
                          <a:srgbClr val="1F4976"/>
                        </a:solidFill>
                      </a:endParaRPr>
                    </a:p>
                  </a:txBody>
                  <a:tcPr marL="84399" marR="84399" marT="45716" marB="45716"/>
                </a:tc>
                <a:tc>
                  <a:txBody>
                    <a:bodyPr/>
                    <a:lstStyle/>
                    <a:p>
                      <a:pPr algn="ctr"/>
                      <a:r>
                        <a:rPr lang="en-US" sz="1800" dirty="0" smtClean="0">
                          <a:solidFill>
                            <a:srgbClr val="1F4976"/>
                          </a:solidFill>
                        </a:rPr>
                        <a:t>5.550</a:t>
                      </a:r>
                      <a:endParaRPr lang="en-US" sz="1800" dirty="0">
                        <a:solidFill>
                          <a:srgbClr val="1F4976"/>
                        </a:solidFill>
                      </a:endParaRPr>
                    </a:p>
                  </a:txBody>
                  <a:tcPr marL="84399" marR="84399" marT="45716" marB="45716"/>
                </a:tc>
              </a:tr>
              <a:tr h="518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solidFill>
                            <a:srgbClr val="1F4976"/>
                          </a:solidFill>
                          <a:latin typeface="Cambria" panose="02040503050406030204" pitchFamily="18" charset="0"/>
                          <a:sym typeface="Symbol"/>
                        </a:rPr>
                        <a:t></a:t>
                      </a:r>
                      <a:r>
                        <a:rPr lang="en-US" sz="1800" baseline="-25000" dirty="0" smtClean="0">
                          <a:solidFill>
                            <a:srgbClr val="1F4976"/>
                          </a:solidFill>
                          <a:latin typeface="Cambria" panose="02040503050406030204" pitchFamily="18" charset="0"/>
                        </a:rPr>
                        <a:t>nr </a:t>
                      </a:r>
                      <a:r>
                        <a:rPr lang="en-US" sz="1800" baseline="0" dirty="0" smtClean="0">
                          <a:solidFill>
                            <a:srgbClr val="1F4976"/>
                          </a:solidFill>
                          <a:latin typeface="Cambria" panose="02040503050406030204" pitchFamily="18" charset="0"/>
                        </a:rPr>
                        <a:t>(ns)</a:t>
                      </a:r>
                      <a:endParaRPr lang="en-US" sz="1800" dirty="0" smtClean="0"/>
                    </a:p>
                  </a:txBody>
                  <a:tcPr marL="84399" marR="84399" marT="45716" marB="45716"/>
                </a:tc>
                <a:tc>
                  <a:txBody>
                    <a:bodyPr/>
                    <a:lstStyle/>
                    <a:p>
                      <a:pPr algn="ctr"/>
                      <a:r>
                        <a:rPr lang="en-US" sz="1800" dirty="0" err="1" smtClean="0">
                          <a:solidFill>
                            <a:srgbClr val="1F4976"/>
                          </a:solidFill>
                        </a:rPr>
                        <a:t>n.a</a:t>
                      </a:r>
                      <a:r>
                        <a:rPr lang="en-US" sz="1800" dirty="0" smtClean="0">
                          <a:solidFill>
                            <a:srgbClr val="1F4976"/>
                          </a:solidFill>
                        </a:rPr>
                        <a:t>.</a:t>
                      </a:r>
                      <a:endParaRPr lang="en-US" sz="1800" dirty="0">
                        <a:solidFill>
                          <a:srgbClr val="1F4976"/>
                        </a:solidFill>
                      </a:endParaRPr>
                    </a:p>
                  </a:txBody>
                  <a:tcPr marL="84399" marR="84399" marT="45716" marB="45716"/>
                </a:tc>
                <a:tc>
                  <a:txBody>
                    <a:bodyPr/>
                    <a:lstStyle/>
                    <a:p>
                      <a:pPr algn="ctr"/>
                      <a:r>
                        <a:rPr lang="en-US" sz="1800" dirty="0" smtClean="0">
                          <a:solidFill>
                            <a:srgbClr val="1F4976"/>
                          </a:solidFill>
                        </a:rPr>
                        <a:t>-</a:t>
                      </a:r>
                      <a:endParaRPr lang="en-US" sz="1800" dirty="0">
                        <a:solidFill>
                          <a:srgbClr val="1F4976"/>
                        </a:solidFill>
                      </a:endParaRPr>
                    </a:p>
                  </a:txBody>
                  <a:tcPr marL="84399" marR="84399" marT="45716" marB="45716"/>
                </a:tc>
              </a:tr>
              <a:tr h="370804">
                <a:tc>
                  <a:txBody>
                    <a:bodyPr/>
                    <a:lstStyle/>
                    <a:p>
                      <a:r>
                        <a:rPr lang="en-US" sz="1800" dirty="0" smtClean="0">
                          <a:solidFill>
                            <a:srgbClr val="1F4976"/>
                          </a:solidFill>
                          <a:latin typeface="Cambria" panose="02040503050406030204" pitchFamily="18" charset="0"/>
                          <a:sym typeface="Symbol"/>
                        </a:rPr>
                        <a:t></a:t>
                      </a:r>
                      <a:r>
                        <a:rPr lang="en-US" sz="1800" dirty="0" smtClean="0">
                          <a:solidFill>
                            <a:srgbClr val="1F4976"/>
                          </a:solidFill>
                          <a:latin typeface="Cambria" panose="02040503050406030204" pitchFamily="18" charset="0"/>
                        </a:rPr>
                        <a:t>(%)</a:t>
                      </a:r>
                      <a:endParaRPr lang="en-US" sz="1800" dirty="0"/>
                    </a:p>
                  </a:txBody>
                  <a:tcPr marL="84399" marR="84399" marT="45716" marB="45716"/>
                </a:tc>
                <a:tc>
                  <a:txBody>
                    <a:bodyPr/>
                    <a:lstStyle/>
                    <a:p>
                      <a:pPr algn="ctr"/>
                      <a:r>
                        <a:rPr lang="en-US" sz="1800" dirty="0" err="1" smtClean="0">
                          <a:solidFill>
                            <a:srgbClr val="1F4976"/>
                          </a:solidFill>
                        </a:rPr>
                        <a:t>n.a</a:t>
                      </a:r>
                      <a:r>
                        <a:rPr lang="en-US" sz="1800" dirty="0" smtClean="0">
                          <a:solidFill>
                            <a:srgbClr val="1F4976"/>
                          </a:solidFill>
                        </a:rPr>
                        <a:t>.</a:t>
                      </a:r>
                      <a:endParaRPr lang="en-US" sz="1800" dirty="0">
                        <a:solidFill>
                          <a:srgbClr val="1F4976"/>
                        </a:solidFill>
                      </a:endParaRPr>
                    </a:p>
                  </a:txBody>
                  <a:tcPr marL="84399" marR="84399" marT="45716" marB="45716"/>
                </a:tc>
                <a:tc>
                  <a:txBody>
                    <a:bodyPr/>
                    <a:lstStyle/>
                    <a:p>
                      <a:pPr algn="ctr"/>
                      <a:r>
                        <a:rPr lang="en-US" sz="1200" b="1" dirty="0" smtClean="0">
                          <a:solidFill>
                            <a:srgbClr val="1F4976"/>
                          </a:solidFill>
                        </a:rPr>
                        <a:t>-</a:t>
                      </a:r>
                      <a:endParaRPr lang="en-US" sz="1200" b="1" dirty="0">
                        <a:solidFill>
                          <a:srgbClr val="1F4976"/>
                        </a:solidFill>
                      </a:endParaRPr>
                    </a:p>
                  </a:txBody>
                  <a:tcPr marL="84399" marR="84399" marT="45716" marB="45716"/>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dirty="0">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8" name="Title 1"/>
          <p:cNvSpPr>
            <a:spLocks noGrp="1"/>
          </p:cNvSpPr>
          <p:nvPr>
            <p:ph type="title"/>
          </p:nvPr>
        </p:nvSpPr>
        <p:spPr>
          <a:xfrm>
            <a:off x="70339" y="609601"/>
            <a:ext cx="1688123" cy="561975"/>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688123" y="647700"/>
            <a:ext cx="3885744" cy="523220"/>
          </a:xfrm>
          <a:prstGeom prst="rect">
            <a:avLst/>
          </a:prstGeom>
          <a:noFill/>
        </p:spPr>
        <p:txBody>
          <a:bodyPr wrap="none">
            <a:spAutoFit/>
          </a:bodyPr>
          <a:lstStyle/>
          <a:p>
            <a:pPr>
              <a:defRPr/>
            </a:pP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a:t>
            </a:r>
            <a:r>
              <a:rPr lang="en-US" sz="2800" b="1" dirty="0" smtClean="0">
                <a:solidFill>
                  <a:srgbClr val="1F4976"/>
                </a:solidFill>
                <a:effectLst>
                  <a:outerShdw blurRad="38100" dist="38100" dir="2700000" algn="tl">
                    <a:srgbClr val="000000">
                      <a:alpha val="43137"/>
                    </a:srgbClr>
                  </a:outerShdw>
                </a:effectLst>
                <a:latin typeface="Cambria" panose="02040503050406030204" pitchFamily="18" charset="0"/>
              </a:rPr>
              <a:t>lifetimes</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xmlns="" val="635207804"/>
              </p:ext>
            </p:extLst>
          </p:nvPr>
        </p:nvGraphicFramePr>
        <p:xfrm>
          <a:off x="52331" y="1111452"/>
          <a:ext cx="7262869" cy="4923588"/>
        </p:xfrm>
        <a:graphic>
          <a:graphicData uri="http://schemas.openxmlformats.org/drawingml/2006/table">
            <a:tbl>
              <a:tblPr firstRow="1" bandRow="1">
                <a:tableStyleId>{5C22544A-7EE6-4342-B048-85BDC9FD1C3A}</a:tableStyleId>
              </a:tblPr>
              <a:tblGrid>
                <a:gridCol w="1259474"/>
                <a:gridCol w="1547446"/>
                <a:gridCol w="2345795"/>
                <a:gridCol w="2110154"/>
              </a:tblGrid>
              <a:tr h="0">
                <a:tc>
                  <a:txBody>
                    <a:bodyPr/>
                    <a:lstStyle/>
                    <a:p>
                      <a:r>
                        <a:rPr lang="ro-RO" sz="1600" dirty="0" smtClean="0">
                          <a:solidFill>
                            <a:schemeClr val="accent6">
                              <a:lumMod val="60000"/>
                              <a:lumOff val="40000"/>
                            </a:schemeClr>
                          </a:solidFill>
                          <a:effectLst>
                            <a:outerShdw blurRad="38100" dist="38100" dir="2700000" algn="tl">
                              <a:srgbClr val="000000">
                                <a:alpha val="43137"/>
                              </a:srgbClr>
                            </a:outerShdw>
                          </a:effectLst>
                          <a:latin typeface="Cambria" pitchFamily="18" charset="0"/>
                        </a:rPr>
                        <a:t>Perylene</a:t>
                      </a:r>
                      <a:endParaRPr lang="en-US" sz="1600" dirty="0">
                        <a:solidFill>
                          <a:schemeClr val="accent6">
                            <a:lumMod val="60000"/>
                            <a:lumOff val="40000"/>
                          </a:schemeClr>
                        </a:solidFill>
                        <a:effectLst>
                          <a:outerShdw blurRad="38100" dist="38100" dir="2700000" algn="tl">
                            <a:srgbClr val="000000">
                              <a:alpha val="43137"/>
                            </a:srgbClr>
                          </a:outerShdw>
                        </a:effectLst>
                        <a:latin typeface="Cambria" pitchFamily="18" charset="0"/>
                      </a:endParaRPr>
                    </a:p>
                  </a:txBody>
                  <a:tcPr marL="84399" marR="84399" marT="45714" marB="45714"/>
                </a:tc>
                <a:tc>
                  <a:txBody>
                    <a:bodyPr/>
                    <a:lstStyle/>
                    <a:p>
                      <a:pPr algn="ctr"/>
                      <a:r>
                        <a:rPr lang="en-US" sz="1600" dirty="0" smtClean="0">
                          <a:solidFill>
                            <a:schemeClr val="bg1"/>
                          </a:solidFill>
                          <a:latin typeface="Cambria" pitchFamily="18" charset="0"/>
                        </a:rPr>
                        <a:t>Experimental </a:t>
                      </a:r>
                      <a:endParaRPr lang="ro-RO" sz="1600" dirty="0" smtClean="0">
                        <a:solidFill>
                          <a:schemeClr val="bg1"/>
                        </a:solidFill>
                        <a:latin typeface="Cambria" pitchFamily="18" charset="0"/>
                      </a:endParaRPr>
                    </a:p>
                    <a:p>
                      <a:pPr algn="ctr"/>
                      <a:r>
                        <a:rPr lang="en-US" sz="1600" dirty="0" smtClean="0">
                          <a:solidFill>
                            <a:schemeClr val="bg1"/>
                          </a:solidFill>
                          <a:latin typeface="Cambria" pitchFamily="18" charset="0"/>
                        </a:rPr>
                        <a:t>data</a:t>
                      </a:r>
                      <a:endParaRPr lang="en-US" sz="1600" dirty="0">
                        <a:solidFill>
                          <a:schemeClr val="bg1"/>
                        </a:solidFill>
                        <a:latin typeface="Cambria" pitchFamily="18" charset="0"/>
                      </a:endParaRPr>
                    </a:p>
                  </a:txBody>
                  <a:tcPr marL="84399" marR="84399" marT="45714" marB="45714"/>
                </a:tc>
                <a:tc>
                  <a:txBody>
                    <a:bodyPr/>
                    <a:lstStyle/>
                    <a:p>
                      <a:pPr algn="ctr"/>
                      <a:r>
                        <a:rPr lang="en-US" sz="1600" dirty="0" smtClean="0">
                          <a:solidFill>
                            <a:schemeClr val="bg1"/>
                          </a:solidFill>
                          <a:latin typeface="Cambria" pitchFamily="18" charset="0"/>
                        </a:rPr>
                        <a:t>Calculated data</a:t>
                      </a:r>
                    </a:p>
                    <a:p>
                      <a:pPr algn="ctr"/>
                      <a:r>
                        <a:rPr lang="en-US" sz="1600" dirty="0" smtClean="0">
                          <a:solidFill>
                            <a:schemeClr val="bg1"/>
                          </a:solidFill>
                          <a:latin typeface="Cambria" pitchFamily="18" charset="0"/>
                        </a:rPr>
                        <a:t>B3LYP</a:t>
                      </a:r>
                      <a:endParaRPr lang="en-US" sz="1600" dirty="0">
                        <a:solidFill>
                          <a:schemeClr val="bg1"/>
                        </a:solidFill>
                        <a:latin typeface="Cambria" pitchFamily="18" charset="0"/>
                      </a:endParaRPr>
                    </a:p>
                  </a:txBody>
                  <a:tcPr marL="84399" marR="84399" marT="45714" marB="45714"/>
                </a:tc>
                <a:tc>
                  <a:txBody>
                    <a:bodyPr/>
                    <a:lstStyle/>
                    <a:p>
                      <a:pPr algn="ctr"/>
                      <a:r>
                        <a:rPr lang="en-US" sz="1600" dirty="0" smtClean="0">
                          <a:solidFill>
                            <a:schemeClr val="bg1"/>
                          </a:solidFill>
                          <a:latin typeface="Cambria" pitchFamily="18" charset="0"/>
                        </a:rPr>
                        <a:t>Calculated data</a:t>
                      </a:r>
                    </a:p>
                    <a:p>
                      <a:pPr algn="ctr"/>
                      <a:r>
                        <a:rPr lang="en-US" sz="1600" dirty="0" smtClean="0">
                          <a:solidFill>
                            <a:schemeClr val="bg1"/>
                          </a:solidFill>
                          <a:latin typeface="Cambria" pitchFamily="18" charset="0"/>
                        </a:rPr>
                        <a:t>M06-2X</a:t>
                      </a:r>
                      <a:endParaRPr lang="en-US" sz="1600" dirty="0">
                        <a:solidFill>
                          <a:schemeClr val="bg1"/>
                        </a:solidFill>
                        <a:latin typeface="Cambria" pitchFamily="18" charset="0"/>
                      </a:endParaRPr>
                    </a:p>
                  </a:txBody>
                  <a:tcPr marL="84399" marR="84399" marT="45714" marB="45714"/>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smtClean="0">
                          <a:solidFill>
                            <a:srgbClr val="1F4976"/>
                          </a:solidFill>
                          <a:latin typeface="Cambria" pitchFamily="18" charset="0"/>
                        </a:rPr>
                        <a:t>E</a:t>
                      </a:r>
                      <a:r>
                        <a:rPr lang="en-US" sz="1800" baseline="-25000" dirty="0" err="1" smtClean="0">
                          <a:solidFill>
                            <a:srgbClr val="1F4976"/>
                          </a:solidFill>
                          <a:latin typeface="Cambria" pitchFamily="18" charset="0"/>
                        </a:rPr>
                        <a:t>abs</a:t>
                      </a:r>
                      <a:r>
                        <a:rPr lang="en-US" sz="1800" baseline="0" dirty="0" smtClean="0">
                          <a:solidFill>
                            <a:srgbClr val="1F4976"/>
                          </a:solidFill>
                          <a:latin typeface="Cambria" pitchFamily="18" charset="0"/>
                        </a:rPr>
                        <a:t>(nm)</a:t>
                      </a:r>
                      <a:endParaRPr lang="en-US" sz="1800" baseline="0" dirty="0" smtClean="0">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409 (</a:t>
                      </a:r>
                      <a:r>
                        <a:rPr lang="en-US" sz="1800" b="1" dirty="0" err="1" smtClean="0">
                          <a:solidFill>
                            <a:srgbClr val="1F4976"/>
                          </a:solidFill>
                          <a:latin typeface="Cambria" pitchFamily="18" charset="0"/>
                        </a:rPr>
                        <a:t>chx</a:t>
                      </a:r>
                      <a:r>
                        <a:rPr lang="en-US" sz="1800" b="1" dirty="0" smtClean="0">
                          <a:solidFill>
                            <a:srgbClr val="1F4976"/>
                          </a:solidFill>
                          <a:latin typeface="Cambria" pitchFamily="18" charset="0"/>
                        </a:rPr>
                        <a:t>)</a:t>
                      </a:r>
                    </a:p>
                    <a:p>
                      <a:pPr algn="ctr"/>
                      <a:r>
                        <a:rPr lang="en-US" sz="1800" b="1" dirty="0" smtClean="0">
                          <a:solidFill>
                            <a:srgbClr val="1F4976"/>
                          </a:solidFill>
                          <a:latin typeface="Cambria" pitchFamily="18" charset="0"/>
                        </a:rPr>
                        <a:t>417 (</a:t>
                      </a:r>
                      <a:r>
                        <a:rPr lang="en-US" sz="1800" b="1" dirty="0" err="1" smtClean="0">
                          <a:solidFill>
                            <a:srgbClr val="1F4976"/>
                          </a:solidFill>
                          <a:latin typeface="Cambria" pitchFamily="18" charset="0"/>
                        </a:rPr>
                        <a:t>acn</a:t>
                      </a:r>
                      <a:r>
                        <a:rPr lang="en-US" sz="1800" b="1" dirty="0" smtClean="0">
                          <a:solidFill>
                            <a:srgbClr val="1F4976"/>
                          </a:solidFill>
                          <a:latin typeface="Cambria" pitchFamily="18" charset="0"/>
                        </a:rPr>
                        <a:t>)</a:t>
                      </a:r>
                      <a:endParaRPr lang="en-US" sz="1800" b="1" dirty="0">
                        <a:solidFill>
                          <a:srgbClr val="1F4976"/>
                        </a:solidFill>
                        <a:latin typeface="Cambria" pitchFamily="18" charset="0"/>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BS2: 462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D2)</a:t>
                      </a:r>
                    </a:p>
                    <a:p>
                      <a:pPr algn="l"/>
                      <a:r>
                        <a:rPr lang="en-US" sz="1800" dirty="0" smtClean="0">
                          <a:solidFill>
                            <a:srgbClr val="1F4976"/>
                          </a:solidFill>
                          <a:latin typeface="Cambria" pitchFamily="18" charset="0"/>
                        </a:rPr>
                        <a:t>BS3: 448 (gas,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 </a:t>
                      </a:r>
                      <a:endParaRPr lang="ro-RO" sz="1800" dirty="0" smtClean="0">
                        <a:solidFill>
                          <a:srgbClr val="1F4976"/>
                        </a:solidFill>
                        <a:latin typeface="Cambria" pitchFamily="18" charset="0"/>
                      </a:endParaRPr>
                    </a:p>
                    <a:p>
                      <a:pPr algn="l"/>
                      <a:r>
                        <a:rPr lang="ro-RO" sz="1800" dirty="0" smtClean="0">
                          <a:solidFill>
                            <a:srgbClr val="1F4976"/>
                          </a:solidFill>
                          <a:latin typeface="Cambria" pitchFamily="18" charset="0"/>
                        </a:rPr>
                        <a:t>         </a:t>
                      </a:r>
                      <a:r>
                        <a:rPr lang="en-US" sz="1800" dirty="0" smtClean="0">
                          <a:solidFill>
                            <a:srgbClr val="1F4976"/>
                          </a:solidFill>
                          <a:latin typeface="Cambria" pitchFamily="18" charset="0"/>
                        </a:rPr>
                        <a:t>462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 </a:t>
                      </a:r>
                    </a:p>
                  </a:txBody>
                  <a:tcPr marL="33231" marR="33231"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BS1: 386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algn="ctr"/>
                      <a:r>
                        <a:rPr lang="en-US" sz="1800" dirty="0" smtClean="0">
                          <a:solidFill>
                            <a:srgbClr val="1F4976"/>
                          </a:solidFill>
                          <a:latin typeface="Cambria" pitchFamily="18" charset="0"/>
                        </a:rPr>
                        <a:t>BS2: 402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algn="ctr"/>
                      <a:r>
                        <a:rPr lang="en-US" sz="1800" dirty="0" smtClean="0">
                          <a:solidFill>
                            <a:srgbClr val="1F4976"/>
                          </a:solidFill>
                          <a:latin typeface="Cambria" pitchFamily="18" charset="0"/>
                        </a:rPr>
                        <a:t>BS4: 393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r>
              <a:tr h="0">
                <a:tc>
                  <a:txBody>
                    <a:bodyPr/>
                    <a:lstStyle/>
                    <a:p>
                      <a:r>
                        <a:rPr lang="en-US" sz="1800" dirty="0" err="1" smtClean="0">
                          <a:solidFill>
                            <a:srgbClr val="1F4976"/>
                          </a:solidFill>
                          <a:latin typeface="Cambria" pitchFamily="18" charset="0"/>
                        </a:rPr>
                        <a:t>E</a:t>
                      </a:r>
                      <a:r>
                        <a:rPr lang="en-US" sz="1800" baseline="-25000" dirty="0" err="1" smtClean="0">
                          <a:solidFill>
                            <a:srgbClr val="1F4976"/>
                          </a:solidFill>
                          <a:latin typeface="Cambria" pitchFamily="18" charset="0"/>
                        </a:rPr>
                        <a:t>em</a:t>
                      </a:r>
                      <a:r>
                        <a:rPr lang="en-US" sz="1800" baseline="0" dirty="0" smtClean="0">
                          <a:solidFill>
                            <a:srgbClr val="1F4976"/>
                          </a:solidFill>
                          <a:latin typeface="Cambria" pitchFamily="18" charset="0"/>
                        </a:rPr>
                        <a:t>(nm)</a:t>
                      </a:r>
                      <a:endParaRPr lang="en-US" sz="1800" dirty="0">
                        <a:solidFill>
                          <a:srgbClr val="1F4976"/>
                        </a:solidFill>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464 (</a:t>
                      </a:r>
                      <a:r>
                        <a:rPr lang="en-US" sz="1800" b="1" dirty="0" err="1" smtClean="0">
                          <a:solidFill>
                            <a:srgbClr val="1F4976"/>
                          </a:solidFill>
                          <a:latin typeface="Cambria" pitchFamily="18" charset="0"/>
                        </a:rPr>
                        <a:t>chx</a:t>
                      </a:r>
                      <a:r>
                        <a:rPr lang="en-US" sz="1800" b="1" dirty="0" smtClean="0">
                          <a:solidFill>
                            <a:srgbClr val="1F4976"/>
                          </a:solidFill>
                          <a:latin typeface="Cambria" pitchFamily="18" charset="0"/>
                        </a:rPr>
                        <a:t>)</a:t>
                      </a:r>
                    </a:p>
                    <a:p>
                      <a:pPr algn="ctr"/>
                      <a:endParaRPr lang="en-US" sz="1800" b="1" dirty="0">
                        <a:solidFill>
                          <a:srgbClr val="1F4976"/>
                        </a:solidFill>
                        <a:latin typeface="Cambria" pitchFamily="18" charset="0"/>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BS2: 526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D2)</a:t>
                      </a:r>
                    </a:p>
                    <a:p>
                      <a:pPr algn="l"/>
                      <a:r>
                        <a:rPr lang="en-US" sz="1800" dirty="0" smtClean="0">
                          <a:solidFill>
                            <a:srgbClr val="1F4976"/>
                          </a:solidFill>
                          <a:latin typeface="Cambria" pitchFamily="18" charset="0"/>
                        </a:rPr>
                        <a:t>BS3: 507 (gas,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 </a:t>
                      </a:r>
                      <a:endParaRPr lang="ro-RO" sz="1800" dirty="0" smtClean="0">
                        <a:solidFill>
                          <a:srgbClr val="1F4976"/>
                        </a:solidFill>
                        <a:latin typeface="Cambria" pitchFamily="18" charset="0"/>
                      </a:endParaRPr>
                    </a:p>
                    <a:p>
                      <a:pPr algn="l"/>
                      <a:r>
                        <a:rPr lang="ro-RO" sz="1800" dirty="0" smtClean="0">
                          <a:solidFill>
                            <a:srgbClr val="1F4976"/>
                          </a:solidFill>
                          <a:latin typeface="Cambria" pitchFamily="18" charset="0"/>
                        </a:rPr>
                        <a:t>          </a:t>
                      </a:r>
                      <a:r>
                        <a:rPr lang="en-US" sz="1800" dirty="0" smtClean="0">
                          <a:solidFill>
                            <a:srgbClr val="1F4976"/>
                          </a:solidFill>
                          <a:latin typeface="Cambria" pitchFamily="18" charset="0"/>
                        </a:rPr>
                        <a:t>528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txBody>
                  <a:tcPr marL="33231" marR="33231"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BS1: 458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algn="ctr"/>
                      <a:r>
                        <a:rPr lang="en-US" sz="1800" dirty="0" smtClean="0">
                          <a:solidFill>
                            <a:srgbClr val="1F4976"/>
                          </a:solidFill>
                          <a:latin typeface="Cambria" pitchFamily="18" charset="0"/>
                        </a:rPr>
                        <a:t>BS2: 480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BS4: 472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txBody>
                  <a:tcPr marL="33231" marR="33231" marT="36000" marB="36000" anchor="ctr"/>
                </a:tc>
              </a:tr>
              <a:tr h="0">
                <a:tc>
                  <a:txBody>
                    <a:bodyPr/>
                    <a:lstStyle/>
                    <a:p>
                      <a:r>
                        <a:rPr lang="en-US" sz="1800" dirty="0" smtClean="0">
                          <a:solidFill>
                            <a:srgbClr val="1F4976"/>
                          </a:solidFill>
                          <a:latin typeface="Cambria" pitchFamily="18" charset="0"/>
                        </a:rPr>
                        <a:t>E</a:t>
                      </a:r>
                      <a:r>
                        <a:rPr lang="en-US" sz="1800" baseline="-25000" dirty="0" smtClean="0">
                          <a:solidFill>
                            <a:srgbClr val="1F4976"/>
                          </a:solidFill>
                          <a:latin typeface="Cambria" pitchFamily="18" charset="0"/>
                        </a:rPr>
                        <a:t>0-0</a:t>
                      </a:r>
                      <a:r>
                        <a:rPr lang="en-US" sz="1800" baseline="0" dirty="0" smtClean="0">
                          <a:solidFill>
                            <a:srgbClr val="1F4976"/>
                          </a:solidFill>
                          <a:latin typeface="Cambria" pitchFamily="18" charset="0"/>
                        </a:rPr>
                        <a:t>(nm)</a:t>
                      </a:r>
                      <a:endParaRPr lang="en-US" sz="1800" baseline="0" dirty="0">
                        <a:solidFill>
                          <a:srgbClr val="1F4976"/>
                        </a:solidFill>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438 (</a:t>
                      </a:r>
                      <a:r>
                        <a:rPr lang="en-US" sz="1800" b="1" dirty="0" err="1" smtClean="0">
                          <a:solidFill>
                            <a:srgbClr val="1F4976"/>
                          </a:solidFill>
                          <a:latin typeface="Cambria" pitchFamily="18" charset="0"/>
                        </a:rPr>
                        <a:t>chx</a:t>
                      </a:r>
                      <a:r>
                        <a:rPr lang="en-US" sz="1800" b="1" dirty="0" smtClean="0">
                          <a:solidFill>
                            <a:srgbClr val="1F4976"/>
                          </a:solidFill>
                          <a:latin typeface="Cambria" pitchFamily="18" charset="0"/>
                        </a:rPr>
                        <a:t>)</a:t>
                      </a:r>
                    </a:p>
                    <a:p>
                      <a:pPr algn="ctr"/>
                      <a:r>
                        <a:rPr lang="en-US" sz="1800" b="1" dirty="0" smtClean="0">
                          <a:solidFill>
                            <a:srgbClr val="1F4976"/>
                          </a:solidFill>
                          <a:latin typeface="Cambria" pitchFamily="18" charset="0"/>
                        </a:rPr>
                        <a:t>(449 (</a:t>
                      </a:r>
                      <a:r>
                        <a:rPr lang="en-US" sz="1800" b="1" dirty="0" err="1" smtClean="0">
                          <a:solidFill>
                            <a:srgbClr val="1F4976"/>
                          </a:solidFill>
                          <a:latin typeface="Cambria" pitchFamily="18" charset="0"/>
                        </a:rPr>
                        <a:t>acn</a:t>
                      </a:r>
                      <a:r>
                        <a:rPr lang="en-US" sz="1800" b="1" dirty="0" smtClean="0">
                          <a:solidFill>
                            <a:srgbClr val="1F4976"/>
                          </a:solidFill>
                          <a:latin typeface="Cambria" pitchFamily="18" charset="0"/>
                        </a:rPr>
                        <a:t>)</a:t>
                      </a:r>
                      <a:endParaRPr lang="en-US" sz="1800" b="1" dirty="0">
                        <a:solidFill>
                          <a:srgbClr val="1F4976"/>
                        </a:solidFill>
                        <a:latin typeface="Cambria" pitchFamily="18" charset="0"/>
                      </a:endParaRPr>
                    </a:p>
                  </a:txBody>
                  <a:tcPr marL="33231" marR="33231" marT="36000" marB="36000" anchor="ctr"/>
                </a:tc>
                <a:tc>
                  <a:txBody>
                    <a:bodyPr/>
                    <a:lstStyle/>
                    <a:p>
                      <a:pPr algn="l"/>
                      <a:r>
                        <a:rPr lang="en-US" sz="1800" dirty="0" smtClean="0">
                          <a:solidFill>
                            <a:srgbClr val="1F4976"/>
                          </a:solidFill>
                          <a:latin typeface="Cambria" pitchFamily="18" charset="0"/>
                        </a:rPr>
                        <a:t>BS3: 491 (gas,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c>
                  <a:txBody>
                    <a:bodyPr/>
                    <a:lstStyle/>
                    <a:p>
                      <a:pPr algn="ctr"/>
                      <a:endParaRPr lang="en-US" sz="1800" dirty="0">
                        <a:solidFill>
                          <a:srgbClr val="1F4976"/>
                        </a:solidFill>
                        <a:latin typeface="Cambria" pitchFamily="18" charset="0"/>
                      </a:endParaRPr>
                    </a:p>
                  </a:txBody>
                  <a:tcPr marL="33231" marR="33231" marT="36000" marB="36000" anchor="ctr"/>
                </a:tc>
              </a:tr>
              <a:tr h="0">
                <a:tc>
                  <a:txBody>
                    <a:bodyPr/>
                    <a:lstStyle/>
                    <a:p>
                      <a:r>
                        <a:rPr lang="en-US" sz="1800" dirty="0" smtClean="0">
                          <a:solidFill>
                            <a:srgbClr val="1F4976"/>
                          </a:solidFill>
                          <a:latin typeface="Cambria" pitchFamily="18" charset="0"/>
                          <a:sym typeface="Symbol"/>
                        </a:rPr>
                        <a:t></a:t>
                      </a:r>
                      <a:r>
                        <a:rPr lang="en-US" sz="1800" baseline="-25000" dirty="0" smtClean="0">
                          <a:solidFill>
                            <a:srgbClr val="1F4976"/>
                          </a:solidFill>
                          <a:latin typeface="Cambria" pitchFamily="18" charset="0"/>
                        </a:rPr>
                        <a:t>exp </a:t>
                      </a:r>
                      <a:r>
                        <a:rPr lang="en-US" sz="1800" baseline="0" dirty="0" smtClean="0">
                          <a:solidFill>
                            <a:srgbClr val="1F4976"/>
                          </a:solidFill>
                          <a:latin typeface="Cambria" pitchFamily="18" charset="0"/>
                        </a:rPr>
                        <a:t>(ns)</a:t>
                      </a:r>
                      <a:endParaRPr lang="en-US" sz="1800" dirty="0">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6.4</a:t>
                      </a:r>
                      <a:endParaRPr lang="en-US" sz="1800" b="1" dirty="0">
                        <a:solidFill>
                          <a:srgbClr val="1F4976"/>
                        </a:solidFill>
                        <a:latin typeface="Cambria" pitchFamily="18" charset="0"/>
                      </a:endParaRPr>
                    </a:p>
                  </a:txBody>
                  <a:tcPr marL="33231" marR="33231" marT="36000" marB="36000" anchor="ctr"/>
                </a:tc>
                <a:tc>
                  <a:txBody>
                    <a:bodyPr/>
                    <a:lstStyle/>
                    <a:p>
                      <a:pPr algn="ct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c>
                  <a:txBody>
                    <a:bodyPr/>
                    <a:lstStyle/>
                    <a:p>
                      <a:pPr algn="ct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sym typeface="Symbol"/>
                        </a:rPr>
                        <a:t></a:t>
                      </a:r>
                      <a:r>
                        <a:rPr lang="en-US" sz="1800" baseline="-25000" dirty="0" smtClean="0">
                          <a:solidFill>
                            <a:srgbClr val="1F4976"/>
                          </a:solidFill>
                          <a:latin typeface="Cambria" pitchFamily="18" charset="0"/>
                        </a:rPr>
                        <a:t>r </a:t>
                      </a:r>
                      <a:r>
                        <a:rPr lang="en-US" sz="1800" baseline="0" dirty="0" smtClean="0">
                          <a:solidFill>
                            <a:srgbClr val="1F4976"/>
                          </a:solidFill>
                          <a:latin typeface="Cambria" pitchFamily="18" charset="0"/>
                        </a:rPr>
                        <a:t>(ns)</a:t>
                      </a:r>
                      <a:endParaRPr lang="en-US" sz="1800" dirty="0" smtClean="0">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6.88</a:t>
                      </a:r>
                      <a:endParaRPr lang="en-US" sz="1800" b="1" dirty="0">
                        <a:solidFill>
                          <a:srgbClr val="1F4976"/>
                        </a:solidFill>
                        <a:latin typeface="Cambria" pitchFamily="18" charset="0"/>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solidFill>
                            <a:srgbClr val="1F4976"/>
                          </a:solidFill>
                          <a:latin typeface="Cambria" pitchFamily="18" charset="0"/>
                        </a:rPr>
                        <a:t>BS2: 8.71 (</a:t>
                      </a:r>
                      <a:r>
                        <a:rPr lang="en-US" sz="1800" baseline="0" dirty="0" err="1" smtClean="0">
                          <a:solidFill>
                            <a:srgbClr val="1F4976"/>
                          </a:solidFill>
                          <a:latin typeface="Cambria" pitchFamily="18" charset="0"/>
                        </a:rPr>
                        <a:t>chx</a:t>
                      </a:r>
                      <a:r>
                        <a:rPr lang="en-US" sz="1800" baseline="0" dirty="0" smtClean="0">
                          <a:solidFill>
                            <a:srgbClr val="1F4976"/>
                          </a:solidFill>
                          <a:latin typeface="Cambria" pitchFamily="18" charset="0"/>
                        </a:rPr>
                        <a:t>, D2) </a:t>
                      </a:r>
                      <a:endParaRPr lang="en-US" sz="1800" dirty="0" smtClean="0">
                        <a:solidFill>
                          <a:srgbClr val="1F4976"/>
                        </a:solidFill>
                        <a:latin typeface="Cambria" pitchFamily="18" charset="0"/>
                      </a:endParaRPr>
                    </a:p>
                    <a:p>
                      <a:pPr algn="l"/>
                      <a:r>
                        <a:rPr lang="en-US" sz="1800" dirty="0" smtClean="0">
                          <a:solidFill>
                            <a:srgbClr val="1F4976"/>
                          </a:solidFill>
                          <a:latin typeface="Cambria" pitchFamily="18" charset="0"/>
                        </a:rPr>
                        <a:t>BS3: 11.49</a:t>
                      </a:r>
                      <a:r>
                        <a:rPr lang="en-US" sz="1800" baseline="0" dirty="0" smtClean="0">
                          <a:solidFill>
                            <a:srgbClr val="1F4976"/>
                          </a:solidFill>
                          <a:latin typeface="Cambria" pitchFamily="18" charset="0"/>
                        </a:rPr>
                        <a:t> (gas, </a:t>
                      </a:r>
                      <a:r>
                        <a:rPr lang="en-US" sz="1800" baseline="0" dirty="0" err="1" smtClean="0">
                          <a:solidFill>
                            <a:srgbClr val="1F4976"/>
                          </a:solidFill>
                          <a:latin typeface="Cambria" pitchFamily="18" charset="0"/>
                        </a:rPr>
                        <a:t>NoD</a:t>
                      </a:r>
                      <a:r>
                        <a:rPr lang="en-US" sz="1800" baseline="0" dirty="0" smtClean="0">
                          <a:solidFill>
                            <a:srgbClr val="1F4976"/>
                          </a:solidFill>
                          <a:latin typeface="Cambria" pitchFamily="18" charset="0"/>
                        </a:rPr>
                        <a:t>); </a:t>
                      </a:r>
                      <a:endParaRPr lang="ro-RO" sz="1800" baseline="0" dirty="0" smtClean="0">
                        <a:solidFill>
                          <a:srgbClr val="1F4976"/>
                        </a:solidFill>
                        <a:latin typeface="Cambria" pitchFamily="18" charset="0"/>
                      </a:endParaRPr>
                    </a:p>
                    <a:p>
                      <a:pPr algn="l"/>
                      <a:r>
                        <a:rPr lang="ro-RO" sz="1800" baseline="0" dirty="0" smtClean="0">
                          <a:solidFill>
                            <a:srgbClr val="1F4976"/>
                          </a:solidFill>
                          <a:latin typeface="Cambria" pitchFamily="18" charset="0"/>
                        </a:rPr>
                        <a:t>            </a:t>
                      </a:r>
                      <a:r>
                        <a:rPr lang="en-US" sz="1800" baseline="0" dirty="0" smtClean="0">
                          <a:solidFill>
                            <a:srgbClr val="1F4976"/>
                          </a:solidFill>
                          <a:latin typeface="Cambria" pitchFamily="18" charset="0"/>
                        </a:rPr>
                        <a:t>9.43 (</a:t>
                      </a:r>
                      <a:r>
                        <a:rPr lang="en-US" sz="1800" baseline="0" dirty="0" err="1" smtClean="0">
                          <a:solidFill>
                            <a:srgbClr val="1F4976"/>
                          </a:solidFill>
                          <a:latin typeface="Cambria" pitchFamily="18" charset="0"/>
                        </a:rPr>
                        <a:t>chx</a:t>
                      </a:r>
                      <a:r>
                        <a:rPr lang="en-US" sz="1800" baseline="0" dirty="0" smtClean="0">
                          <a:solidFill>
                            <a:srgbClr val="1F4976"/>
                          </a:solidFill>
                          <a:latin typeface="Cambria" pitchFamily="18" charset="0"/>
                        </a:rPr>
                        <a:t>, </a:t>
                      </a:r>
                      <a:r>
                        <a:rPr lang="en-US" sz="1800" baseline="0" dirty="0" err="1" smtClean="0">
                          <a:solidFill>
                            <a:srgbClr val="1F4976"/>
                          </a:solidFill>
                          <a:latin typeface="Cambria" pitchFamily="18" charset="0"/>
                        </a:rPr>
                        <a:t>NoD</a:t>
                      </a:r>
                      <a:r>
                        <a:rPr lang="en-US" sz="1800" baseline="0" dirty="0" smtClean="0">
                          <a:solidFill>
                            <a:srgbClr val="1F4976"/>
                          </a:solidFill>
                          <a:latin typeface="Cambria" pitchFamily="18" charset="0"/>
                        </a:rPr>
                        <a:t>)</a:t>
                      </a:r>
                    </a:p>
                  </a:txBody>
                  <a:tcPr marL="33231" marR="33231" marT="36000" marB="3600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BS1: 5.48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BS2: 6.21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rPr>
                        <a:t>BS4: 6.01 (</a:t>
                      </a:r>
                      <a:r>
                        <a:rPr lang="en-US" sz="1800" dirty="0" err="1" smtClean="0">
                          <a:solidFill>
                            <a:srgbClr val="1F4976"/>
                          </a:solidFill>
                          <a:latin typeface="Cambria" pitchFamily="18" charset="0"/>
                        </a:rPr>
                        <a:t>chx</a:t>
                      </a:r>
                      <a:r>
                        <a:rPr lang="en-US" sz="1800" dirty="0" smtClean="0">
                          <a:solidFill>
                            <a:srgbClr val="1F4976"/>
                          </a:solidFill>
                          <a:latin typeface="Cambria" pitchFamily="18" charset="0"/>
                        </a:rPr>
                        <a:t>, </a:t>
                      </a:r>
                      <a:r>
                        <a:rPr lang="en-US" sz="1800" dirty="0" err="1" smtClean="0">
                          <a:solidFill>
                            <a:srgbClr val="1F4976"/>
                          </a:solidFill>
                          <a:latin typeface="Cambria" pitchFamily="18" charset="0"/>
                        </a:rPr>
                        <a:t>NoD</a:t>
                      </a:r>
                      <a:r>
                        <a:rPr lang="en-US" sz="1800" dirty="0" smtClean="0">
                          <a:solidFill>
                            <a:srgbClr val="1F4976"/>
                          </a:solidFill>
                          <a:latin typeface="Cambria" pitchFamily="18" charset="0"/>
                        </a:rPr>
                        <a:t>)</a:t>
                      </a:r>
                    </a:p>
                  </a:txBody>
                  <a:tcPr marL="33231" marR="33231" marT="36000" marB="36000" anchor="ct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rgbClr val="1F4976"/>
                          </a:solidFill>
                          <a:latin typeface="Cambria" pitchFamily="18" charset="0"/>
                          <a:sym typeface="Symbol"/>
                        </a:rPr>
                        <a:t></a:t>
                      </a:r>
                      <a:r>
                        <a:rPr lang="en-US" sz="1800" baseline="-25000" dirty="0" smtClean="0">
                          <a:solidFill>
                            <a:srgbClr val="1F4976"/>
                          </a:solidFill>
                          <a:latin typeface="Cambria" pitchFamily="18" charset="0"/>
                        </a:rPr>
                        <a:t>nr </a:t>
                      </a:r>
                      <a:r>
                        <a:rPr lang="en-US" sz="1800" baseline="0" dirty="0" smtClean="0">
                          <a:solidFill>
                            <a:srgbClr val="1F4976"/>
                          </a:solidFill>
                          <a:latin typeface="Cambria" pitchFamily="18" charset="0"/>
                        </a:rPr>
                        <a:t>(ns)</a:t>
                      </a:r>
                      <a:endParaRPr lang="en-US" sz="1800" dirty="0" smtClean="0">
                        <a:latin typeface="Cambria" pitchFamily="18" charset="0"/>
                      </a:endParaRPr>
                    </a:p>
                  </a:txBody>
                  <a:tcPr marL="33231" marR="33231" marT="36000" marB="36000" anchor="ctr"/>
                </a:tc>
                <a:tc>
                  <a:txBody>
                    <a:bodyPr/>
                    <a:lstStyle/>
                    <a:p>
                      <a:pPr algn="ctr"/>
                      <a:r>
                        <a:rPr lang="en-US" sz="1800" b="1" dirty="0" err="1" smtClean="0">
                          <a:solidFill>
                            <a:srgbClr val="1F4976"/>
                          </a:solidFill>
                          <a:latin typeface="Cambria" pitchFamily="18" charset="0"/>
                        </a:rPr>
                        <a:t>n.a</a:t>
                      </a:r>
                      <a:r>
                        <a:rPr lang="en-US" sz="1800" b="1" dirty="0" smtClean="0">
                          <a:solidFill>
                            <a:srgbClr val="1F4976"/>
                          </a:solidFill>
                          <a:latin typeface="Cambria" pitchFamily="18" charset="0"/>
                        </a:rPr>
                        <a:t>.</a:t>
                      </a:r>
                      <a:endParaRPr lang="en-US" sz="1800" b="1" dirty="0">
                        <a:solidFill>
                          <a:srgbClr val="1F4976"/>
                        </a:solidFill>
                        <a:latin typeface="Cambria" pitchFamily="18" charset="0"/>
                      </a:endParaRPr>
                    </a:p>
                  </a:txBody>
                  <a:tcPr marL="33231" marR="33231" marT="36000" marB="36000" anchor="ctr"/>
                </a:tc>
                <a:tc>
                  <a:txBody>
                    <a:bodyPr/>
                    <a:lstStyle/>
                    <a:p>
                      <a:pPr algn="ct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c>
                  <a:txBody>
                    <a:bodyPr/>
                    <a:lstStyle/>
                    <a:p>
                      <a:pPr algn="ctr"/>
                      <a:r>
                        <a:rPr lang="en-US" sz="1800" dirty="0" smtClean="0">
                          <a:solidFill>
                            <a:srgbClr val="1F4976"/>
                          </a:solidFill>
                          <a:latin typeface="Cambria" pitchFamily="18" charset="0"/>
                        </a:rPr>
                        <a:t>-</a:t>
                      </a:r>
                      <a:endParaRPr lang="en-US" sz="1800" dirty="0">
                        <a:solidFill>
                          <a:srgbClr val="1F4976"/>
                        </a:solidFill>
                        <a:latin typeface="Cambria" pitchFamily="18" charset="0"/>
                      </a:endParaRPr>
                    </a:p>
                  </a:txBody>
                  <a:tcPr marL="33231" marR="33231" marT="36000" marB="36000" anchor="ctr"/>
                </a:tc>
              </a:tr>
              <a:tr h="0">
                <a:tc>
                  <a:txBody>
                    <a:bodyPr/>
                    <a:lstStyle/>
                    <a:p>
                      <a:r>
                        <a:rPr lang="en-US" sz="1800" dirty="0" smtClean="0">
                          <a:solidFill>
                            <a:srgbClr val="1F4976"/>
                          </a:solidFill>
                          <a:latin typeface="Cambria" pitchFamily="18" charset="0"/>
                          <a:sym typeface="Symbol"/>
                        </a:rPr>
                        <a:t></a:t>
                      </a:r>
                      <a:r>
                        <a:rPr lang="en-US" sz="1800" dirty="0" smtClean="0">
                          <a:solidFill>
                            <a:srgbClr val="1F4976"/>
                          </a:solidFill>
                          <a:latin typeface="Cambria" pitchFamily="18" charset="0"/>
                        </a:rPr>
                        <a:t>(%)</a:t>
                      </a:r>
                      <a:endParaRPr lang="en-US" sz="1800" dirty="0">
                        <a:latin typeface="Cambria" pitchFamily="18" charset="0"/>
                      </a:endParaRPr>
                    </a:p>
                  </a:txBody>
                  <a:tcPr marL="33231" marR="33231" marT="36000" marB="36000" anchor="ctr"/>
                </a:tc>
                <a:tc>
                  <a:txBody>
                    <a:bodyPr/>
                    <a:lstStyle/>
                    <a:p>
                      <a:pPr algn="ctr"/>
                      <a:r>
                        <a:rPr lang="en-US" sz="1800" b="1" dirty="0" smtClean="0">
                          <a:solidFill>
                            <a:srgbClr val="1F4976"/>
                          </a:solidFill>
                          <a:latin typeface="Cambria" pitchFamily="18" charset="0"/>
                        </a:rPr>
                        <a:t>93 (</a:t>
                      </a:r>
                      <a:r>
                        <a:rPr lang="en-US" sz="1800" b="1" dirty="0" err="1" smtClean="0">
                          <a:solidFill>
                            <a:srgbClr val="1F4976"/>
                          </a:solidFill>
                          <a:latin typeface="Cambria" pitchFamily="18" charset="0"/>
                        </a:rPr>
                        <a:t>chx</a:t>
                      </a:r>
                      <a:r>
                        <a:rPr lang="en-US" sz="1800" b="1" dirty="0" smtClean="0">
                          <a:solidFill>
                            <a:srgbClr val="1F4976"/>
                          </a:solidFill>
                          <a:latin typeface="Cambria" pitchFamily="18" charset="0"/>
                        </a:rPr>
                        <a:t>)</a:t>
                      </a:r>
                      <a:endParaRPr lang="en-US" sz="1800" b="1" dirty="0">
                        <a:solidFill>
                          <a:srgbClr val="1F4976"/>
                        </a:solidFill>
                        <a:latin typeface="Cambria" pitchFamily="18" charset="0"/>
                      </a:endParaRPr>
                    </a:p>
                  </a:txBody>
                  <a:tcPr marL="33231" marR="33231" marT="36000" marB="36000" anchor="ctr"/>
                </a:tc>
                <a:tc>
                  <a:txBody>
                    <a:bodyPr/>
                    <a:lstStyle/>
                    <a:p>
                      <a:pPr algn="ctr"/>
                      <a:r>
                        <a:rPr lang="en-US" sz="1800" b="0" dirty="0" smtClean="0">
                          <a:solidFill>
                            <a:srgbClr val="1F4976"/>
                          </a:solidFill>
                          <a:latin typeface="Cambria" pitchFamily="18" charset="0"/>
                        </a:rPr>
                        <a:t>-</a:t>
                      </a:r>
                      <a:endParaRPr lang="en-US" sz="1800" b="0" dirty="0">
                        <a:solidFill>
                          <a:srgbClr val="1F4976"/>
                        </a:solidFill>
                        <a:latin typeface="Cambria" pitchFamily="18" charset="0"/>
                      </a:endParaRPr>
                    </a:p>
                  </a:txBody>
                  <a:tcPr marL="33231" marR="33231" marT="36000" marB="36000" anchor="ctr"/>
                </a:tc>
                <a:tc>
                  <a:txBody>
                    <a:bodyPr/>
                    <a:lstStyle/>
                    <a:p>
                      <a:pPr algn="ctr"/>
                      <a:r>
                        <a:rPr lang="en-US" sz="1800" b="0" dirty="0" smtClean="0">
                          <a:solidFill>
                            <a:srgbClr val="1F4976"/>
                          </a:solidFill>
                          <a:latin typeface="Cambria" pitchFamily="18" charset="0"/>
                        </a:rPr>
                        <a:t>-</a:t>
                      </a:r>
                      <a:endParaRPr lang="en-US" sz="1800" b="0" dirty="0">
                        <a:solidFill>
                          <a:srgbClr val="1F4976"/>
                        </a:solidFill>
                        <a:latin typeface="Cambria" pitchFamily="18" charset="0"/>
                      </a:endParaRPr>
                    </a:p>
                  </a:txBody>
                  <a:tcPr marL="33231" marR="33231" marT="36000" marB="36000" anchor="ctr"/>
                </a:tc>
              </a:tr>
            </a:tbl>
          </a:graphicData>
        </a:graphic>
      </p:graphicFrame>
      <p:sp>
        <p:nvSpPr>
          <p:cNvPr id="3" name="TextBox 2"/>
          <p:cNvSpPr txBox="1"/>
          <p:nvPr/>
        </p:nvSpPr>
        <p:spPr>
          <a:xfrm>
            <a:off x="7285220" y="2133600"/>
            <a:ext cx="1928733" cy="1569660"/>
          </a:xfrm>
          <a:prstGeom prst="rect">
            <a:avLst/>
          </a:prstGeom>
          <a:noFill/>
        </p:spPr>
        <p:txBody>
          <a:bodyPr wrap="none" rtlCol="0">
            <a:spAutoFit/>
          </a:bodyPr>
          <a:lstStyle/>
          <a:p>
            <a:r>
              <a:rPr lang="ro-RO" sz="1600" dirty="0" smtClean="0">
                <a:solidFill>
                  <a:srgbClr val="0066FF"/>
                </a:solidFill>
                <a:latin typeface="Cambria" panose="02040503050406030204" pitchFamily="18" charset="0"/>
              </a:rPr>
              <a:t>Symmetries: </a:t>
            </a:r>
          </a:p>
          <a:p>
            <a:r>
              <a:rPr lang="ro-RO" sz="1600" dirty="0" smtClean="0">
                <a:solidFill>
                  <a:srgbClr val="0066FF"/>
                </a:solidFill>
                <a:latin typeface="Cambria" panose="02040503050406030204" pitchFamily="18" charset="0"/>
              </a:rPr>
              <a:t>        D2h, D2, C2</a:t>
            </a:r>
          </a:p>
          <a:p>
            <a:r>
              <a:rPr lang="en-US" sz="1600" dirty="0" smtClean="0">
                <a:solidFill>
                  <a:srgbClr val="0066FF"/>
                </a:solidFill>
                <a:latin typeface="Cambria" panose="02040503050406030204" pitchFamily="18" charset="0"/>
              </a:rPr>
              <a:t>BS1: 6-31G(d)</a:t>
            </a:r>
          </a:p>
          <a:p>
            <a:r>
              <a:rPr lang="en-US" sz="1600" dirty="0" smtClean="0">
                <a:solidFill>
                  <a:srgbClr val="0066FF"/>
                </a:solidFill>
                <a:latin typeface="Cambria" panose="02040503050406030204" pitchFamily="18" charset="0"/>
              </a:rPr>
              <a:t>BS2: 6-31+G(</a:t>
            </a:r>
            <a:r>
              <a:rPr lang="en-US" sz="1600" dirty="0" err="1" smtClean="0">
                <a:solidFill>
                  <a:srgbClr val="0066FF"/>
                </a:solidFill>
                <a:latin typeface="Cambria" panose="02040503050406030204" pitchFamily="18" charset="0"/>
              </a:rPr>
              <a:t>d,p</a:t>
            </a:r>
            <a:r>
              <a:rPr lang="en-US" sz="1600" dirty="0" smtClean="0">
                <a:solidFill>
                  <a:srgbClr val="0066FF"/>
                </a:solidFill>
                <a:latin typeface="Cambria" panose="02040503050406030204" pitchFamily="18" charset="0"/>
              </a:rPr>
              <a:t>)</a:t>
            </a:r>
          </a:p>
          <a:p>
            <a:r>
              <a:rPr lang="en-US" sz="1600" dirty="0" smtClean="0">
                <a:solidFill>
                  <a:srgbClr val="0066FF"/>
                </a:solidFill>
                <a:latin typeface="Cambria" panose="02040503050406030204" pitchFamily="18" charset="0"/>
              </a:rPr>
              <a:t>BS3: 6-31+G(2d,2p)</a:t>
            </a:r>
          </a:p>
          <a:p>
            <a:r>
              <a:rPr lang="en-US" sz="1600" dirty="0" smtClean="0">
                <a:solidFill>
                  <a:srgbClr val="0066FF"/>
                </a:solidFill>
                <a:latin typeface="Cambria" panose="02040503050406030204" pitchFamily="18" charset="0"/>
              </a:rPr>
              <a:t>BS4: 6-311G(</a:t>
            </a:r>
            <a:r>
              <a:rPr lang="en-US" sz="1600" dirty="0" err="1" smtClean="0">
                <a:solidFill>
                  <a:srgbClr val="0066FF"/>
                </a:solidFill>
                <a:latin typeface="Cambria" panose="02040503050406030204" pitchFamily="18" charset="0"/>
              </a:rPr>
              <a:t>d,p</a:t>
            </a:r>
            <a:r>
              <a:rPr lang="en-US" sz="1600" dirty="0" smtClean="0">
                <a:solidFill>
                  <a:srgbClr val="0066FF"/>
                </a:solidFill>
                <a:latin typeface="Cambria" panose="02040503050406030204" pitchFamily="18" charset="0"/>
              </a:rPr>
              <a:t>)</a:t>
            </a:r>
            <a:endParaRPr lang="en-US" sz="1600" dirty="0">
              <a:solidFill>
                <a:srgbClr val="0066FF"/>
              </a:solidFill>
              <a:latin typeface="Cambria" panose="02040503050406030204" pitchFamily="18" charset="0"/>
            </a:endParaRPr>
          </a:p>
        </p:txBody>
      </p:sp>
      <p:pic>
        <p:nvPicPr>
          <p:cNvPr id="1026" name="Picture 2" descr="http://upload.wikimedia.org/wikipedia/commons/1/11/Perylene-3D-ball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77908" y="644434"/>
            <a:ext cx="1195754" cy="1489166"/>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5562600" y="5334000"/>
            <a:ext cx="3534173" cy="1477328"/>
          </a:xfrm>
          <a:prstGeom prst="rect">
            <a:avLst/>
          </a:prstGeom>
          <a:noFill/>
        </p:spPr>
        <p:txBody>
          <a:bodyPr wrap="none" rtlCol="0">
            <a:spAutoFit/>
          </a:bodyPr>
          <a:lstStyle/>
          <a:p>
            <a:r>
              <a:rPr lang="en-US" b="1" dirty="0" smtClean="0">
                <a:solidFill>
                  <a:srgbClr val="0066FF"/>
                </a:solidFill>
                <a:effectLst>
                  <a:outerShdw blurRad="38100" dist="38100" dir="2700000" algn="tl">
                    <a:srgbClr val="000000">
                      <a:alpha val="43137"/>
                    </a:srgbClr>
                  </a:outerShdw>
                </a:effectLst>
                <a:latin typeface="Cambria" panose="02040503050406030204" pitchFamily="18" charset="0"/>
              </a:rPr>
              <a:t>Conclusions:</a:t>
            </a:r>
          </a:p>
          <a:p>
            <a:r>
              <a:rPr lang="en-US" b="1" dirty="0" smtClean="0">
                <a:solidFill>
                  <a:schemeClr val="accent5">
                    <a:lumMod val="75000"/>
                  </a:schemeClr>
                </a:solidFill>
                <a:latin typeface="Cambria" panose="02040503050406030204" pitchFamily="18" charset="0"/>
              </a:rPr>
              <a:t>Dispersion</a:t>
            </a:r>
            <a:r>
              <a:rPr lang="en-US" dirty="0" smtClean="0">
                <a:solidFill>
                  <a:srgbClr val="0066FF"/>
                </a:solidFill>
                <a:latin typeface="Cambria" panose="02040503050406030204" pitchFamily="18" charset="0"/>
              </a:rPr>
              <a:t>: not important (intra)</a:t>
            </a:r>
          </a:p>
          <a:p>
            <a:r>
              <a:rPr lang="en-US" b="1" dirty="0" smtClean="0">
                <a:solidFill>
                  <a:srgbClr val="FF0000"/>
                </a:solidFill>
                <a:latin typeface="Cambria" panose="02040503050406030204" pitchFamily="18" charset="0"/>
              </a:rPr>
              <a:t>Solvent</a:t>
            </a:r>
            <a:r>
              <a:rPr lang="en-US" dirty="0" smtClean="0">
                <a:solidFill>
                  <a:srgbClr val="0066FF"/>
                </a:solidFill>
                <a:latin typeface="Cambria" panose="02040503050406030204" pitchFamily="18" charset="0"/>
              </a:rPr>
              <a:t>: important</a:t>
            </a:r>
          </a:p>
          <a:p>
            <a:r>
              <a:rPr lang="en-US" b="1" dirty="0" smtClean="0">
                <a:solidFill>
                  <a:srgbClr val="FF0000"/>
                </a:solidFill>
                <a:latin typeface="Cambria" panose="02040503050406030204" pitchFamily="18" charset="0"/>
              </a:rPr>
              <a:t>Functional</a:t>
            </a:r>
            <a:r>
              <a:rPr lang="en-US" dirty="0" smtClean="0">
                <a:solidFill>
                  <a:srgbClr val="0066FF"/>
                </a:solidFill>
                <a:latin typeface="Cambria" panose="02040503050406030204" pitchFamily="18" charset="0"/>
              </a:rPr>
              <a:t>: important</a:t>
            </a:r>
          </a:p>
          <a:p>
            <a:r>
              <a:rPr lang="en-US" b="1" dirty="0" smtClean="0">
                <a:solidFill>
                  <a:srgbClr val="EB8515"/>
                </a:solidFill>
                <a:latin typeface="Cambria" panose="02040503050406030204" pitchFamily="18" charset="0"/>
              </a:rPr>
              <a:t>Basis</a:t>
            </a:r>
            <a:r>
              <a:rPr lang="en-US" dirty="0" smtClean="0">
                <a:solidFill>
                  <a:srgbClr val="EB8515"/>
                </a:solidFill>
                <a:latin typeface="Cambria" panose="02040503050406030204" pitchFamily="18" charset="0"/>
              </a:rPr>
              <a:t> </a:t>
            </a:r>
            <a:r>
              <a:rPr lang="en-US" b="1" dirty="0" smtClean="0">
                <a:solidFill>
                  <a:srgbClr val="EB8515"/>
                </a:solidFill>
                <a:latin typeface="Cambria" panose="02040503050406030204" pitchFamily="18" charset="0"/>
              </a:rPr>
              <a:t>set</a:t>
            </a:r>
            <a:r>
              <a:rPr lang="en-US" dirty="0" smtClean="0">
                <a:solidFill>
                  <a:srgbClr val="0066FF"/>
                </a:solidFill>
                <a:latin typeface="Cambria" panose="02040503050406030204" pitchFamily="18" charset="0"/>
              </a:rPr>
              <a:t>: </a:t>
            </a:r>
            <a:r>
              <a:rPr lang="ro-RO" dirty="0" smtClean="0">
                <a:solidFill>
                  <a:srgbClr val="0066FF"/>
                </a:solidFill>
                <a:latin typeface="Cambria" panose="02040503050406030204" pitchFamily="18" charset="0"/>
              </a:rPr>
              <a:t>important</a:t>
            </a:r>
            <a:endParaRPr lang="en-US" dirty="0">
              <a:solidFill>
                <a:srgbClr val="0066FF"/>
              </a:solidFill>
              <a:latin typeface="Cambria" panose="02040503050406030204" pitchFamily="18" charset="0"/>
            </a:endParaRPr>
          </a:p>
        </p:txBody>
      </p:sp>
    </p:spTree>
    <p:extLst>
      <p:ext uri="{BB962C8B-B14F-4D97-AF65-F5344CB8AC3E}">
        <p14:creationId xmlns:p14="http://schemas.microsoft.com/office/powerpoint/2010/main" xmlns="" val="191898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76200" y="6096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graphicFrame>
        <p:nvGraphicFramePr>
          <p:cNvPr id="7" name="Table 6"/>
          <p:cNvGraphicFramePr>
            <a:graphicFrameLocks noGrp="1"/>
          </p:cNvGraphicFramePr>
          <p:nvPr/>
        </p:nvGraphicFramePr>
        <p:xfrm>
          <a:off x="0" y="1905000"/>
          <a:ext cx="5260857" cy="4354458"/>
        </p:xfrm>
        <a:graphic>
          <a:graphicData uri="http://schemas.openxmlformats.org/drawingml/2006/table">
            <a:tbl>
              <a:tblPr/>
              <a:tblGrid>
                <a:gridCol w="1143000"/>
                <a:gridCol w="871629"/>
                <a:gridCol w="1132588"/>
                <a:gridCol w="1092138"/>
                <a:gridCol w="1021502"/>
              </a:tblGrid>
              <a:tr h="173913">
                <a:tc>
                  <a:txBody>
                    <a:bodyPr/>
                    <a:lstStyle/>
                    <a:p>
                      <a:pPr algn="ctr">
                        <a:spcAft>
                          <a:spcPts val="0"/>
                        </a:spcAft>
                      </a:pPr>
                      <a:r>
                        <a:rPr lang="en-US" sz="1000" b="1">
                          <a:solidFill>
                            <a:schemeClr val="tx2"/>
                          </a:solidFill>
                          <a:latin typeface="Cambria" pitchFamily="18" charset="0"/>
                          <a:ea typeface="Times New Roman"/>
                          <a:cs typeface="Times New Roman"/>
                        </a:rPr>
                        <a:t>Conformer</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latin typeface="Cambria" pitchFamily="18" charset="0"/>
                          <a:ea typeface="Times New Roman"/>
                          <a:cs typeface="Times New Roman"/>
                        </a:rPr>
                        <a:t>C9-C8-C7-N1</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latin typeface="Cambria" pitchFamily="18" charset="0"/>
                          <a:ea typeface="Times New Roman"/>
                          <a:cs typeface="Times New Roman"/>
                        </a:rPr>
                        <a:t>N11-C10-C7-N1 </a:t>
                      </a:r>
                      <a:endParaRPr lang="en-US" sz="1000">
                        <a:solidFill>
                          <a:schemeClr val="tx2"/>
                        </a:solidFill>
                        <a:latin typeface="Cambria" pitchFamily="18" charset="0"/>
                        <a:ea typeface="Times New Roman"/>
                        <a:cs typeface="Times New Roman"/>
                      </a:endParaRP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latin typeface="Cambria" pitchFamily="18" charset="0"/>
                          <a:ea typeface="Times New Roman"/>
                          <a:cs typeface="Times New Roman"/>
                        </a:rPr>
                        <a:t>C8-C7-N1-C5</a:t>
                      </a:r>
                      <a:endParaRPr lang="en-US" sz="1000">
                        <a:solidFill>
                          <a:schemeClr val="tx2"/>
                        </a:solidFill>
                        <a:latin typeface="Cambria" pitchFamily="18" charset="0"/>
                        <a:ea typeface="Times New Roman"/>
                        <a:cs typeface="Times New Roman"/>
                      </a:endParaRP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latin typeface="Cambria" pitchFamily="18" charset="0"/>
                          <a:ea typeface="Times New Roman"/>
                          <a:cs typeface="Times New Roman"/>
                        </a:rPr>
                        <a:t>C3-C4-C5-N1</a:t>
                      </a:r>
                      <a:endParaRPr lang="en-US" sz="1000">
                        <a:solidFill>
                          <a:schemeClr val="tx2"/>
                        </a:solidFill>
                        <a:latin typeface="Cambria" pitchFamily="18" charset="0"/>
                        <a:ea typeface="Times New Roman"/>
                        <a:cs typeface="Times New Roman"/>
                      </a:endParaRP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434782">
                <a:tc>
                  <a:txBody>
                    <a:bodyPr/>
                    <a:lstStyle/>
                    <a:p>
                      <a:pPr algn="ctr">
                        <a:spcAft>
                          <a:spcPts val="0"/>
                        </a:spcAft>
                      </a:pPr>
                      <a:r>
                        <a:rPr lang="en-US" sz="1000" b="1">
                          <a:solidFill>
                            <a:schemeClr val="tx2"/>
                          </a:solidFill>
                          <a:latin typeface="Cambria" pitchFamily="18" charset="0"/>
                          <a:ea typeface="Times New Roman"/>
                          <a:cs typeface="Times New Roman"/>
                        </a:rPr>
                        <a:t>TG+G-C+ (1)</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-167.1</a:t>
                      </a:r>
                    </a:p>
                    <a:p>
                      <a:pPr algn="ctr">
                        <a:spcAft>
                          <a:spcPts val="0"/>
                        </a:spcAft>
                      </a:pPr>
                      <a:r>
                        <a:rPr lang="en-US" sz="1000" b="1">
                          <a:solidFill>
                            <a:schemeClr val="tx2"/>
                          </a:solidFill>
                          <a:effectLst/>
                          <a:latin typeface="Cambria" pitchFamily="18" charset="0"/>
                          <a:ea typeface="Times New Roman"/>
                          <a:cs typeface="Times New Roman"/>
                        </a:rPr>
                        <a:t>-170.9</a:t>
                      </a:r>
                    </a:p>
                    <a:p>
                      <a:pPr algn="ctr">
                        <a:spcAft>
                          <a:spcPts val="0"/>
                        </a:spcAft>
                      </a:pPr>
                      <a:r>
                        <a:rPr lang="en-US" sz="1000" b="1">
                          <a:solidFill>
                            <a:schemeClr val="tx2"/>
                          </a:solidFill>
                          <a:effectLst/>
                          <a:latin typeface="Cambria" pitchFamily="18" charset="0"/>
                          <a:ea typeface="Times New Roman"/>
                          <a:cs typeface="Times New Roman"/>
                        </a:rPr>
                        <a:t>-170.3</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b="1">
                          <a:solidFill>
                            <a:schemeClr val="tx2"/>
                          </a:solidFill>
                          <a:effectLst/>
                          <a:latin typeface="Cambria" pitchFamily="18" charset="0"/>
                          <a:ea typeface="Times New Roman"/>
                          <a:cs typeface="Times New Roman"/>
                        </a:rPr>
                        <a:t>79.2</a:t>
                      </a:r>
                    </a:p>
                    <a:p>
                      <a:pPr algn="ctr">
                        <a:spcAft>
                          <a:spcPts val="0"/>
                        </a:spcAft>
                      </a:pPr>
                      <a:r>
                        <a:rPr lang="en-US" sz="1000" b="1">
                          <a:solidFill>
                            <a:schemeClr val="tx2"/>
                          </a:solidFill>
                          <a:effectLst/>
                          <a:latin typeface="Cambria" pitchFamily="18" charset="0"/>
                          <a:ea typeface="Times New Roman"/>
                          <a:cs typeface="Times New Roman"/>
                        </a:rPr>
                        <a:t>103.6</a:t>
                      </a:r>
                    </a:p>
                    <a:p>
                      <a:pPr algn="ctr">
                        <a:spcAft>
                          <a:spcPts val="0"/>
                        </a:spcAft>
                      </a:pPr>
                      <a:r>
                        <a:rPr lang="en-US" sz="1000" b="1">
                          <a:solidFill>
                            <a:schemeClr val="tx2"/>
                          </a:solidFill>
                          <a:effectLst/>
                          <a:latin typeface="Cambria" pitchFamily="18" charset="0"/>
                          <a:ea typeface="Times New Roman"/>
                          <a:cs typeface="Times New Roman"/>
                        </a:rPr>
                        <a:t>100.6</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-45.6</a:t>
                      </a:r>
                    </a:p>
                    <a:p>
                      <a:pPr algn="ctr">
                        <a:spcAft>
                          <a:spcPts val="0"/>
                        </a:spcAft>
                      </a:pPr>
                      <a:r>
                        <a:rPr lang="en-US" sz="1000" b="1">
                          <a:solidFill>
                            <a:schemeClr val="tx2"/>
                          </a:solidFill>
                          <a:effectLst/>
                          <a:latin typeface="Cambria" pitchFamily="18" charset="0"/>
                          <a:ea typeface="Times New Roman"/>
                          <a:cs typeface="Times New Roman"/>
                        </a:rPr>
                        <a:t>-57.3</a:t>
                      </a:r>
                    </a:p>
                    <a:p>
                      <a:pPr algn="ctr">
                        <a:spcAft>
                          <a:spcPts val="0"/>
                        </a:spcAft>
                      </a:pPr>
                      <a:r>
                        <a:rPr lang="en-US" sz="1000" b="1">
                          <a:solidFill>
                            <a:schemeClr val="tx2"/>
                          </a:solidFill>
                          <a:effectLst/>
                          <a:latin typeface="Cambria" pitchFamily="18" charset="0"/>
                          <a:ea typeface="Times New Roman"/>
                          <a:cs typeface="Times New Roman"/>
                        </a:rPr>
                        <a:t>-56.0</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26.6</a:t>
                      </a:r>
                    </a:p>
                    <a:p>
                      <a:pPr algn="ctr">
                        <a:spcAft>
                          <a:spcPts val="0"/>
                        </a:spcAft>
                      </a:pPr>
                      <a:r>
                        <a:rPr lang="en-US" sz="1000" b="1">
                          <a:solidFill>
                            <a:schemeClr val="tx2"/>
                          </a:solidFill>
                          <a:effectLst/>
                          <a:latin typeface="Cambria" pitchFamily="18" charset="0"/>
                          <a:ea typeface="Times New Roman"/>
                          <a:cs typeface="Times New Roman"/>
                        </a:rPr>
                        <a:t>25.9</a:t>
                      </a:r>
                    </a:p>
                    <a:p>
                      <a:pPr algn="ctr">
                        <a:spcAft>
                          <a:spcPts val="0"/>
                        </a:spcAft>
                      </a:pPr>
                      <a:r>
                        <a:rPr lang="en-US" sz="1000" b="1">
                          <a:solidFill>
                            <a:schemeClr val="tx2"/>
                          </a:solidFill>
                          <a:effectLst/>
                          <a:latin typeface="Cambria" pitchFamily="18" charset="0"/>
                          <a:ea typeface="Times New Roman"/>
                          <a:cs typeface="Times New Roman"/>
                        </a:rPr>
                        <a:t>26.0</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82">
                <a:tc>
                  <a:txBody>
                    <a:bodyPr/>
                    <a:lstStyle/>
                    <a:p>
                      <a:pPr algn="ctr">
                        <a:spcAft>
                          <a:spcPts val="0"/>
                        </a:spcAft>
                      </a:pPr>
                      <a:r>
                        <a:rPr lang="en-US" sz="1000" b="1">
                          <a:solidFill>
                            <a:schemeClr val="tx2"/>
                          </a:solidFill>
                          <a:latin typeface="Cambria" pitchFamily="18" charset="0"/>
                          <a:ea typeface="Times New Roman"/>
                          <a:cs typeface="Times New Roman"/>
                        </a:rPr>
                        <a:t>TG+G-C- (2)</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-168.9</a:t>
                      </a:r>
                    </a:p>
                    <a:p>
                      <a:pPr algn="ctr">
                        <a:spcAft>
                          <a:spcPts val="0"/>
                        </a:spcAft>
                      </a:pPr>
                      <a:r>
                        <a:rPr lang="en-US" sz="1000" b="1">
                          <a:solidFill>
                            <a:schemeClr val="tx2"/>
                          </a:solidFill>
                          <a:effectLst/>
                          <a:latin typeface="Cambria" pitchFamily="18" charset="0"/>
                          <a:ea typeface="Times New Roman"/>
                          <a:cs typeface="Times New Roman"/>
                        </a:rPr>
                        <a:t>-172.3</a:t>
                      </a:r>
                    </a:p>
                    <a:p>
                      <a:pPr algn="ctr">
                        <a:spcAft>
                          <a:spcPts val="0"/>
                        </a:spcAft>
                      </a:pPr>
                      <a:r>
                        <a:rPr lang="en-US" sz="1000" b="1">
                          <a:solidFill>
                            <a:schemeClr val="tx2"/>
                          </a:solidFill>
                          <a:effectLst/>
                          <a:latin typeface="Cambria" pitchFamily="18" charset="0"/>
                          <a:ea typeface="Times New Roman"/>
                          <a:cs typeface="Times New Roman"/>
                        </a:rPr>
                        <a:t>-172.7</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b="1">
                          <a:solidFill>
                            <a:schemeClr val="tx2"/>
                          </a:solidFill>
                          <a:effectLst/>
                          <a:latin typeface="Cambria" pitchFamily="18" charset="0"/>
                          <a:ea typeface="Times New Roman"/>
                          <a:cs typeface="Times New Roman"/>
                        </a:rPr>
                        <a:t>79.1</a:t>
                      </a:r>
                    </a:p>
                    <a:p>
                      <a:pPr algn="ctr">
                        <a:spcAft>
                          <a:spcPts val="0"/>
                        </a:spcAft>
                      </a:pPr>
                      <a:r>
                        <a:rPr lang="en-US" sz="1000" b="1">
                          <a:solidFill>
                            <a:schemeClr val="tx2"/>
                          </a:solidFill>
                          <a:effectLst/>
                          <a:latin typeface="Cambria" pitchFamily="18" charset="0"/>
                          <a:ea typeface="Times New Roman"/>
                          <a:cs typeface="Times New Roman"/>
                        </a:rPr>
                        <a:t>104.9</a:t>
                      </a:r>
                    </a:p>
                    <a:p>
                      <a:pPr algn="ctr">
                        <a:spcAft>
                          <a:spcPts val="0"/>
                        </a:spcAft>
                      </a:pPr>
                      <a:r>
                        <a:rPr lang="en-US" sz="1000" b="1">
                          <a:solidFill>
                            <a:schemeClr val="tx2"/>
                          </a:solidFill>
                          <a:effectLst/>
                          <a:latin typeface="Cambria" pitchFamily="18" charset="0"/>
                          <a:ea typeface="Times New Roman"/>
                          <a:cs typeface="Times New Roman"/>
                        </a:rPr>
                        <a:t>105.4</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-36.0</a:t>
                      </a:r>
                    </a:p>
                    <a:p>
                      <a:pPr algn="ctr">
                        <a:spcAft>
                          <a:spcPts val="0"/>
                        </a:spcAft>
                      </a:pPr>
                      <a:r>
                        <a:rPr lang="en-US" sz="1000" b="1">
                          <a:solidFill>
                            <a:schemeClr val="tx2"/>
                          </a:solidFill>
                          <a:effectLst/>
                          <a:latin typeface="Cambria" pitchFamily="18" charset="0"/>
                          <a:ea typeface="Times New Roman"/>
                          <a:cs typeface="Times New Roman"/>
                        </a:rPr>
                        <a:t>-50.3</a:t>
                      </a:r>
                    </a:p>
                    <a:p>
                      <a:pPr algn="ctr">
                        <a:spcAft>
                          <a:spcPts val="0"/>
                        </a:spcAft>
                      </a:pPr>
                      <a:r>
                        <a:rPr lang="en-US" sz="1000" b="1">
                          <a:solidFill>
                            <a:schemeClr val="tx2"/>
                          </a:solidFill>
                          <a:effectLst/>
                          <a:latin typeface="Cambria" pitchFamily="18" charset="0"/>
                          <a:ea typeface="Times New Roman"/>
                          <a:cs typeface="Times New Roman"/>
                        </a:rPr>
                        <a:t>-50.8</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-21.8</a:t>
                      </a:r>
                    </a:p>
                    <a:p>
                      <a:pPr algn="ctr">
                        <a:spcAft>
                          <a:spcPts val="0"/>
                        </a:spcAft>
                      </a:pPr>
                      <a:r>
                        <a:rPr lang="en-US" sz="1000" b="1">
                          <a:solidFill>
                            <a:schemeClr val="tx2"/>
                          </a:solidFill>
                          <a:effectLst/>
                          <a:latin typeface="Cambria" pitchFamily="18" charset="0"/>
                          <a:ea typeface="Times New Roman"/>
                          <a:cs typeface="Times New Roman"/>
                        </a:rPr>
                        <a:t>-25.5</a:t>
                      </a:r>
                    </a:p>
                    <a:p>
                      <a:pPr algn="ctr">
                        <a:spcAft>
                          <a:spcPts val="0"/>
                        </a:spcAft>
                      </a:pPr>
                      <a:r>
                        <a:rPr lang="en-US" sz="1000" b="1">
                          <a:solidFill>
                            <a:schemeClr val="tx2"/>
                          </a:solidFill>
                          <a:effectLst/>
                          <a:latin typeface="Cambria" pitchFamily="18" charset="0"/>
                          <a:ea typeface="Times New Roman"/>
                          <a:cs typeface="Times New Roman"/>
                        </a:rPr>
                        <a:t>-26.2</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82">
                <a:tc>
                  <a:txBody>
                    <a:bodyPr/>
                    <a:lstStyle/>
                    <a:p>
                      <a:pPr algn="ctr">
                        <a:spcAft>
                          <a:spcPts val="0"/>
                        </a:spcAft>
                      </a:pPr>
                      <a:r>
                        <a:rPr lang="en-US" sz="1000" b="1">
                          <a:solidFill>
                            <a:schemeClr val="tx2"/>
                          </a:solidFill>
                          <a:latin typeface="Cambria" pitchFamily="18" charset="0"/>
                          <a:ea typeface="Times New Roman"/>
                          <a:cs typeface="Times New Roman"/>
                        </a:rPr>
                        <a:t>G-G+G-C+ (3)</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-61.3</a:t>
                      </a:r>
                    </a:p>
                    <a:p>
                      <a:pPr algn="ctr">
                        <a:spcAft>
                          <a:spcPts val="0"/>
                        </a:spcAft>
                      </a:pPr>
                      <a:r>
                        <a:rPr lang="en-US" sz="1000" b="1">
                          <a:solidFill>
                            <a:schemeClr val="tx2"/>
                          </a:solidFill>
                          <a:effectLst/>
                          <a:latin typeface="Cambria" pitchFamily="18" charset="0"/>
                          <a:ea typeface="Times New Roman"/>
                          <a:cs typeface="Times New Roman"/>
                        </a:rPr>
                        <a:t>-59.0</a:t>
                      </a:r>
                    </a:p>
                    <a:p>
                      <a:pPr algn="ctr">
                        <a:spcAft>
                          <a:spcPts val="0"/>
                        </a:spcAft>
                      </a:pPr>
                      <a:r>
                        <a:rPr lang="en-US" sz="1000" b="1">
                          <a:solidFill>
                            <a:schemeClr val="tx2"/>
                          </a:solidFill>
                          <a:effectLst/>
                          <a:latin typeface="Cambria" pitchFamily="18" charset="0"/>
                          <a:ea typeface="Times New Roman"/>
                          <a:cs typeface="Times New Roman"/>
                        </a:rPr>
                        <a:t>-59.0</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77.5</a:t>
                      </a:r>
                    </a:p>
                    <a:p>
                      <a:pPr algn="ctr">
                        <a:spcAft>
                          <a:spcPts val="0"/>
                        </a:spcAft>
                      </a:pPr>
                      <a:r>
                        <a:rPr lang="en-US" sz="1000" b="1">
                          <a:solidFill>
                            <a:schemeClr val="tx2"/>
                          </a:solidFill>
                          <a:effectLst/>
                          <a:latin typeface="Cambria" pitchFamily="18" charset="0"/>
                          <a:ea typeface="Times New Roman"/>
                          <a:cs typeface="Times New Roman"/>
                        </a:rPr>
                        <a:t>22.3</a:t>
                      </a:r>
                    </a:p>
                    <a:p>
                      <a:pPr algn="ctr">
                        <a:spcAft>
                          <a:spcPts val="0"/>
                        </a:spcAft>
                      </a:pPr>
                      <a:r>
                        <a:rPr lang="en-US" sz="1000" b="1">
                          <a:solidFill>
                            <a:schemeClr val="tx2"/>
                          </a:solidFill>
                          <a:effectLst/>
                          <a:latin typeface="Cambria" pitchFamily="18" charset="0"/>
                          <a:ea typeface="Times New Roman"/>
                          <a:cs typeface="Times New Roman"/>
                        </a:rPr>
                        <a:t>23.5</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b="1">
                          <a:solidFill>
                            <a:schemeClr val="tx2"/>
                          </a:solidFill>
                          <a:effectLst/>
                          <a:latin typeface="Cambria" pitchFamily="18" charset="0"/>
                          <a:ea typeface="Times New Roman"/>
                          <a:cs typeface="Times New Roman"/>
                        </a:rPr>
                        <a:t>-47.7</a:t>
                      </a:r>
                    </a:p>
                    <a:p>
                      <a:pPr algn="ctr">
                        <a:spcAft>
                          <a:spcPts val="0"/>
                        </a:spcAft>
                      </a:pPr>
                      <a:r>
                        <a:rPr lang="en-US" sz="1000" b="1">
                          <a:solidFill>
                            <a:schemeClr val="tx2"/>
                          </a:solidFill>
                          <a:effectLst/>
                          <a:latin typeface="Cambria" pitchFamily="18" charset="0"/>
                          <a:ea typeface="Times New Roman"/>
                          <a:cs typeface="Times New Roman"/>
                        </a:rPr>
                        <a:t>-55.7</a:t>
                      </a:r>
                    </a:p>
                    <a:p>
                      <a:pPr algn="ctr">
                        <a:spcAft>
                          <a:spcPts val="0"/>
                        </a:spcAft>
                      </a:pPr>
                      <a:r>
                        <a:rPr lang="en-US" sz="1000" b="1">
                          <a:solidFill>
                            <a:schemeClr val="tx2"/>
                          </a:solidFill>
                          <a:effectLst/>
                          <a:latin typeface="Cambria" pitchFamily="18" charset="0"/>
                          <a:ea typeface="Times New Roman"/>
                          <a:cs typeface="Times New Roman"/>
                        </a:rPr>
                        <a:t>-56.3</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27.0</a:t>
                      </a:r>
                    </a:p>
                    <a:p>
                      <a:pPr algn="ctr">
                        <a:spcAft>
                          <a:spcPts val="0"/>
                        </a:spcAft>
                      </a:pPr>
                      <a:r>
                        <a:rPr lang="en-US" sz="1000" b="1">
                          <a:solidFill>
                            <a:schemeClr val="tx2"/>
                          </a:solidFill>
                          <a:effectLst/>
                          <a:latin typeface="Cambria" pitchFamily="18" charset="0"/>
                          <a:ea typeface="Times New Roman"/>
                          <a:cs typeface="Times New Roman"/>
                        </a:rPr>
                        <a:t>22.2</a:t>
                      </a:r>
                    </a:p>
                    <a:p>
                      <a:pPr algn="ctr">
                        <a:spcAft>
                          <a:spcPts val="0"/>
                        </a:spcAft>
                      </a:pPr>
                      <a:r>
                        <a:rPr lang="en-US" sz="1000" b="1">
                          <a:solidFill>
                            <a:schemeClr val="tx2"/>
                          </a:solidFill>
                          <a:effectLst/>
                          <a:latin typeface="Cambria" pitchFamily="18" charset="0"/>
                          <a:ea typeface="Times New Roman"/>
                          <a:cs typeface="Times New Roman"/>
                        </a:rPr>
                        <a:t>22.3</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82">
                <a:tc>
                  <a:txBody>
                    <a:bodyPr/>
                    <a:lstStyle/>
                    <a:p>
                      <a:pPr algn="ctr">
                        <a:spcAft>
                          <a:spcPts val="0"/>
                        </a:spcAft>
                      </a:pPr>
                      <a:r>
                        <a:rPr lang="en-US" sz="1000" b="1">
                          <a:solidFill>
                            <a:schemeClr val="tx2"/>
                          </a:solidFill>
                          <a:latin typeface="Cambria" pitchFamily="18" charset="0"/>
                          <a:ea typeface="Times New Roman"/>
                          <a:cs typeface="Times New Roman"/>
                        </a:rPr>
                        <a:t>G-G+G-C+ (4)</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-61.4</a:t>
                      </a:r>
                    </a:p>
                    <a:p>
                      <a:pPr algn="ctr">
                        <a:spcAft>
                          <a:spcPts val="0"/>
                        </a:spcAft>
                      </a:pPr>
                      <a:r>
                        <a:rPr lang="en-US" sz="1000" b="1">
                          <a:solidFill>
                            <a:schemeClr val="tx2"/>
                          </a:solidFill>
                          <a:effectLst/>
                          <a:latin typeface="Cambria" pitchFamily="18" charset="0"/>
                          <a:ea typeface="Times New Roman"/>
                          <a:cs typeface="Times New Roman"/>
                        </a:rPr>
                        <a:t>-59.5</a:t>
                      </a:r>
                    </a:p>
                    <a:p>
                      <a:pPr algn="ctr">
                        <a:spcAft>
                          <a:spcPts val="0"/>
                        </a:spcAft>
                      </a:pPr>
                      <a:r>
                        <a:rPr lang="en-US" sz="1000" b="1">
                          <a:solidFill>
                            <a:schemeClr val="tx2"/>
                          </a:solidFill>
                          <a:effectLst/>
                          <a:latin typeface="Cambria" pitchFamily="18" charset="0"/>
                          <a:ea typeface="Times New Roman"/>
                          <a:cs typeface="Times New Roman"/>
                        </a:rPr>
                        <a:t>-59.9</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77.5</a:t>
                      </a:r>
                    </a:p>
                    <a:p>
                      <a:pPr algn="ctr">
                        <a:spcAft>
                          <a:spcPts val="0"/>
                        </a:spcAft>
                      </a:pPr>
                      <a:r>
                        <a:rPr lang="en-US" sz="1000" b="1">
                          <a:solidFill>
                            <a:schemeClr val="tx2"/>
                          </a:solidFill>
                          <a:effectLst/>
                          <a:latin typeface="Cambria" pitchFamily="18" charset="0"/>
                          <a:ea typeface="Times New Roman"/>
                          <a:cs typeface="Times New Roman"/>
                        </a:rPr>
                        <a:t>107.2</a:t>
                      </a:r>
                    </a:p>
                    <a:p>
                      <a:pPr algn="ctr">
                        <a:spcAft>
                          <a:spcPts val="0"/>
                        </a:spcAft>
                      </a:pPr>
                      <a:r>
                        <a:rPr lang="en-US" sz="1000" b="1">
                          <a:solidFill>
                            <a:schemeClr val="tx2"/>
                          </a:solidFill>
                          <a:effectLst/>
                          <a:latin typeface="Cambria" pitchFamily="18" charset="0"/>
                          <a:ea typeface="Times New Roman"/>
                          <a:cs typeface="Times New Roman"/>
                        </a:rPr>
                        <a:t>91.6</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-47.6</a:t>
                      </a:r>
                    </a:p>
                    <a:p>
                      <a:pPr algn="ctr">
                        <a:spcAft>
                          <a:spcPts val="0"/>
                        </a:spcAft>
                      </a:pPr>
                      <a:r>
                        <a:rPr lang="en-US" sz="1000" b="1">
                          <a:solidFill>
                            <a:schemeClr val="tx2"/>
                          </a:solidFill>
                          <a:effectLst/>
                          <a:latin typeface="Cambria" pitchFamily="18" charset="0"/>
                          <a:ea typeface="Times New Roman"/>
                          <a:cs typeface="Times New Roman"/>
                        </a:rPr>
                        <a:t>-56.0</a:t>
                      </a:r>
                    </a:p>
                    <a:p>
                      <a:pPr algn="ctr">
                        <a:spcAft>
                          <a:spcPts val="0"/>
                        </a:spcAft>
                      </a:pPr>
                      <a:r>
                        <a:rPr lang="en-US" sz="1000" b="1">
                          <a:solidFill>
                            <a:schemeClr val="tx2"/>
                          </a:solidFill>
                          <a:effectLst/>
                          <a:latin typeface="Cambria" pitchFamily="18" charset="0"/>
                          <a:ea typeface="Times New Roman"/>
                          <a:cs typeface="Times New Roman"/>
                        </a:rPr>
                        <a:t>-55.2</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27.0</a:t>
                      </a:r>
                    </a:p>
                    <a:p>
                      <a:pPr algn="ctr">
                        <a:spcAft>
                          <a:spcPts val="0"/>
                        </a:spcAft>
                      </a:pPr>
                      <a:r>
                        <a:rPr lang="en-US" sz="1000" b="1">
                          <a:solidFill>
                            <a:schemeClr val="tx2"/>
                          </a:solidFill>
                          <a:effectLst/>
                          <a:latin typeface="Cambria" pitchFamily="18" charset="0"/>
                          <a:ea typeface="Times New Roman"/>
                          <a:cs typeface="Times New Roman"/>
                        </a:rPr>
                        <a:t>26.2</a:t>
                      </a:r>
                    </a:p>
                    <a:p>
                      <a:pPr algn="ctr">
                        <a:spcAft>
                          <a:spcPts val="0"/>
                        </a:spcAft>
                      </a:pPr>
                      <a:r>
                        <a:rPr lang="en-US" sz="1000" b="1">
                          <a:solidFill>
                            <a:schemeClr val="tx2"/>
                          </a:solidFill>
                          <a:effectLst/>
                          <a:latin typeface="Cambria" pitchFamily="18" charset="0"/>
                          <a:ea typeface="Times New Roman"/>
                          <a:cs typeface="Times New Roman"/>
                        </a:rPr>
                        <a:t>25.7</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82">
                <a:tc>
                  <a:txBody>
                    <a:bodyPr/>
                    <a:lstStyle/>
                    <a:p>
                      <a:pPr algn="ctr">
                        <a:spcAft>
                          <a:spcPts val="0"/>
                        </a:spcAft>
                      </a:pPr>
                      <a:r>
                        <a:rPr lang="nb-NO" sz="1000" b="1">
                          <a:solidFill>
                            <a:schemeClr val="tx2"/>
                          </a:solidFill>
                          <a:latin typeface="Cambria" pitchFamily="18" charset="0"/>
                          <a:ea typeface="Times New Roman"/>
                          <a:cs typeface="Times New Roman"/>
                        </a:rPr>
                        <a:t>G-G+G-C- (5)</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-65.2</a:t>
                      </a:r>
                    </a:p>
                    <a:p>
                      <a:pPr algn="ctr">
                        <a:spcAft>
                          <a:spcPts val="0"/>
                        </a:spcAft>
                      </a:pPr>
                      <a:r>
                        <a:rPr lang="en-US" sz="1000" b="1">
                          <a:solidFill>
                            <a:schemeClr val="tx2"/>
                          </a:solidFill>
                          <a:effectLst/>
                          <a:latin typeface="Cambria" pitchFamily="18" charset="0"/>
                          <a:ea typeface="Times New Roman"/>
                          <a:cs typeface="Times New Roman"/>
                        </a:rPr>
                        <a:t>-62.0</a:t>
                      </a:r>
                    </a:p>
                    <a:p>
                      <a:pPr algn="ctr">
                        <a:spcAft>
                          <a:spcPts val="0"/>
                        </a:spcAft>
                      </a:pPr>
                      <a:r>
                        <a:rPr lang="en-US" sz="1000" b="1">
                          <a:solidFill>
                            <a:schemeClr val="tx2"/>
                          </a:solidFill>
                          <a:effectLst/>
                          <a:latin typeface="Cambria" pitchFamily="18" charset="0"/>
                          <a:ea typeface="Times New Roman"/>
                          <a:cs typeface="Times New Roman"/>
                        </a:rPr>
                        <a:t>-62.0</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a:solidFill>
                            <a:schemeClr val="tx2"/>
                          </a:solidFill>
                          <a:effectLst/>
                          <a:latin typeface="Cambria" pitchFamily="18" charset="0"/>
                          <a:ea typeface="Times New Roman"/>
                          <a:cs typeface="Times New Roman"/>
                        </a:rPr>
                        <a:t>77.0</a:t>
                      </a:r>
                    </a:p>
                    <a:p>
                      <a:pPr algn="ctr">
                        <a:spcAft>
                          <a:spcPts val="0"/>
                        </a:spcAft>
                      </a:pPr>
                      <a:r>
                        <a:rPr lang="en-US" sz="1000" b="1" dirty="0">
                          <a:solidFill>
                            <a:schemeClr val="tx2"/>
                          </a:solidFill>
                          <a:effectLst/>
                          <a:latin typeface="Cambria" pitchFamily="18" charset="0"/>
                          <a:ea typeface="Times New Roman"/>
                          <a:cs typeface="Times New Roman"/>
                        </a:rPr>
                        <a:t>18.7</a:t>
                      </a:r>
                    </a:p>
                    <a:p>
                      <a:pPr algn="ctr">
                        <a:spcAft>
                          <a:spcPts val="0"/>
                        </a:spcAft>
                      </a:pPr>
                      <a:r>
                        <a:rPr lang="en-US" sz="1000" b="1" dirty="0">
                          <a:solidFill>
                            <a:schemeClr val="tx2"/>
                          </a:solidFill>
                          <a:effectLst/>
                          <a:latin typeface="Cambria" pitchFamily="18" charset="0"/>
                          <a:ea typeface="Times New Roman"/>
                          <a:cs typeface="Times New Roman"/>
                        </a:rPr>
                        <a:t>19.4</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b="1" dirty="0">
                          <a:solidFill>
                            <a:schemeClr val="tx2"/>
                          </a:solidFill>
                          <a:effectLst/>
                          <a:latin typeface="Cambria" pitchFamily="18" charset="0"/>
                          <a:ea typeface="Times New Roman"/>
                          <a:cs typeface="Times New Roman"/>
                        </a:rPr>
                        <a:t>-40.9</a:t>
                      </a:r>
                    </a:p>
                    <a:p>
                      <a:pPr algn="ctr">
                        <a:spcAft>
                          <a:spcPts val="0"/>
                        </a:spcAft>
                      </a:pPr>
                      <a:r>
                        <a:rPr lang="en-US" sz="1000" b="1" dirty="0">
                          <a:solidFill>
                            <a:schemeClr val="tx2"/>
                          </a:solidFill>
                          <a:effectLst/>
                          <a:latin typeface="Cambria" pitchFamily="18" charset="0"/>
                          <a:ea typeface="Times New Roman"/>
                          <a:cs typeface="Times New Roman"/>
                        </a:rPr>
                        <a:t>-50.9</a:t>
                      </a:r>
                    </a:p>
                    <a:p>
                      <a:pPr algn="ctr">
                        <a:spcAft>
                          <a:spcPts val="0"/>
                        </a:spcAft>
                      </a:pPr>
                      <a:r>
                        <a:rPr lang="en-US" sz="1000" b="1" dirty="0">
                          <a:solidFill>
                            <a:schemeClr val="tx2"/>
                          </a:solidFill>
                          <a:effectLst/>
                          <a:latin typeface="Cambria" pitchFamily="18" charset="0"/>
                          <a:ea typeface="Times New Roman"/>
                          <a:cs typeface="Times New Roman"/>
                        </a:rPr>
                        <a:t>-51.3</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-20.5</a:t>
                      </a:r>
                    </a:p>
                    <a:p>
                      <a:pPr algn="ctr">
                        <a:spcAft>
                          <a:spcPts val="0"/>
                        </a:spcAft>
                      </a:pPr>
                      <a:r>
                        <a:rPr lang="en-US" sz="1000" b="1">
                          <a:solidFill>
                            <a:schemeClr val="tx2"/>
                          </a:solidFill>
                          <a:effectLst/>
                          <a:latin typeface="Cambria" pitchFamily="18" charset="0"/>
                          <a:ea typeface="Times New Roman"/>
                          <a:cs typeface="Times New Roman"/>
                        </a:rPr>
                        <a:t>-26.7</a:t>
                      </a:r>
                    </a:p>
                    <a:p>
                      <a:pPr algn="ctr">
                        <a:spcAft>
                          <a:spcPts val="0"/>
                        </a:spcAft>
                      </a:pPr>
                      <a:r>
                        <a:rPr lang="en-US" sz="1000" b="1">
                          <a:solidFill>
                            <a:schemeClr val="tx2"/>
                          </a:solidFill>
                          <a:effectLst/>
                          <a:latin typeface="Cambria" pitchFamily="18" charset="0"/>
                          <a:ea typeface="Times New Roman"/>
                          <a:cs typeface="Times New Roman"/>
                        </a:rPr>
                        <a:t>-26.9</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782">
                <a:tc>
                  <a:txBody>
                    <a:bodyPr/>
                    <a:lstStyle/>
                    <a:p>
                      <a:pPr algn="ctr">
                        <a:spcAft>
                          <a:spcPts val="0"/>
                        </a:spcAft>
                      </a:pPr>
                      <a:r>
                        <a:rPr lang="en-US" sz="1000" b="1">
                          <a:solidFill>
                            <a:schemeClr val="tx2"/>
                          </a:solidFill>
                          <a:latin typeface="Cambria" pitchFamily="18" charset="0"/>
                          <a:ea typeface="Times New Roman"/>
                          <a:cs typeface="Times New Roman"/>
                        </a:rPr>
                        <a:t>G-G+G-C- (6)</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-65.2</a:t>
                      </a:r>
                    </a:p>
                    <a:p>
                      <a:pPr algn="ctr">
                        <a:spcAft>
                          <a:spcPts val="0"/>
                        </a:spcAft>
                      </a:pPr>
                      <a:r>
                        <a:rPr lang="en-US" sz="1000" b="1">
                          <a:solidFill>
                            <a:schemeClr val="tx2"/>
                          </a:solidFill>
                          <a:effectLst/>
                          <a:latin typeface="Cambria" pitchFamily="18" charset="0"/>
                          <a:ea typeface="Times New Roman"/>
                          <a:cs typeface="Times New Roman"/>
                        </a:rPr>
                        <a:t>-63.0</a:t>
                      </a:r>
                    </a:p>
                    <a:p>
                      <a:pPr algn="ctr">
                        <a:spcAft>
                          <a:spcPts val="0"/>
                        </a:spcAft>
                      </a:pPr>
                      <a:r>
                        <a:rPr lang="en-US" sz="1000" b="1">
                          <a:solidFill>
                            <a:schemeClr val="tx2"/>
                          </a:solidFill>
                          <a:effectLst/>
                          <a:latin typeface="Cambria" pitchFamily="18" charset="0"/>
                          <a:ea typeface="Times New Roman"/>
                          <a:cs typeface="Times New Roman"/>
                        </a:rPr>
                        <a:t>-63.4</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a:solidFill>
                            <a:schemeClr val="tx2"/>
                          </a:solidFill>
                          <a:effectLst/>
                          <a:latin typeface="Cambria" pitchFamily="18" charset="0"/>
                          <a:ea typeface="Times New Roman"/>
                          <a:cs typeface="Times New Roman"/>
                        </a:rPr>
                        <a:t>77.0</a:t>
                      </a:r>
                    </a:p>
                    <a:p>
                      <a:pPr algn="ctr">
                        <a:spcAft>
                          <a:spcPts val="0"/>
                        </a:spcAft>
                      </a:pPr>
                      <a:r>
                        <a:rPr lang="en-US" sz="1000" b="1" dirty="0">
                          <a:solidFill>
                            <a:schemeClr val="tx2"/>
                          </a:solidFill>
                          <a:effectLst/>
                          <a:latin typeface="Cambria" pitchFamily="18" charset="0"/>
                          <a:ea typeface="Times New Roman"/>
                          <a:cs typeface="Times New Roman"/>
                        </a:rPr>
                        <a:t>115.0</a:t>
                      </a:r>
                    </a:p>
                    <a:p>
                      <a:pPr algn="ctr">
                        <a:spcAft>
                          <a:spcPts val="0"/>
                        </a:spcAft>
                      </a:pPr>
                      <a:r>
                        <a:rPr lang="en-US" sz="1000" b="1" dirty="0">
                          <a:solidFill>
                            <a:schemeClr val="tx2"/>
                          </a:solidFill>
                          <a:effectLst/>
                          <a:latin typeface="Cambria" pitchFamily="18" charset="0"/>
                          <a:ea typeface="Times New Roman"/>
                          <a:cs typeface="Times New Roman"/>
                        </a:rPr>
                        <a:t>111.1</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0"/>
                        </a:spcAft>
                      </a:pPr>
                      <a:r>
                        <a:rPr lang="en-US" sz="1000" b="1">
                          <a:solidFill>
                            <a:schemeClr val="tx2"/>
                          </a:solidFill>
                          <a:effectLst/>
                          <a:latin typeface="Cambria" pitchFamily="18" charset="0"/>
                          <a:ea typeface="Times New Roman"/>
                          <a:cs typeface="Times New Roman"/>
                        </a:rPr>
                        <a:t>-40.8</a:t>
                      </a:r>
                    </a:p>
                    <a:p>
                      <a:pPr algn="ctr">
                        <a:spcAft>
                          <a:spcPts val="0"/>
                        </a:spcAft>
                      </a:pPr>
                      <a:r>
                        <a:rPr lang="en-US" sz="1000" b="1">
                          <a:solidFill>
                            <a:schemeClr val="tx2"/>
                          </a:solidFill>
                          <a:effectLst/>
                          <a:latin typeface="Cambria" pitchFamily="18" charset="0"/>
                          <a:ea typeface="Times New Roman"/>
                          <a:cs typeface="Times New Roman"/>
                        </a:rPr>
                        <a:t>-49.0</a:t>
                      </a:r>
                    </a:p>
                    <a:p>
                      <a:pPr algn="ctr">
                        <a:spcAft>
                          <a:spcPts val="0"/>
                        </a:spcAft>
                      </a:pPr>
                      <a:r>
                        <a:rPr lang="en-US" sz="1000" b="1">
                          <a:solidFill>
                            <a:schemeClr val="tx2"/>
                          </a:solidFill>
                          <a:effectLst/>
                          <a:latin typeface="Cambria" pitchFamily="18" charset="0"/>
                          <a:ea typeface="Times New Roman"/>
                          <a:cs typeface="Times New Roman"/>
                        </a:rPr>
                        <a:t>-50.0</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a:solidFill>
                            <a:schemeClr val="tx2"/>
                          </a:solidFill>
                          <a:effectLst/>
                          <a:latin typeface="Cambria" pitchFamily="18" charset="0"/>
                          <a:ea typeface="Times New Roman"/>
                          <a:cs typeface="Times New Roman"/>
                        </a:rPr>
                        <a:t>-20.6</a:t>
                      </a:r>
                    </a:p>
                    <a:p>
                      <a:pPr algn="ctr">
                        <a:spcAft>
                          <a:spcPts val="0"/>
                        </a:spcAft>
                      </a:pPr>
                      <a:r>
                        <a:rPr lang="en-US" sz="1000" b="1">
                          <a:solidFill>
                            <a:schemeClr val="tx2"/>
                          </a:solidFill>
                          <a:effectLst/>
                          <a:latin typeface="Cambria" pitchFamily="18" charset="0"/>
                          <a:ea typeface="Times New Roman"/>
                          <a:cs typeface="Times New Roman"/>
                        </a:rPr>
                        <a:t>-25.6</a:t>
                      </a:r>
                    </a:p>
                    <a:p>
                      <a:pPr algn="ctr">
                        <a:spcAft>
                          <a:spcPts val="0"/>
                        </a:spcAft>
                      </a:pPr>
                      <a:r>
                        <a:rPr lang="en-US" sz="1000" b="1">
                          <a:solidFill>
                            <a:schemeClr val="tx2"/>
                          </a:solidFill>
                          <a:effectLst/>
                          <a:latin typeface="Cambria" pitchFamily="18" charset="0"/>
                          <a:ea typeface="Times New Roman"/>
                          <a:cs typeface="Times New Roman"/>
                        </a:rPr>
                        <a:t>-25.7</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8115">
                <a:tc gridSpan="5">
                  <a:txBody>
                    <a:bodyPr/>
                    <a:lstStyle/>
                    <a:p>
                      <a:pPr algn="ctr">
                        <a:spcAft>
                          <a:spcPts val="0"/>
                        </a:spcAft>
                      </a:pPr>
                      <a:r>
                        <a:rPr lang="en-US" sz="1000">
                          <a:solidFill>
                            <a:schemeClr val="tx2"/>
                          </a:solidFill>
                          <a:latin typeface="Cambria" pitchFamily="18" charset="0"/>
                          <a:ea typeface="Times New Roman"/>
                          <a:cs typeface="Times New Roman"/>
                        </a:rPr>
                        <a:t>Experimental data</a:t>
                      </a: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4830">
                <a:tc>
                  <a:txBody>
                    <a:bodyPr/>
                    <a:lstStyle/>
                    <a:p>
                      <a:pPr>
                        <a:spcAft>
                          <a:spcPts val="0"/>
                        </a:spcAft>
                      </a:pPr>
                      <a:r>
                        <a:rPr lang="en-US" sz="1000" b="1">
                          <a:solidFill>
                            <a:schemeClr val="tx2"/>
                          </a:solidFill>
                          <a:latin typeface="Cambria" pitchFamily="18" charset="0"/>
                          <a:ea typeface="Times New Roman"/>
                          <a:cs typeface="Times New Roman"/>
                        </a:rPr>
                        <a:t>LEV [Son03]</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-54.46</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13.65</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a:solidFill>
                            <a:schemeClr val="tx2"/>
                          </a:solidFill>
                          <a:latin typeface="Cambria" pitchFamily="18" charset="0"/>
                          <a:ea typeface="Times New Roman"/>
                          <a:cs typeface="Times New Roman"/>
                        </a:rPr>
                        <a:t>-58.23</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12.92</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603">
                <a:tc>
                  <a:txBody>
                    <a:bodyPr/>
                    <a:lstStyle/>
                    <a:p>
                      <a:pPr>
                        <a:spcAft>
                          <a:spcPts val="0"/>
                        </a:spcAft>
                      </a:pPr>
                      <a:r>
                        <a:rPr lang="en-US" sz="1000" b="1">
                          <a:solidFill>
                            <a:schemeClr val="tx2"/>
                          </a:solidFill>
                          <a:latin typeface="Cambria" pitchFamily="18" charset="0"/>
                          <a:ea typeface="Times New Roman"/>
                          <a:cs typeface="Times New Roman"/>
                        </a:rPr>
                        <a:t>Etiracetam FI [Her13]</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-58.15</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33.81</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a:solidFill>
                            <a:schemeClr val="tx2"/>
                          </a:solidFill>
                          <a:latin typeface="Cambria" pitchFamily="18" charset="0"/>
                          <a:ea typeface="Times New Roman"/>
                          <a:cs typeface="Times New Roman"/>
                        </a:rPr>
                        <a:t>-62.47</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-25.13</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603">
                <a:tc>
                  <a:txBody>
                    <a:bodyPr/>
                    <a:lstStyle/>
                    <a:p>
                      <a:pPr>
                        <a:spcAft>
                          <a:spcPts val="0"/>
                        </a:spcAft>
                      </a:pPr>
                      <a:r>
                        <a:rPr lang="en-US" sz="1000" b="1">
                          <a:solidFill>
                            <a:schemeClr val="tx2"/>
                          </a:solidFill>
                          <a:latin typeface="Cambria" pitchFamily="18" charset="0"/>
                          <a:ea typeface="Times New Roman"/>
                          <a:cs typeface="Times New Roman"/>
                        </a:rPr>
                        <a:t>Etiracetam FII [Her13]</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-56.06</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39.22</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a:solidFill>
                            <a:schemeClr val="tx2"/>
                          </a:solidFill>
                          <a:latin typeface="Cambria" pitchFamily="18" charset="0"/>
                          <a:ea typeface="Times New Roman"/>
                          <a:cs typeface="Times New Roman"/>
                        </a:rPr>
                        <a:t>-65.54</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-13.95</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7246">
                <a:tc>
                  <a:txBody>
                    <a:bodyPr/>
                    <a:lstStyle/>
                    <a:p>
                      <a:pPr>
                        <a:spcAft>
                          <a:spcPts val="0"/>
                        </a:spcAft>
                      </a:pPr>
                      <a:r>
                        <a:rPr lang="en-US" sz="1000" b="1">
                          <a:solidFill>
                            <a:schemeClr val="tx2"/>
                          </a:solidFill>
                          <a:latin typeface="Cambria" pitchFamily="18" charset="0"/>
                          <a:ea typeface="Times New Roman"/>
                          <a:cs typeface="Times New Roman"/>
                        </a:rPr>
                        <a:t>Etiracetam Hydrate [Her13]</a:t>
                      </a:r>
                      <a:endParaRPr lang="en-US" sz="1000">
                        <a:solidFill>
                          <a:schemeClr val="tx2"/>
                        </a:solidFill>
                        <a:latin typeface="Cambria" pitchFamily="18" charset="0"/>
                        <a:ea typeface="Times New Roman"/>
                        <a:cs typeface="Times New Roman"/>
                      </a:endParaRPr>
                    </a:p>
                  </a:txBody>
                  <a:tcPr marL="65217" marR="65217"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-57.15</a:t>
                      </a:r>
                    </a:p>
                  </a:txBody>
                  <a:tcPr marL="65217" marR="65217"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a:solidFill>
                            <a:schemeClr val="tx2"/>
                          </a:solidFill>
                          <a:latin typeface="Cambria" pitchFamily="18" charset="0"/>
                          <a:ea typeface="Times New Roman"/>
                          <a:cs typeface="Times New Roman"/>
                        </a:rPr>
                        <a:t>20.47</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pPr>
                      <a:r>
                        <a:rPr lang="en-US" sz="1000">
                          <a:solidFill>
                            <a:schemeClr val="tx2"/>
                          </a:solidFill>
                          <a:latin typeface="Cambria" pitchFamily="18" charset="0"/>
                          <a:ea typeface="Times New Roman"/>
                          <a:cs typeface="Times New Roman"/>
                        </a:rPr>
                        <a:t>-53.78</a:t>
                      </a:r>
                    </a:p>
                  </a:txBody>
                  <a:tcPr marL="65217" marR="652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dirty="0">
                          <a:solidFill>
                            <a:schemeClr val="tx2"/>
                          </a:solidFill>
                          <a:latin typeface="Cambria" pitchFamily="18" charset="0"/>
                          <a:ea typeface="Times New Roman"/>
                          <a:cs typeface="Times New Roman"/>
                        </a:rPr>
                        <a:t>-21.54</a:t>
                      </a:r>
                    </a:p>
                  </a:txBody>
                  <a:tcPr marL="65217" marR="65217"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3" descr="Fig1_hydlev_w_3_arrows"/>
          <p:cNvPicPr>
            <a:picLocks noChangeAspect="1" noChangeArrowheads="1"/>
          </p:cNvPicPr>
          <p:nvPr/>
        </p:nvPicPr>
        <p:blipFill>
          <a:blip r:embed="rId4" cstate="print"/>
          <a:srcRect/>
          <a:stretch>
            <a:fillRect/>
          </a:stretch>
        </p:blipFill>
        <p:spPr bwMode="auto">
          <a:xfrm>
            <a:off x="6019800" y="723900"/>
            <a:ext cx="3055938" cy="2781300"/>
          </a:xfrm>
          <a:prstGeom prst="rect">
            <a:avLst/>
          </a:prstGeom>
          <a:noFill/>
          <a:ln w="9525">
            <a:noFill/>
            <a:miter lim="800000"/>
            <a:headEnd/>
            <a:tailEnd/>
          </a:ln>
        </p:spPr>
      </p:pic>
      <p:sp>
        <p:nvSpPr>
          <p:cNvPr id="9" name="Rectangle 8"/>
          <p:cNvSpPr/>
          <p:nvPr/>
        </p:nvSpPr>
        <p:spPr>
          <a:xfrm>
            <a:off x="0" y="1066800"/>
            <a:ext cx="5257800" cy="707886"/>
          </a:xfrm>
          <a:prstGeom prst="rect">
            <a:avLst/>
          </a:prstGeom>
        </p:spPr>
        <p:txBody>
          <a:bodyPr wrap="square">
            <a:spAutoFit/>
          </a:bodyPr>
          <a:lstStyle/>
          <a:p>
            <a:pPr algn="just"/>
            <a:r>
              <a:rPr lang="en-US" sz="1000" smtClean="0">
                <a:solidFill>
                  <a:schemeClr val="tx2"/>
                </a:solidFill>
                <a:latin typeface="Cambria" pitchFamily="18" charset="0"/>
              </a:rPr>
              <a:t>Table 1. B3LYP/BS2 calculated dihedral angles (degrees) characterizing the levetiracetam conformers in gas-phase, water and ethanol (first, second and third entry, respectively).</a:t>
            </a:r>
          </a:p>
          <a:p>
            <a:pPr algn="just"/>
            <a:r>
              <a:rPr lang="en-US" sz="1000" smtClean="0">
                <a:solidFill>
                  <a:schemeClr val="tx2"/>
                </a:solidFill>
                <a:latin typeface="Cambria" pitchFamily="18" charset="0"/>
              </a:rPr>
              <a:t>Experimental data for the known solid state structures of LEV are included for comparison purposes</a:t>
            </a:r>
            <a:endParaRPr lang="en-US" sz="1000">
              <a:solidFill>
                <a:schemeClr val="tx2"/>
              </a:solidFill>
              <a:latin typeface="Cambria"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D:\Cherry\Centru\UBB\PPT\PPT 2.jpg"/>
          <p:cNvPicPr>
            <a:picLocks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44035"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dirty="0">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8" name="Title 1"/>
          <p:cNvSpPr>
            <a:spLocks noGrp="1"/>
          </p:cNvSpPr>
          <p:nvPr>
            <p:ph type="title"/>
          </p:nvPr>
        </p:nvSpPr>
        <p:spPr>
          <a:xfrm>
            <a:off x="70339" y="609601"/>
            <a:ext cx="1688123" cy="561975"/>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688123" y="647700"/>
            <a:ext cx="3885744" cy="523220"/>
          </a:xfrm>
          <a:prstGeom prst="rect">
            <a:avLst/>
          </a:prstGeom>
          <a:noFill/>
        </p:spPr>
        <p:txBody>
          <a:bodyPr wrap="none">
            <a:spAutoFit/>
          </a:bodyPr>
          <a:lstStyle/>
          <a:p>
            <a:pPr>
              <a:defRPr/>
            </a:pP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a:t>
            </a:r>
            <a:r>
              <a:rPr lang="en-US" sz="2800" b="1" dirty="0" smtClean="0">
                <a:solidFill>
                  <a:srgbClr val="1F4976"/>
                </a:solidFill>
                <a:effectLst>
                  <a:outerShdw blurRad="38100" dist="38100" dir="2700000" algn="tl">
                    <a:srgbClr val="000000">
                      <a:alpha val="43137"/>
                    </a:srgbClr>
                  </a:outerShdw>
                </a:effectLst>
                <a:latin typeface="Cambria" panose="02040503050406030204" pitchFamily="18" charset="0"/>
              </a:rPr>
              <a:t>lifetimes</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sp>
        <p:nvSpPr>
          <p:cNvPr id="2" name="Rectangle 1"/>
          <p:cNvSpPr/>
          <p:nvPr/>
        </p:nvSpPr>
        <p:spPr>
          <a:xfrm>
            <a:off x="142143" y="1066800"/>
            <a:ext cx="841769" cy="369332"/>
          </a:xfrm>
          <a:prstGeom prst="rect">
            <a:avLst/>
          </a:prstGeom>
        </p:spPr>
        <p:txBody>
          <a:bodyPr wrap="none">
            <a:spAutoFit/>
          </a:bodyPr>
          <a:lstStyle/>
          <a:p>
            <a:pPr>
              <a:defRPr/>
            </a:pPr>
            <a:r>
              <a:rPr lang="en-US" b="1" dirty="0" smtClean="0">
                <a:solidFill>
                  <a:srgbClr val="1F4976"/>
                </a:solidFill>
                <a:effectLst>
                  <a:outerShdw blurRad="38100" dist="38100" dir="2700000" algn="tl">
                    <a:srgbClr val="000000">
                      <a:alpha val="43137"/>
                    </a:srgbClr>
                  </a:outerShdw>
                </a:effectLst>
                <a:latin typeface="Cambria" panose="02040503050406030204" pitchFamily="18" charset="0"/>
              </a:rPr>
              <a:t>PTCDI</a:t>
            </a:r>
            <a:endParaRPr lang="en-US"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pic>
        <p:nvPicPr>
          <p:cNvPr id="4" name="Picture 3"/>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0" b="100000" l="0" r="100000"/>
                    </a14:imgEffect>
                  </a14:imgLayer>
                </a14:imgProps>
              </a:ext>
              <a:ext uri="{28A0092B-C50C-407E-A947-70E740481C1C}">
                <a14:useLocalDpi xmlns:a14="http://schemas.microsoft.com/office/drawing/2010/main" xmlns="" val="0"/>
              </a:ext>
            </a:extLst>
          </a:blip>
          <a:srcRect l="14065" t="8562" r="14039" b="6448"/>
          <a:stretch/>
        </p:blipFill>
        <p:spPr>
          <a:xfrm>
            <a:off x="6752492" y="704851"/>
            <a:ext cx="2391508" cy="1392899"/>
          </a:xfrm>
          <a:prstGeom prst="rect">
            <a:avLst/>
          </a:prstGeom>
        </p:spPr>
      </p:pic>
      <p:sp>
        <p:nvSpPr>
          <p:cNvPr id="6" name="Rectangle 2"/>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3" name="Table 12"/>
          <p:cNvGraphicFramePr>
            <a:graphicFrameLocks noGrp="1"/>
          </p:cNvGraphicFramePr>
          <p:nvPr>
            <p:extLst>
              <p:ext uri="{D42A27DB-BD31-4B8C-83A1-F6EECF244321}">
                <p14:modId xmlns:p14="http://schemas.microsoft.com/office/powerpoint/2010/main" xmlns="" val="3455107266"/>
              </p:ext>
            </p:extLst>
          </p:nvPr>
        </p:nvGraphicFramePr>
        <p:xfrm>
          <a:off x="1828800" y="4648200"/>
          <a:ext cx="4994032" cy="1908048"/>
        </p:xfrm>
        <a:graphic>
          <a:graphicData uri="http://schemas.openxmlformats.org/drawingml/2006/table">
            <a:tbl>
              <a:tblPr firstRow="1" firstCol="1" bandRow="1">
                <a:tableStyleId>{5C22544A-7EE6-4342-B048-85BDC9FD1C3A}</a:tableStyleId>
              </a:tblPr>
              <a:tblGrid>
                <a:gridCol w="940777"/>
                <a:gridCol w="958362"/>
                <a:gridCol w="703385"/>
                <a:gridCol w="773723"/>
                <a:gridCol w="844062"/>
                <a:gridCol w="773723"/>
              </a:tblGrid>
              <a:tr h="381000">
                <a:tc>
                  <a:txBody>
                    <a:bodyPr/>
                    <a:lstStyle/>
                    <a:p>
                      <a:pPr algn="ctr">
                        <a:lnSpc>
                          <a:spcPct val="115000"/>
                        </a:lnSpc>
                        <a:spcAft>
                          <a:spcPts val="0"/>
                        </a:spcAft>
                      </a:pPr>
                      <a:r>
                        <a:rPr lang="ro-RO" sz="1600" dirty="0">
                          <a:effectLst/>
                        </a:rPr>
                        <a:t> </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sym typeface="Symbol"/>
                        </a:rPr>
                        <a:t></a:t>
                      </a:r>
                      <a:r>
                        <a:rPr lang="ro-RO" sz="1600" baseline="-25000" dirty="0">
                          <a:effectLst/>
                        </a:rPr>
                        <a:t>1</a:t>
                      </a:r>
                      <a:endParaRPr lang="en-US" sz="16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ro-RO" sz="1600" dirty="0">
                          <a:effectLst/>
                        </a:rPr>
                        <a:t>A</a:t>
                      </a:r>
                      <a:r>
                        <a:rPr lang="ro-RO" sz="1600" baseline="-25000" dirty="0">
                          <a:effectLst/>
                        </a:rPr>
                        <a:t>1 </a:t>
                      </a:r>
                      <a:r>
                        <a:rPr lang="ro-RO" sz="1600" dirty="0">
                          <a:effectLst/>
                        </a:rPr>
                        <a:t>(%)</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sym typeface="Symbol"/>
                        </a:rPr>
                        <a:t></a:t>
                      </a:r>
                      <a:r>
                        <a:rPr lang="ro-RO" sz="1600" baseline="-25000" dirty="0">
                          <a:effectLst/>
                        </a:rPr>
                        <a:t>2</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a:effectLst/>
                        </a:rPr>
                        <a:t>A</a:t>
                      </a:r>
                      <a:r>
                        <a:rPr lang="ro-RO" sz="1600" baseline="-25000">
                          <a:effectLst/>
                        </a:rPr>
                        <a:t>2</a:t>
                      </a:r>
                      <a:r>
                        <a:rPr lang="ro-RO" sz="1600">
                          <a:effectLst/>
                        </a:rPr>
                        <a:t> (%)</a:t>
                      </a:r>
                      <a:endParaRPr lang="en-US" sz="160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a:effectLst/>
                        </a:rPr>
                        <a:t>χ</a:t>
                      </a:r>
                      <a:r>
                        <a:rPr lang="ro-RO" sz="1600" baseline="30000">
                          <a:effectLst/>
                        </a:rPr>
                        <a:t>2</a:t>
                      </a:r>
                      <a:endParaRPr lang="en-US" sz="1600">
                        <a:effectLst/>
                        <a:latin typeface="Calibri"/>
                        <a:ea typeface="Calibri"/>
                        <a:cs typeface="Times New Roman"/>
                      </a:endParaRPr>
                    </a:p>
                  </a:txBody>
                  <a:tcPr marL="63305" marR="63305" marT="0" marB="0" anchor="ctr"/>
                </a:tc>
              </a:tr>
              <a:tr h="405384">
                <a:tc>
                  <a:txBody>
                    <a:bodyPr/>
                    <a:lstStyle/>
                    <a:p>
                      <a:pPr algn="ctr">
                        <a:lnSpc>
                          <a:spcPct val="115000"/>
                        </a:lnSpc>
                        <a:spcAft>
                          <a:spcPts val="0"/>
                        </a:spcAft>
                      </a:pPr>
                      <a:r>
                        <a:rPr lang="ro-RO" sz="1600" dirty="0" smtClean="0">
                          <a:effectLst/>
                        </a:rPr>
                        <a:t>CHCl3</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3.58</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100</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rPr>
                        <a:t> </a:t>
                      </a:r>
                      <a:r>
                        <a:rPr lang="en-US" sz="1600" dirty="0" smtClean="0">
                          <a:effectLst/>
                        </a:rPr>
                        <a:t>-</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en-US" sz="1600" dirty="0" smtClean="0">
                          <a:effectLst/>
                        </a:rPr>
                        <a:t>-</a:t>
                      </a:r>
                      <a:r>
                        <a:rPr lang="ro-RO" sz="1600" dirty="0">
                          <a:effectLst/>
                        </a:rPr>
                        <a:t> </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a:effectLst/>
                        </a:rPr>
                        <a:t>1.024</a:t>
                      </a:r>
                      <a:endParaRPr lang="en-US" sz="1600">
                        <a:effectLst/>
                        <a:latin typeface="Calibri"/>
                        <a:ea typeface="Calibri"/>
                        <a:cs typeface="Times New Roman"/>
                      </a:endParaRPr>
                    </a:p>
                  </a:txBody>
                  <a:tcPr marL="63305" marR="63305" marT="0" marB="0" anchor="ctr"/>
                </a:tc>
              </a:tr>
              <a:tr h="0">
                <a:tc>
                  <a:txBody>
                    <a:bodyPr/>
                    <a:lstStyle/>
                    <a:p>
                      <a:pPr algn="ctr">
                        <a:lnSpc>
                          <a:spcPct val="115000"/>
                        </a:lnSpc>
                        <a:spcAft>
                          <a:spcPts val="0"/>
                        </a:spcAft>
                      </a:pPr>
                      <a:r>
                        <a:rPr lang="ro-RO" sz="1600" dirty="0">
                          <a:effectLst/>
                        </a:rPr>
                        <a:t>DMF</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rPr>
                        <a:t>3.58 (</a:t>
                      </a:r>
                      <a:r>
                        <a:rPr lang="ro-RO" sz="1600" dirty="0" smtClean="0">
                          <a:effectLst/>
                        </a:rPr>
                        <a:t>fix</a:t>
                      </a:r>
                      <a:r>
                        <a:rPr lang="en-US" sz="1600" dirty="0" err="1" smtClean="0">
                          <a:effectLst/>
                        </a:rPr>
                        <a:t>ed</a:t>
                      </a:r>
                      <a:r>
                        <a:rPr lang="ro-RO" sz="1600" dirty="0" smtClean="0">
                          <a:effectLst/>
                        </a:rPr>
                        <a:t>)</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86.1</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1.55</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13.9</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0.985</a:t>
                      </a:r>
                      <a:endParaRPr lang="en-US" sz="1600" dirty="0">
                        <a:effectLst/>
                        <a:latin typeface="Calibri"/>
                        <a:ea typeface="Calibri"/>
                        <a:cs typeface="Times New Roman"/>
                      </a:endParaRPr>
                    </a:p>
                  </a:txBody>
                  <a:tcPr marL="63305" marR="63305" marT="0" marB="0" anchor="ctr"/>
                </a:tc>
              </a:tr>
              <a:tr h="0">
                <a:tc>
                  <a:txBody>
                    <a:bodyPr/>
                    <a:lstStyle/>
                    <a:p>
                      <a:pPr algn="ctr">
                        <a:lnSpc>
                          <a:spcPct val="115000"/>
                        </a:lnSpc>
                        <a:spcAft>
                          <a:spcPts val="0"/>
                        </a:spcAft>
                      </a:pPr>
                      <a:r>
                        <a:rPr lang="ro-RO" sz="1600" dirty="0">
                          <a:effectLst/>
                        </a:rPr>
                        <a:t>DMSO</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rPr>
                        <a:t>3.58 (</a:t>
                      </a:r>
                      <a:r>
                        <a:rPr lang="ro-RO" sz="1600" dirty="0" smtClean="0">
                          <a:effectLst/>
                        </a:rPr>
                        <a:t>fix</a:t>
                      </a:r>
                      <a:r>
                        <a:rPr lang="en-US" sz="1600" dirty="0" err="1" smtClean="0">
                          <a:effectLst/>
                        </a:rPr>
                        <a:t>ed</a:t>
                      </a:r>
                      <a:r>
                        <a:rPr lang="ro-RO" sz="1600" dirty="0" smtClean="0">
                          <a:effectLst/>
                        </a:rPr>
                        <a:t>)</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4.8</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1.12</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smtClean="0">
                          <a:effectLst/>
                        </a:rPr>
                        <a:t>95.2</a:t>
                      </a:r>
                      <a:endParaRPr lang="en-US" sz="1600" dirty="0">
                        <a:effectLst/>
                        <a:latin typeface="Calibri"/>
                        <a:ea typeface="Calibri"/>
                        <a:cs typeface="Times New Roman"/>
                      </a:endParaRPr>
                    </a:p>
                  </a:txBody>
                  <a:tcPr marL="63305" marR="63305" marT="0" marB="0" anchor="ctr"/>
                </a:tc>
                <a:tc>
                  <a:txBody>
                    <a:bodyPr/>
                    <a:lstStyle/>
                    <a:p>
                      <a:pPr algn="ctr">
                        <a:lnSpc>
                          <a:spcPct val="115000"/>
                        </a:lnSpc>
                        <a:spcAft>
                          <a:spcPts val="0"/>
                        </a:spcAft>
                      </a:pPr>
                      <a:r>
                        <a:rPr lang="ro-RO" sz="1600" dirty="0">
                          <a:effectLst/>
                        </a:rPr>
                        <a:t>1.034</a:t>
                      </a:r>
                      <a:endParaRPr lang="en-US" sz="1600" dirty="0">
                        <a:effectLst/>
                        <a:latin typeface="Calibri"/>
                        <a:ea typeface="Calibri"/>
                        <a:cs typeface="Times New Roman"/>
                      </a:endParaRPr>
                    </a:p>
                  </a:txBody>
                  <a:tcPr marL="63305" marR="63305" marT="0" marB="0" anchor="ctr"/>
                </a:tc>
              </a:tr>
            </a:tbl>
          </a:graphicData>
        </a:graphic>
      </p:graphicFrame>
      <p:sp>
        <p:nvSpPr>
          <p:cNvPr id="15" name="Rectangle 6"/>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p:cNvGraphicFramePr>
            <a:graphicFrameLocks noChangeAspect="1"/>
          </p:cNvGraphicFramePr>
          <p:nvPr>
            <p:extLst>
              <p:ext uri="{D42A27DB-BD31-4B8C-83A1-F6EECF244321}">
                <p14:modId xmlns:p14="http://schemas.microsoft.com/office/powerpoint/2010/main" xmlns="" val="2996710985"/>
              </p:ext>
            </p:extLst>
          </p:nvPr>
        </p:nvGraphicFramePr>
        <p:xfrm>
          <a:off x="1617785" y="904594"/>
          <a:ext cx="4853354" cy="3896007"/>
        </p:xfrm>
        <a:graphic>
          <a:graphicData uri="http://schemas.openxmlformats.org/presentationml/2006/ole">
            <p:oleObj spid="_x0000_s66562" name="Graph" r:id="rId7" imgW="3922166" imgH="2907792" progId="Origin50.Graph">
              <p:embed/>
            </p:oleObj>
          </a:graphicData>
        </a:graphic>
      </p:graphicFrame>
    </p:spTree>
    <p:extLst>
      <p:ext uri="{BB962C8B-B14F-4D97-AF65-F5344CB8AC3E}">
        <p14:creationId xmlns:p14="http://schemas.microsoft.com/office/powerpoint/2010/main" xmlns="" val="1885167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4035" name="TextBox 4"/>
          <p:cNvSpPr txBox="1">
            <a:spLocks noChangeArrowheads="1"/>
          </p:cNvSpPr>
          <p:nvPr/>
        </p:nvSpPr>
        <p:spPr bwMode="auto">
          <a:xfrm>
            <a:off x="5627077" y="1"/>
            <a:ext cx="3516923" cy="646331"/>
          </a:xfrm>
          <a:prstGeom prst="rect">
            <a:avLst/>
          </a:prstGeom>
          <a:noFill/>
          <a:ln w="9525">
            <a:noFill/>
            <a:miter lim="800000"/>
            <a:headEnd/>
            <a:tailEnd/>
          </a:ln>
        </p:spPr>
        <p:txBody>
          <a:bodyPr>
            <a:spAutoFit/>
          </a:bodyPr>
          <a:lstStyle/>
          <a:p>
            <a:pPr algn="r"/>
            <a:r>
              <a:rPr lang="en-US" altLang="en-US" sz="1400" b="1" dirty="0">
                <a:solidFill>
                  <a:srgbClr val="F4DFBD"/>
                </a:solidFill>
                <a:latin typeface="Cambria" pitchFamily="18" charset="0"/>
              </a:rPr>
              <a:t>Vasile Chi</a:t>
            </a:r>
            <a:r>
              <a:rPr lang="ro-RO" altLang="en-US" sz="1400" b="1" dirty="0">
                <a:solidFill>
                  <a:srgbClr val="F4DFBD"/>
                </a:solidFill>
                <a:latin typeface="Cambria" pitchFamily="18" charset="0"/>
              </a:rPr>
              <a:t>ș</a:t>
            </a:r>
            <a:endParaRPr lang="en-US" altLang="en-US" sz="1400" b="1" dirty="0">
              <a:solidFill>
                <a:srgbClr val="F4DFBD"/>
              </a:solidFill>
              <a:latin typeface="Cambria" pitchFamily="18" charset="0"/>
            </a:endParaRPr>
          </a:p>
          <a:p>
            <a:pPr algn="r">
              <a:buFont typeface="Arial" charset="0"/>
              <a:buNone/>
            </a:pPr>
            <a:r>
              <a:rPr lang="en-US" sz="1100" b="1" dirty="0" smtClean="0">
                <a:solidFill>
                  <a:srgbClr val="FFFFCC"/>
                </a:solidFill>
                <a:latin typeface="Cambria" pitchFamily="18" charset="0"/>
              </a:rPr>
              <a:t>Modeling non-covalent interactions and molecular excited states by DFT methods</a:t>
            </a:r>
            <a:endParaRPr lang="en-US" sz="1100" dirty="0">
              <a:solidFill>
                <a:srgbClr val="FFFFCC"/>
              </a:solidFill>
              <a:latin typeface="Cambria" pitchFamily="18" charset="0"/>
            </a:endParaRPr>
          </a:p>
        </p:txBody>
      </p:sp>
      <p:sp>
        <p:nvSpPr>
          <p:cNvPr id="8" name="Title 1"/>
          <p:cNvSpPr>
            <a:spLocks noGrp="1"/>
          </p:cNvSpPr>
          <p:nvPr>
            <p:ph type="title"/>
          </p:nvPr>
        </p:nvSpPr>
        <p:spPr>
          <a:xfrm>
            <a:off x="70339" y="609601"/>
            <a:ext cx="1688123" cy="561975"/>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36" name="TextBox 35"/>
          <p:cNvSpPr txBox="1"/>
          <p:nvPr/>
        </p:nvSpPr>
        <p:spPr>
          <a:xfrm>
            <a:off x="1688123" y="647700"/>
            <a:ext cx="3885744" cy="523220"/>
          </a:xfrm>
          <a:prstGeom prst="rect">
            <a:avLst/>
          </a:prstGeom>
          <a:noFill/>
        </p:spPr>
        <p:txBody>
          <a:bodyPr wrap="none">
            <a:spAutoFit/>
          </a:bodyPr>
          <a:lstStyle/>
          <a:p>
            <a:pPr>
              <a:defRPr/>
            </a:pP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a:t>
            </a:r>
            <a:r>
              <a:rPr lang="en-US" sz="2800" b="1" dirty="0" smtClean="0">
                <a:solidFill>
                  <a:srgbClr val="1F4976"/>
                </a:solidFill>
                <a:effectLst>
                  <a:outerShdw blurRad="38100" dist="38100" dir="2700000" algn="tl">
                    <a:srgbClr val="000000">
                      <a:alpha val="43137"/>
                    </a:srgbClr>
                  </a:outerShdw>
                </a:effectLst>
                <a:latin typeface="Cambria" panose="02040503050406030204" pitchFamily="18" charset="0"/>
              </a:rPr>
              <a:t>lifetimes</a:t>
            </a:r>
            <a:endParaRPr lang="en-US" sz="2800" b="1" dirty="0">
              <a:solidFill>
                <a:srgbClr val="1F4976"/>
              </a:solidFill>
              <a:effectLst>
                <a:outerShdw blurRad="38100" dist="38100" dir="2700000" algn="tl">
                  <a:srgbClr val="000000">
                    <a:alpha val="43137"/>
                  </a:srgbClr>
                </a:outerShdw>
              </a:effectLst>
              <a:latin typeface="Cambria" panose="020405030504060302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xmlns="" val="3211184329"/>
              </p:ext>
            </p:extLst>
          </p:nvPr>
        </p:nvGraphicFramePr>
        <p:xfrm>
          <a:off x="140679" y="1107252"/>
          <a:ext cx="6682368" cy="4912548"/>
        </p:xfrm>
        <a:graphic>
          <a:graphicData uri="http://schemas.openxmlformats.org/drawingml/2006/table">
            <a:tbl>
              <a:tblPr firstRow="1" bandRow="1">
                <a:tableStyleId>{5C22544A-7EE6-4342-B048-85BDC9FD1C3A}</a:tableStyleId>
              </a:tblPr>
              <a:tblGrid>
                <a:gridCol w="966575"/>
                <a:gridCol w="932777"/>
                <a:gridCol w="1617785"/>
                <a:gridCol w="1686650"/>
                <a:gridCol w="1478581"/>
              </a:tblGrid>
              <a:tr h="0">
                <a:tc>
                  <a:txBody>
                    <a:bodyPr/>
                    <a:lstStyle/>
                    <a:p>
                      <a:r>
                        <a:rPr lang="ro-RO" sz="1600" dirty="0" smtClean="0">
                          <a:solidFill>
                            <a:schemeClr val="accent6">
                              <a:lumMod val="75000"/>
                            </a:schemeClr>
                          </a:solidFill>
                          <a:effectLst>
                            <a:outerShdw blurRad="38100" dist="38100" dir="2700000" algn="tl">
                              <a:srgbClr val="000000">
                                <a:alpha val="43137"/>
                              </a:srgbClr>
                            </a:outerShdw>
                          </a:effectLst>
                        </a:rPr>
                        <a:t>PTCDI</a:t>
                      </a:r>
                      <a:endParaRPr lang="en-US" sz="1600" dirty="0">
                        <a:solidFill>
                          <a:schemeClr val="accent6">
                            <a:lumMod val="75000"/>
                          </a:schemeClr>
                        </a:solidFill>
                        <a:effectLst>
                          <a:outerShdw blurRad="38100" dist="38100" dir="2700000" algn="tl">
                            <a:srgbClr val="000000">
                              <a:alpha val="43137"/>
                            </a:srgbClr>
                          </a:outerShdw>
                        </a:effectLst>
                      </a:endParaRPr>
                    </a:p>
                  </a:txBody>
                  <a:tcPr marL="84399" marR="84399" marT="45714" marB="45714"/>
                </a:tc>
                <a:tc>
                  <a:txBody>
                    <a:bodyPr/>
                    <a:lstStyle/>
                    <a:p>
                      <a:pPr algn="ctr"/>
                      <a:r>
                        <a:rPr lang="en-US" sz="1600" dirty="0" smtClean="0">
                          <a:solidFill>
                            <a:schemeClr val="bg1"/>
                          </a:solidFill>
                        </a:rPr>
                        <a:t>Exp</a:t>
                      </a:r>
                      <a:r>
                        <a:rPr lang="ro-RO" sz="1600" dirty="0" smtClean="0">
                          <a:solidFill>
                            <a:schemeClr val="bg1"/>
                          </a:solidFill>
                        </a:rPr>
                        <a:t>.</a:t>
                      </a:r>
                    </a:p>
                    <a:p>
                      <a:pPr algn="ctr"/>
                      <a:r>
                        <a:rPr lang="ro-RO" sz="1600" dirty="0" smtClean="0">
                          <a:solidFill>
                            <a:schemeClr val="bg1"/>
                          </a:solidFill>
                        </a:rPr>
                        <a:t>d</a:t>
                      </a:r>
                      <a:r>
                        <a:rPr lang="en-US" sz="1600" dirty="0" err="1" smtClean="0">
                          <a:solidFill>
                            <a:schemeClr val="bg1"/>
                          </a:solidFill>
                        </a:rPr>
                        <a:t>ata</a:t>
                      </a:r>
                      <a:r>
                        <a:rPr lang="ro-RO" sz="1600" dirty="0" smtClean="0">
                          <a:solidFill>
                            <a:schemeClr val="bg1"/>
                          </a:solidFill>
                        </a:rPr>
                        <a:t> in CHCl3 </a:t>
                      </a:r>
                      <a:endParaRPr lang="en-US" sz="1600" dirty="0">
                        <a:solidFill>
                          <a:schemeClr val="bg1"/>
                        </a:solidFill>
                      </a:endParaRPr>
                    </a:p>
                  </a:txBody>
                  <a:tcPr marL="84399" marR="84399" marT="45714" marB="45714"/>
                </a:tc>
                <a:tc>
                  <a:txBody>
                    <a:bodyPr/>
                    <a:lstStyle/>
                    <a:p>
                      <a:pPr algn="l"/>
                      <a:r>
                        <a:rPr lang="en-US" sz="1600" dirty="0" smtClean="0">
                          <a:solidFill>
                            <a:schemeClr val="bg1"/>
                          </a:solidFill>
                        </a:rPr>
                        <a:t>Calculated data</a:t>
                      </a:r>
                    </a:p>
                    <a:p>
                      <a:pPr algn="l"/>
                      <a:r>
                        <a:rPr lang="en-US" sz="1600" dirty="0" smtClean="0">
                          <a:solidFill>
                            <a:schemeClr val="bg1"/>
                          </a:solidFill>
                        </a:rPr>
                        <a:t>B3LYP</a:t>
                      </a:r>
                      <a:endParaRPr lang="en-US" sz="1600" dirty="0">
                        <a:solidFill>
                          <a:schemeClr val="bg1"/>
                        </a:solidFill>
                      </a:endParaRPr>
                    </a:p>
                  </a:txBody>
                  <a:tcPr marL="84399" marR="84399" marT="45714" marB="45714"/>
                </a:tc>
                <a:tc>
                  <a:txBody>
                    <a:bodyPr/>
                    <a:lstStyle/>
                    <a:p>
                      <a:pPr algn="l"/>
                      <a:r>
                        <a:rPr lang="en-US" sz="1600" dirty="0" smtClean="0">
                          <a:solidFill>
                            <a:schemeClr val="bg1"/>
                          </a:solidFill>
                        </a:rPr>
                        <a:t>Calculated data</a:t>
                      </a:r>
                    </a:p>
                    <a:p>
                      <a:pPr algn="l"/>
                      <a:r>
                        <a:rPr lang="en-US" sz="1600" dirty="0" smtClean="0">
                          <a:solidFill>
                            <a:schemeClr val="bg1"/>
                          </a:solidFill>
                        </a:rPr>
                        <a:t>M06-2X</a:t>
                      </a:r>
                      <a:endParaRPr lang="en-US" sz="1600" dirty="0">
                        <a:solidFill>
                          <a:schemeClr val="bg1"/>
                        </a:solidFill>
                      </a:endParaRPr>
                    </a:p>
                  </a:txBody>
                  <a:tcPr marL="84399" marR="84399" marT="45714" marB="45714"/>
                </a:tc>
                <a:tc>
                  <a:txBody>
                    <a:bodyPr/>
                    <a:lstStyle/>
                    <a:p>
                      <a:pPr algn="l"/>
                      <a:r>
                        <a:rPr lang="en-US" sz="1600" dirty="0" smtClean="0">
                          <a:solidFill>
                            <a:schemeClr val="bg1"/>
                          </a:solidFill>
                        </a:rPr>
                        <a:t>Calculated data</a:t>
                      </a:r>
                    </a:p>
                    <a:p>
                      <a:pPr algn="l"/>
                      <a:r>
                        <a:rPr lang="en-US" sz="1600" dirty="0" smtClean="0">
                          <a:solidFill>
                            <a:schemeClr val="bg1"/>
                          </a:solidFill>
                        </a:rPr>
                        <a:t>PBE0</a:t>
                      </a:r>
                    </a:p>
                  </a:txBody>
                  <a:tcPr marL="84399" marR="84399" marT="45714" marB="45714"/>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rgbClr val="1F4976"/>
                          </a:solidFill>
                          <a:latin typeface="Cambria" panose="02040503050406030204" pitchFamily="18" charset="0"/>
                        </a:rPr>
                        <a:t>E</a:t>
                      </a:r>
                      <a:r>
                        <a:rPr lang="en-US" sz="1600" baseline="-25000" dirty="0" err="1" smtClean="0">
                          <a:solidFill>
                            <a:srgbClr val="1F4976"/>
                          </a:solidFill>
                          <a:latin typeface="Cambria" panose="02040503050406030204" pitchFamily="18" charset="0"/>
                        </a:rPr>
                        <a:t>abs</a:t>
                      </a:r>
                      <a:r>
                        <a:rPr lang="en-US" sz="1600" baseline="0" dirty="0" smtClean="0">
                          <a:solidFill>
                            <a:srgbClr val="1F4976"/>
                          </a:solidFill>
                          <a:latin typeface="Cambria" panose="02040503050406030204" pitchFamily="18" charset="0"/>
                        </a:rPr>
                        <a:t>(nm)</a:t>
                      </a:r>
                      <a:endParaRPr lang="en-US" sz="1600" baseline="0" dirty="0" smtClean="0"/>
                    </a:p>
                  </a:txBody>
                  <a:tcPr marL="33231" marR="33231" marT="36000" marB="36000"/>
                </a:tc>
                <a:tc>
                  <a:txBody>
                    <a:bodyPr/>
                    <a:lstStyle/>
                    <a:p>
                      <a:pPr algn="ctr"/>
                      <a:r>
                        <a:rPr lang="ro-RO" sz="1600" b="1" dirty="0" smtClean="0">
                          <a:solidFill>
                            <a:srgbClr val="1F4976"/>
                          </a:solidFill>
                        </a:rPr>
                        <a:t>493</a:t>
                      </a:r>
                      <a:endParaRPr lang="en-US" sz="1600" b="1" dirty="0">
                        <a:solidFill>
                          <a:srgbClr val="1F4976"/>
                        </a:solidFill>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523 (gas, D2)</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557 (CHCl3,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557 (CHCl3, D2)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o-RO"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471 (CHCl3,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472 (DMSO,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469 (CYHA, </a:t>
                      </a:r>
                      <a:r>
                        <a:rPr lang="en-US" sz="1600" dirty="0" err="1" smtClean="0">
                          <a:solidFill>
                            <a:srgbClr val="1F4976"/>
                          </a:solidFill>
                        </a:rPr>
                        <a:t>NoD</a:t>
                      </a:r>
                      <a:r>
                        <a:rPr lang="en-US" sz="1600" dirty="0" smtClean="0">
                          <a:solidFill>
                            <a:srgbClr val="1F4976"/>
                          </a:solidFill>
                        </a:rPr>
                        <a:t>)</a:t>
                      </a: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507 (gas, DCP)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txBody>
                  <a:tcPr marL="33231" marR="33231" marT="36000" marB="36000"/>
                </a:tc>
              </a:tr>
              <a:tr h="0">
                <a:tc>
                  <a:txBody>
                    <a:bodyPr/>
                    <a:lstStyle/>
                    <a:p>
                      <a:r>
                        <a:rPr lang="en-US" sz="1600" dirty="0" err="1" smtClean="0">
                          <a:solidFill>
                            <a:srgbClr val="1F4976"/>
                          </a:solidFill>
                          <a:latin typeface="Cambria" panose="02040503050406030204" pitchFamily="18" charset="0"/>
                        </a:rPr>
                        <a:t>E</a:t>
                      </a:r>
                      <a:r>
                        <a:rPr lang="en-US" sz="1600" baseline="-25000" dirty="0" err="1" smtClean="0">
                          <a:solidFill>
                            <a:srgbClr val="1F4976"/>
                          </a:solidFill>
                          <a:latin typeface="Cambria" panose="02040503050406030204" pitchFamily="18" charset="0"/>
                        </a:rPr>
                        <a:t>em</a:t>
                      </a:r>
                      <a:r>
                        <a:rPr lang="en-US" sz="1600" baseline="0" dirty="0" smtClean="0">
                          <a:solidFill>
                            <a:srgbClr val="1F4976"/>
                          </a:solidFill>
                          <a:latin typeface="Cambria" panose="02040503050406030204" pitchFamily="18" charset="0"/>
                        </a:rPr>
                        <a:t>(nm)</a:t>
                      </a:r>
                      <a:endParaRPr lang="en-US" sz="1600" dirty="0">
                        <a:solidFill>
                          <a:srgbClr val="1F4976"/>
                        </a:solidFill>
                        <a:latin typeface="Cambria" panose="02040503050406030204" pitchFamily="18" charset="0"/>
                      </a:endParaRPr>
                    </a:p>
                  </a:txBody>
                  <a:tcPr marL="33231" marR="33231" marT="36000" marB="36000"/>
                </a:tc>
                <a:tc>
                  <a:txBody>
                    <a:bodyPr/>
                    <a:lstStyle/>
                    <a:p>
                      <a:pPr algn="ctr"/>
                      <a:r>
                        <a:rPr lang="ro-RO" sz="1600" b="1" dirty="0" smtClean="0">
                          <a:solidFill>
                            <a:srgbClr val="1F4976"/>
                          </a:solidFill>
                        </a:rPr>
                        <a:t>575</a:t>
                      </a:r>
                      <a:endParaRPr lang="en-US" sz="1600" b="1" dirty="0">
                        <a:solidFill>
                          <a:srgbClr val="1F4976"/>
                        </a:solidFill>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577 (gas, D2)</a:t>
                      </a:r>
                      <a:r>
                        <a:rPr lang="en-US" sz="1600" baseline="0" dirty="0" smtClean="0">
                          <a:solidFill>
                            <a:srgbClr val="1F4976"/>
                          </a:solidFill>
                        </a:rPr>
                        <a:t> </a:t>
                      </a:r>
                      <a:endParaRPr lang="en-US"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652 (CHCl3,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653 (CHCl3, D2)</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585 (CHCl3,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613 (DMSO,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554 (CYHA), </a:t>
                      </a:r>
                      <a:r>
                        <a:rPr lang="en-US" sz="1600" dirty="0" err="1" smtClean="0">
                          <a:solidFill>
                            <a:srgbClr val="1F4976"/>
                          </a:solidFill>
                        </a:rPr>
                        <a:t>NoD</a:t>
                      </a:r>
                      <a:r>
                        <a:rPr lang="en-US" sz="1600" dirty="0" smtClean="0">
                          <a:solidFill>
                            <a:srgbClr val="1F4976"/>
                          </a:solidFill>
                        </a:rPr>
                        <a:t>)</a:t>
                      </a: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564 (Gas, DCP)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txBody>
                  <a:tcPr marL="33231" marR="33231" marT="36000" marB="36000"/>
                </a:tc>
              </a:tr>
              <a:tr h="0">
                <a:tc>
                  <a:txBody>
                    <a:bodyPr/>
                    <a:lstStyle/>
                    <a:p>
                      <a:r>
                        <a:rPr lang="en-US" sz="1600" dirty="0" smtClean="0">
                          <a:solidFill>
                            <a:srgbClr val="1F4976"/>
                          </a:solidFill>
                          <a:latin typeface="Cambria" panose="02040503050406030204" pitchFamily="18" charset="0"/>
                          <a:sym typeface="Symbol"/>
                        </a:rPr>
                        <a:t></a:t>
                      </a:r>
                      <a:r>
                        <a:rPr lang="en-US" sz="1600" baseline="-25000" dirty="0" smtClean="0">
                          <a:solidFill>
                            <a:srgbClr val="1F4976"/>
                          </a:solidFill>
                          <a:latin typeface="Cambria" panose="02040503050406030204" pitchFamily="18" charset="0"/>
                        </a:rPr>
                        <a:t>exp </a:t>
                      </a:r>
                      <a:r>
                        <a:rPr lang="en-US" sz="1600" baseline="0" dirty="0" smtClean="0">
                          <a:solidFill>
                            <a:srgbClr val="1F4976"/>
                          </a:solidFill>
                          <a:latin typeface="Cambria" panose="02040503050406030204" pitchFamily="18" charset="0"/>
                        </a:rPr>
                        <a:t>(ns)</a:t>
                      </a:r>
                      <a:endParaRPr lang="en-US" sz="1600" dirty="0"/>
                    </a:p>
                  </a:txBody>
                  <a:tcPr marL="33231" marR="33231" marT="36000" marB="36000"/>
                </a:tc>
                <a:tc>
                  <a:txBody>
                    <a:bodyPr/>
                    <a:lstStyle/>
                    <a:p>
                      <a:pPr algn="ctr"/>
                      <a:r>
                        <a:rPr lang="en-US" sz="1600" b="1" dirty="0" smtClean="0">
                          <a:solidFill>
                            <a:srgbClr val="1F4976"/>
                          </a:solidFill>
                        </a:rPr>
                        <a:t>3.58</a:t>
                      </a:r>
                      <a:endParaRPr lang="en-US" sz="1600" b="1" dirty="0">
                        <a:solidFill>
                          <a:srgbClr val="1F4976"/>
                        </a:solidFill>
                      </a:endParaRPr>
                    </a:p>
                  </a:txBody>
                  <a:tcPr marL="33231" marR="33231" marT="36000" marB="36000" anchor="ctr"/>
                </a:tc>
                <a:tc>
                  <a:txBody>
                    <a:bodyPr/>
                    <a:lstStyle/>
                    <a:p>
                      <a:pPr algn="ctr"/>
                      <a:r>
                        <a:rPr lang="en-US" sz="1600" dirty="0" smtClean="0">
                          <a:solidFill>
                            <a:srgbClr val="1F4976"/>
                          </a:solidFill>
                        </a:rPr>
                        <a:t>-</a:t>
                      </a:r>
                      <a:endParaRPr lang="en-US" sz="1600" dirty="0">
                        <a:solidFill>
                          <a:srgbClr val="1F4976"/>
                        </a:solidFill>
                      </a:endParaRPr>
                    </a:p>
                  </a:txBody>
                  <a:tcPr marL="33231" marR="33231" marT="36000" marB="36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a:t>
                      </a:r>
                    </a:p>
                  </a:txBody>
                  <a:tcPr marL="33231" marR="33231" marT="36000" marB="36000"/>
                </a:tc>
                <a:tc>
                  <a:txBody>
                    <a:bodyPr/>
                    <a:lstStyle/>
                    <a:p>
                      <a:pPr algn="ctr"/>
                      <a:r>
                        <a:rPr lang="ro-RO" sz="1600" dirty="0" smtClean="0">
                          <a:solidFill>
                            <a:srgbClr val="1F4976"/>
                          </a:solidFill>
                        </a:rPr>
                        <a:t>-</a:t>
                      </a:r>
                      <a:endParaRPr lang="en-US" sz="1600" dirty="0">
                        <a:solidFill>
                          <a:srgbClr val="1F4976"/>
                        </a:solidFill>
                      </a:endParaRPr>
                    </a:p>
                  </a:txBody>
                  <a:tcPr marL="33231" marR="33231" marT="36000" marB="36000"/>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latin typeface="Cambria" panose="02040503050406030204" pitchFamily="18" charset="0"/>
                          <a:sym typeface="Symbol"/>
                        </a:rPr>
                        <a:t></a:t>
                      </a:r>
                      <a:r>
                        <a:rPr lang="en-US" sz="1600" baseline="-25000" dirty="0" smtClean="0">
                          <a:solidFill>
                            <a:srgbClr val="1F4976"/>
                          </a:solidFill>
                          <a:latin typeface="Cambria" panose="02040503050406030204" pitchFamily="18" charset="0"/>
                        </a:rPr>
                        <a:t>r </a:t>
                      </a:r>
                      <a:r>
                        <a:rPr lang="en-US" sz="1600" baseline="0" dirty="0" smtClean="0">
                          <a:solidFill>
                            <a:srgbClr val="1F4976"/>
                          </a:solidFill>
                          <a:latin typeface="Cambria" panose="02040503050406030204" pitchFamily="18" charset="0"/>
                        </a:rPr>
                        <a:t>(ns)</a:t>
                      </a:r>
                      <a:endParaRPr lang="en-US" sz="1600" dirty="0" smtClean="0"/>
                    </a:p>
                  </a:txBody>
                  <a:tcPr marL="33231" marR="33231" marT="36000" marB="36000"/>
                </a:tc>
                <a:tc>
                  <a:txBody>
                    <a:bodyPr/>
                    <a:lstStyle/>
                    <a:p>
                      <a:pPr algn="ctr"/>
                      <a:r>
                        <a:rPr lang="ro-RO" sz="1600" b="1" dirty="0" smtClean="0">
                          <a:solidFill>
                            <a:srgbClr val="1F4976"/>
                          </a:solidFill>
                        </a:rPr>
                        <a:t>-</a:t>
                      </a:r>
                      <a:endParaRPr lang="en-US" sz="1600" b="1" dirty="0">
                        <a:solidFill>
                          <a:srgbClr val="1F4976"/>
                        </a:solidFill>
                      </a:endParaRPr>
                    </a:p>
                  </a:txBody>
                  <a:tcPr marL="33231" marR="33231" marT="36000" marB="36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1F4976"/>
                          </a:solidFill>
                        </a:rPr>
                        <a:t>8.10 (gas, D2)</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1F4976"/>
                          </a:solidFill>
                        </a:rPr>
                        <a:t>6.70 (CHCl3, </a:t>
                      </a:r>
                      <a:r>
                        <a:rPr lang="en-US" sz="1600" baseline="0" dirty="0" err="1" smtClean="0">
                          <a:solidFill>
                            <a:srgbClr val="1F4976"/>
                          </a:solidFill>
                        </a:rPr>
                        <a:t>NoD</a:t>
                      </a:r>
                      <a:r>
                        <a:rPr lang="en-US" sz="1600" baseline="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solidFill>
                            <a:srgbClr val="1F4976"/>
                          </a:solidFill>
                        </a:rPr>
                        <a:t>6.73 (CHCl3, D2)</a:t>
                      </a: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o-RO" sz="1600" dirty="0" smtClean="0">
                        <a:solidFill>
                          <a:srgbClr val="1F4976"/>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4.88 (CHCl3,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4.84 (DMSO, </a:t>
                      </a:r>
                      <a:r>
                        <a:rPr lang="en-US" sz="1600" dirty="0" err="1" smtClean="0">
                          <a:solidFill>
                            <a:srgbClr val="1F4976"/>
                          </a:solidFill>
                        </a:rPr>
                        <a:t>NoD</a:t>
                      </a:r>
                      <a:r>
                        <a:rPr lang="en-US" sz="1600" dirty="0" smtClean="0">
                          <a:solidFill>
                            <a:srgbClr val="1F4976"/>
                          </a:solidFil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5.07 (CYHA, </a:t>
                      </a:r>
                      <a:r>
                        <a:rPr lang="en-US" sz="1600" dirty="0" err="1" smtClean="0">
                          <a:solidFill>
                            <a:srgbClr val="1F4976"/>
                          </a:solidFill>
                        </a:rPr>
                        <a:t>NoD</a:t>
                      </a:r>
                      <a:r>
                        <a:rPr lang="en-US" sz="1600" dirty="0" smtClean="0">
                          <a:solidFill>
                            <a:srgbClr val="1F4976"/>
                          </a:solidFill>
                        </a:rPr>
                        <a:t>)</a:t>
                      </a:r>
                    </a:p>
                  </a:txBody>
                  <a:tcPr marL="33231" marR="33231" marT="36000" marB="360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rPr>
                        <a:t>7.48  (gas, DCP)</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solidFill>
                          <a:srgbClr val="1F4976"/>
                        </a:solidFill>
                      </a:endParaRPr>
                    </a:p>
                  </a:txBody>
                  <a:tcPr marL="33231" marR="33231" marT="36000" marB="36000"/>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1F4976"/>
                          </a:solidFill>
                          <a:latin typeface="Cambria" panose="02040503050406030204" pitchFamily="18" charset="0"/>
                          <a:sym typeface="Symbol"/>
                        </a:rPr>
                        <a:t></a:t>
                      </a:r>
                      <a:r>
                        <a:rPr lang="en-US" sz="1600" baseline="-25000" dirty="0" smtClean="0">
                          <a:solidFill>
                            <a:srgbClr val="1F4976"/>
                          </a:solidFill>
                          <a:latin typeface="Cambria" panose="02040503050406030204" pitchFamily="18" charset="0"/>
                        </a:rPr>
                        <a:t>nr </a:t>
                      </a:r>
                      <a:r>
                        <a:rPr lang="en-US" sz="1600" baseline="0" dirty="0" smtClean="0">
                          <a:solidFill>
                            <a:srgbClr val="1F4976"/>
                          </a:solidFill>
                          <a:latin typeface="Cambria" panose="02040503050406030204" pitchFamily="18" charset="0"/>
                        </a:rPr>
                        <a:t>(ns)</a:t>
                      </a:r>
                      <a:endParaRPr lang="en-US" sz="1600" dirty="0" smtClean="0"/>
                    </a:p>
                  </a:txBody>
                  <a:tcPr marL="33231" marR="33231" marT="36000" marB="36000"/>
                </a:tc>
                <a:tc>
                  <a:txBody>
                    <a:bodyPr/>
                    <a:lstStyle/>
                    <a:p>
                      <a:pPr algn="ctr"/>
                      <a:r>
                        <a:rPr lang="ro-RO" sz="1600" b="1" smtClean="0">
                          <a:solidFill>
                            <a:srgbClr val="1F4976"/>
                          </a:solidFill>
                        </a:rPr>
                        <a:t>-</a:t>
                      </a:r>
                      <a:endParaRPr lang="en-US" sz="1600" b="1" dirty="0">
                        <a:solidFill>
                          <a:srgbClr val="1F4976"/>
                        </a:solidFill>
                      </a:endParaRPr>
                    </a:p>
                  </a:txBody>
                  <a:tcPr marL="33231" marR="33231" marT="36000" marB="36000" anchor="ctr"/>
                </a:tc>
                <a:tc>
                  <a:txBody>
                    <a:bodyPr/>
                    <a:lstStyle/>
                    <a:p>
                      <a:pPr algn="ctr"/>
                      <a:r>
                        <a:rPr lang="en-US" sz="1600" dirty="0" smtClean="0">
                          <a:solidFill>
                            <a:srgbClr val="1F4976"/>
                          </a:solidFill>
                        </a:rPr>
                        <a:t>-</a:t>
                      </a:r>
                      <a:endParaRPr lang="en-US" sz="1600" dirty="0">
                        <a:solidFill>
                          <a:srgbClr val="1F4976"/>
                        </a:solidFill>
                      </a:endParaRPr>
                    </a:p>
                  </a:txBody>
                  <a:tcPr marL="33231" marR="33231" marT="36000" marB="36000"/>
                </a:tc>
                <a:tc>
                  <a:txBody>
                    <a:bodyPr/>
                    <a:lstStyle/>
                    <a:p>
                      <a:pPr algn="ctr"/>
                      <a:r>
                        <a:rPr lang="en-US" sz="1600" dirty="0" smtClean="0">
                          <a:solidFill>
                            <a:srgbClr val="1F4976"/>
                          </a:solidFill>
                        </a:rPr>
                        <a:t>-</a:t>
                      </a:r>
                      <a:endParaRPr lang="en-US" sz="1600" dirty="0">
                        <a:solidFill>
                          <a:srgbClr val="1F4976"/>
                        </a:solidFill>
                      </a:endParaRPr>
                    </a:p>
                  </a:txBody>
                  <a:tcPr marL="33231" marR="33231" marT="36000" marB="36000"/>
                </a:tc>
                <a:tc>
                  <a:txBody>
                    <a:bodyPr/>
                    <a:lstStyle/>
                    <a:p>
                      <a:pPr algn="ctr"/>
                      <a:endParaRPr lang="en-US" sz="1600" dirty="0">
                        <a:solidFill>
                          <a:srgbClr val="1F4976"/>
                        </a:solidFill>
                      </a:endParaRPr>
                    </a:p>
                  </a:txBody>
                  <a:tcPr marL="33231" marR="33231" marT="36000" marB="36000"/>
                </a:tc>
              </a:tr>
              <a:tr h="0">
                <a:tc>
                  <a:txBody>
                    <a:bodyPr/>
                    <a:lstStyle/>
                    <a:p>
                      <a:r>
                        <a:rPr lang="en-US" sz="1600" dirty="0" smtClean="0">
                          <a:solidFill>
                            <a:srgbClr val="1F4976"/>
                          </a:solidFill>
                          <a:latin typeface="Cambria" panose="02040503050406030204" pitchFamily="18" charset="0"/>
                          <a:sym typeface="Symbol"/>
                        </a:rPr>
                        <a:t></a:t>
                      </a:r>
                      <a:r>
                        <a:rPr lang="en-US" sz="1600" dirty="0" smtClean="0">
                          <a:solidFill>
                            <a:srgbClr val="1F4976"/>
                          </a:solidFill>
                          <a:latin typeface="Cambria" panose="02040503050406030204" pitchFamily="18" charset="0"/>
                        </a:rPr>
                        <a:t>(%)</a:t>
                      </a:r>
                      <a:endParaRPr lang="en-US" sz="1600" dirty="0"/>
                    </a:p>
                  </a:txBody>
                  <a:tcPr marL="33231" marR="33231" marT="36000" marB="36000"/>
                </a:tc>
                <a:tc>
                  <a:txBody>
                    <a:bodyPr/>
                    <a:lstStyle/>
                    <a:p>
                      <a:pPr algn="ctr"/>
                      <a:r>
                        <a:rPr lang="ro-RO" sz="1600" b="1" smtClean="0">
                          <a:solidFill>
                            <a:srgbClr val="1F4976"/>
                          </a:solidFill>
                        </a:rPr>
                        <a:t>-</a:t>
                      </a:r>
                      <a:endParaRPr lang="en-US" sz="1600" b="1" dirty="0">
                        <a:solidFill>
                          <a:srgbClr val="1F4976"/>
                        </a:solidFill>
                      </a:endParaRPr>
                    </a:p>
                  </a:txBody>
                  <a:tcPr marL="33231" marR="33231" marT="36000" marB="36000" anchor="ctr"/>
                </a:tc>
                <a:tc>
                  <a:txBody>
                    <a:bodyPr/>
                    <a:lstStyle/>
                    <a:p>
                      <a:pPr algn="ctr"/>
                      <a:r>
                        <a:rPr lang="en-US" sz="1600" b="0" dirty="0" smtClean="0">
                          <a:solidFill>
                            <a:srgbClr val="1F4976"/>
                          </a:solidFill>
                        </a:rPr>
                        <a:t>-</a:t>
                      </a:r>
                      <a:endParaRPr lang="en-US" sz="1600" b="0" dirty="0">
                        <a:solidFill>
                          <a:srgbClr val="1F4976"/>
                        </a:solidFill>
                      </a:endParaRPr>
                    </a:p>
                  </a:txBody>
                  <a:tcPr marL="33231" marR="33231" marT="36000" marB="36000"/>
                </a:tc>
                <a:tc>
                  <a:txBody>
                    <a:bodyPr/>
                    <a:lstStyle/>
                    <a:p>
                      <a:pPr algn="ctr"/>
                      <a:r>
                        <a:rPr lang="en-US" sz="1600" b="0" dirty="0" smtClean="0">
                          <a:solidFill>
                            <a:srgbClr val="1F4976"/>
                          </a:solidFill>
                        </a:rPr>
                        <a:t>-</a:t>
                      </a:r>
                      <a:endParaRPr lang="en-US" sz="1600" b="0" dirty="0">
                        <a:solidFill>
                          <a:srgbClr val="1F4976"/>
                        </a:solidFill>
                      </a:endParaRPr>
                    </a:p>
                  </a:txBody>
                  <a:tcPr marL="33231" marR="33231" marT="36000" marB="36000"/>
                </a:tc>
                <a:tc>
                  <a:txBody>
                    <a:bodyPr/>
                    <a:lstStyle/>
                    <a:p>
                      <a:pPr algn="ctr"/>
                      <a:endParaRPr lang="en-US" sz="1600" b="0" dirty="0">
                        <a:solidFill>
                          <a:srgbClr val="1F4976"/>
                        </a:solidFill>
                      </a:endParaRPr>
                    </a:p>
                  </a:txBody>
                  <a:tcPr marL="33231" marR="33231" marT="36000" marB="36000"/>
                </a:tc>
              </a:tr>
            </a:tbl>
          </a:graphicData>
        </a:graphic>
      </p:graphicFrame>
      <p:sp>
        <p:nvSpPr>
          <p:cNvPr id="3" name="TextBox 2"/>
          <p:cNvSpPr txBox="1"/>
          <p:nvPr/>
        </p:nvSpPr>
        <p:spPr>
          <a:xfrm>
            <a:off x="6400800" y="2133601"/>
            <a:ext cx="2769989" cy="830997"/>
          </a:xfrm>
          <a:prstGeom prst="rect">
            <a:avLst/>
          </a:prstGeom>
          <a:noFill/>
        </p:spPr>
        <p:txBody>
          <a:bodyPr wrap="none" rtlCol="0">
            <a:spAutoFit/>
          </a:bodyPr>
          <a:lstStyle/>
          <a:p>
            <a:r>
              <a:rPr lang="en-US" sz="1600" dirty="0" smtClean="0">
                <a:solidFill>
                  <a:srgbClr val="0066FF"/>
                </a:solidFill>
                <a:latin typeface="Cambria" panose="02040503050406030204" pitchFamily="18" charset="0"/>
              </a:rPr>
              <a:t>Symmetries: D2h, D2, C2, C1</a:t>
            </a:r>
          </a:p>
          <a:p>
            <a:r>
              <a:rPr lang="en-US" sz="1600" dirty="0" smtClean="0">
                <a:solidFill>
                  <a:srgbClr val="0066FF"/>
                </a:solidFill>
                <a:latin typeface="Cambria" panose="02040503050406030204" pitchFamily="18" charset="0"/>
              </a:rPr>
              <a:t>BS2: 6-31+G(</a:t>
            </a:r>
            <a:r>
              <a:rPr lang="en-US" sz="1600" dirty="0" err="1" smtClean="0">
                <a:solidFill>
                  <a:srgbClr val="0066FF"/>
                </a:solidFill>
                <a:latin typeface="Cambria" panose="02040503050406030204" pitchFamily="18" charset="0"/>
              </a:rPr>
              <a:t>d,p</a:t>
            </a:r>
            <a:r>
              <a:rPr lang="en-US" sz="1600" dirty="0" smtClean="0">
                <a:solidFill>
                  <a:srgbClr val="0066FF"/>
                </a:solidFill>
                <a:latin typeface="Cambria" panose="02040503050406030204" pitchFamily="18" charset="0"/>
              </a:rPr>
              <a:t>)</a:t>
            </a:r>
          </a:p>
          <a:p>
            <a:r>
              <a:rPr lang="en-US" sz="1600" dirty="0" smtClean="0">
                <a:solidFill>
                  <a:srgbClr val="0066FF"/>
                </a:solidFill>
                <a:latin typeface="Cambria" panose="02040503050406030204" pitchFamily="18" charset="0"/>
              </a:rPr>
              <a:t>Solvents: CHCl3, DMSO</a:t>
            </a:r>
            <a:r>
              <a:rPr lang="ro-RO" sz="1600" dirty="0" smtClean="0">
                <a:solidFill>
                  <a:srgbClr val="0066FF"/>
                </a:solidFill>
                <a:latin typeface="Cambria" panose="02040503050406030204" pitchFamily="18" charset="0"/>
              </a:rPr>
              <a:t>, CYHA</a:t>
            </a:r>
            <a:endParaRPr lang="en-US" sz="1600" dirty="0" smtClean="0">
              <a:solidFill>
                <a:srgbClr val="0066FF"/>
              </a:solidFill>
              <a:latin typeface="Cambria" panose="02040503050406030204" pitchFamily="18" charset="0"/>
            </a:endParaRPr>
          </a:p>
        </p:txBody>
      </p:sp>
      <p:sp>
        <p:nvSpPr>
          <p:cNvPr id="16" name="TextBox 15"/>
          <p:cNvSpPr txBox="1"/>
          <p:nvPr/>
        </p:nvSpPr>
        <p:spPr>
          <a:xfrm>
            <a:off x="5562600" y="5304472"/>
            <a:ext cx="3534173" cy="1477328"/>
          </a:xfrm>
          <a:prstGeom prst="rect">
            <a:avLst/>
          </a:prstGeom>
          <a:noFill/>
        </p:spPr>
        <p:txBody>
          <a:bodyPr wrap="none" rtlCol="0">
            <a:spAutoFit/>
          </a:bodyPr>
          <a:lstStyle/>
          <a:p>
            <a:r>
              <a:rPr lang="en-US" b="1" dirty="0" smtClean="0">
                <a:solidFill>
                  <a:srgbClr val="0066FF"/>
                </a:solidFill>
                <a:effectLst>
                  <a:outerShdw blurRad="38100" dist="38100" dir="2700000" algn="tl">
                    <a:srgbClr val="000000">
                      <a:alpha val="43137"/>
                    </a:srgbClr>
                  </a:outerShdw>
                </a:effectLst>
                <a:latin typeface="Cambria" panose="02040503050406030204" pitchFamily="18" charset="0"/>
              </a:rPr>
              <a:t>Conclusions:</a:t>
            </a:r>
          </a:p>
          <a:p>
            <a:r>
              <a:rPr lang="en-US" b="1" dirty="0" smtClean="0">
                <a:solidFill>
                  <a:schemeClr val="accent5">
                    <a:lumMod val="75000"/>
                  </a:schemeClr>
                </a:solidFill>
                <a:latin typeface="Cambria" panose="02040503050406030204" pitchFamily="18" charset="0"/>
              </a:rPr>
              <a:t>Dispersion</a:t>
            </a:r>
            <a:r>
              <a:rPr lang="en-US" dirty="0" smtClean="0">
                <a:solidFill>
                  <a:srgbClr val="0066FF"/>
                </a:solidFill>
                <a:latin typeface="Cambria" panose="02040503050406030204" pitchFamily="18" charset="0"/>
              </a:rPr>
              <a:t>: not important (intra)</a:t>
            </a:r>
          </a:p>
          <a:p>
            <a:r>
              <a:rPr lang="en-US" b="1" dirty="0" smtClean="0">
                <a:solidFill>
                  <a:srgbClr val="FF0000"/>
                </a:solidFill>
                <a:latin typeface="Cambria" panose="02040503050406030204" pitchFamily="18" charset="0"/>
              </a:rPr>
              <a:t>Solvent</a:t>
            </a:r>
            <a:r>
              <a:rPr lang="en-US" dirty="0" smtClean="0">
                <a:solidFill>
                  <a:srgbClr val="0066FF"/>
                </a:solidFill>
                <a:latin typeface="Cambria" panose="02040503050406030204" pitchFamily="18" charset="0"/>
              </a:rPr>
              <a:t>: important</a:t>
            </a:r>
          </a:p>
          <a:p>
            <a:r>
              <a:rPr lang="en-US" b="1" dirty="0" smtClean="0">
                <a:solidFill>
                  <a:srgbClr val="FF0000"/>
                </a:solidFill>
                <a:latin typeface="Cambria" panose="02040503050406030204" pitchFamily="18" charset="0"/>
              </a:rPr>
              <a:t>Functional</a:t>
            </a:r>
            <a:r>
              <a:rPr lang="en-US" dirty="0" smtClean="0">
                <a:solidFill>
                  <a:srgbClr val="0066FF"/>
                </a:solidFill>
                <a:latin typeface="Cambria" panose="02040503050406030204" pitchFamily="18" charset="0"/>
              </a:rPr>
              <a:t>: important</a:t>
            </a:r>
          </a:p>
          <a:p>
            <a:r>
              <a:rPr lang="en-US" b="1" dirty="0" smtClean="0">
                <a:solidFill>
                  <a:srgbClr val="EB8515"/>
                </a:solidFill>
                <a:latin typeface="Cambria" panose="02040503050406030204" pitchFamily="18" charset="0"/>
              </a:rPr>
              <a:t>Basis</a:t>
            </a:r>
            <a:r>
              <a:rPr lang="en-US" dirty="0" smtClean="0">
                <a:solidFill>
                  <a:srgbClr val="EB8515"/>
                </a:solidFill>
                <a:latin typeface="Cambria" panose="02040503050406030204" pitchFamily="18" charset="0"/>
              </a:rPr>
              <a:t> </a:t>
            </a:r>
            <a:r>
              <a:rPr lang="en-US" b="1" dirty="0" smtClean="0">
                <a:solidFill>
                  <a:srgbClr val="EB8515"/>
                </a:solidFill>
                <a:latin typeface="Cambria" panose="02040503050406030204" pitchFamily="18" charset="0"/>
              </a:rPr>
              <a:t>set</a:t>
            </a:r>
            <a:r>
              <a:rPr lang="en-US" dirty="0" smtClean="0">
                <a:solidFill>
                  <a:srgbClr val="0066FF"/>
                </a:solidFill>
                <a:latin typeface="Cambria" panose="02040503050406030204" pitchFamily="18" charset="0"/>
              </a:rPr>
              <a:t>: not tested </a:t>
            </a:r>
            <a:endParaRPr lang="en-US" dirty="0">
              <a:solidFill>
                <a:srgbClr val="0066FF"/>
              </a:solidFill>
              <a:latin typeface="Cambria" panose="02040503050406030204" pitchFamily="18" charset="0"/>
            </a:endParaRPr>
          </a:p>
        </p:txBody>
      </p:sp>
      <p:grpSp>
        <p:nvGrpSpPr>
          <p:cNvPr id="2" name="Group 14"/>
          <p:cNvGrpSpPr/>
          <p:nvPr/>
        </p:nvGrpSpPr>
        <p:grpSpPr>
          <a:xfrm>
            <a:off x="6752492" y="704851"/>
            <a:ext cx="2391508" cy="1392899"/>
            <a:chOff x="7315200" y="704850"/>
            <a:chExt cx="2590800" cy="1392899"/>
          </a:xfrm>
        </p:grpSpPr>
        <p:pic>
          <p:nvPicPr>
            <p:cNvPr id="4" name="Picture 3"/>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0" b="100000" l="0" r="100000"/>
                      </a14:imgEffect>
                    </a14:imgLayer>
                  </a14:imgProps>
                </a:ext>
                <a:ext uri="{28A0092B-C50C-407E-A947-70E740481C1C}">
                  <a14:useLocalDpi xmlns:a14="http://schemas.microsoft.com/office/drawing/2010/main" xmlns="" val="0"/>
                </a:ext>
              </a:extLst>
            </a:blip>
            <a:srcRect l="14065" t="8562" r="14039" b="6448"/>
            <a:stretch/>
          </p:blipFill>
          <p:spPr>
            <a:xfrm>
              <a:off x="7315200" y="704850"/>
              <a:ext cx="2590800" cy="1392899"/>
            </a:xfrm>
            <a:prstGeom prst="rect">
              <a:avLst/>
            </a:prstGeom>
          </p:spPr>
        </p:pic>
        <p:sp>
          <p:nvSpPr>
            <p:cNvPr id="14" name="Minus 13"/>
            <p:cNvSpPr/>
            <p:nvPr/>
          </p:nvSpPr>
          <p:spPr>
            <a:xfrm>
              <a:off x="8554322" y="1064260"/>
              <a:ext cx="152400"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lus 20"/>
            <p:cNvSpPr/>
            <p:nvPr/>
          </p:nvSpPr>
          <p:spPr>
            <a:xfrm>
              <a:off x="9102441" y="962428"/>
              <a:ext cx="152400" cy="15240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lus 21"/>
            <p:cNvSpPr/>
            <p:nvPr/>
          </p:nvSpPr>
          <p:spPr>
            <a:xfrm>
              <a:off x="8722357" y="983673"/>
              <a:ext cx="152400" cy="152400"/>
            </a:xfrm>
            <a:prstGeom prst="mathPl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inus 22"/>
            <p:cNvSpPr/>
            <p:nvPr/>
          </p:nvSpPr>
          <p:spPr>
            <a:xfrm>
              <a:off x="8921473" y="863128"/>
              <a:ext cx="152400" cy="45719"/>
            </a:xfrm>
            <a:prstGeom prst="mathMinus">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65378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6" descr="D:\Cherry\Centru\UBB\PPT\PPT 2.jpg"/>
          <p:cNvPicPr>
            <a:picLocks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3076"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graphicFrame>
        <p:nvGraphicFramePr>
          <p:cNvPr id="18" name="Table 17"/>
          <p:cNvGraphicFramePr>
            <a:graphicFrameLocks noGrp="1"/>
          </p:cNvGraphicFramePr>
          <p:nvPr/>
        </p:nvGraphicFramePr>
        <p:xfrm>
          <a:off x="4699489" y="2098675"/>
          <a:ext cx="1828800" cy="1482724"/>
        </p:xfrm>
        <a:graphic>
          <a:graphicData uri="http://schemas.openxmlformats.org/drawingml/2006/table">
            <a:tbl>
              <a:tblPr firstRow="1" bandRow="1">
                <a:tableStyleId>{5C22544A-7EE6-4342-B048-85BDC9FD1C3A}</a:tableStyleId>
              </a:tblPr>
              <a:tblGrid>
                <a:gridCol w="731520"/>
                <a:gridCol w="1097280"/>
              </a:tblGrid>
              <a:tr h="370681">
                <a:tc>
                  <a:txBody>
                    <a:bodyPr/>
                    <a:lstStyle/>
                    <a:p>
                      <a:r>
                        <a:rPr lang="ro-RO" sz="1800" dirty="0" smtClean="0">
                          <a:effectLst/>
                          <a:latin typeface="Cambria" panose="02040503050406030204" pitchFamily="18" charset="0"/>
                        </a:rPr>
                        <a:t>τ</a:t>
                      </a:r>
                      <a:r>
                        <a:rPr lang="en-US" sz="1800" dirty="0" smtClean="0">
                          <a:effectLst/>
                          <a:latin typeface="Cambria" panose="02040503050406030204" pitchFamily="18" charset="0"/>
                        </a:rPr>
                        <a:t>(ns)</a:t>
                      </a:r>
                      <a:endParaRPr lang="en-US" sz="1800" dirty="0"/>
                    </a:p>
                  </a:txBody>
                  <a:tcPr marL="84406" marR="84406" marT="45700" marB="45700"/>
                </a:tc>
                <a:tc>
                  <a:txBody>
                    <a:bodyPr/>
                    <a:lstStyle/>
                    <a:p>
                      <a:r>
                        <a:rPr lang="en-US" sz="1800" dirty="0" smtClean="0"/>
                        <a:t>&lt;A&gt; (%)</a:t>
                      </a:r>
                      <a:endParaRPr lang="en-US" sz="1800" dirty="0"/>
                    </a:p>
                  </a:txBody>
                  <a:tcPr marL="84406" marR="84406" marT="45700" marB="45700"/>
                </a:tc>
              </a:tr>
              <a:tr h="370681">
                <a:tc>
                  <a:txBody>
                    <a:bodyPr/>
                    <a:lstStyle/>
                    <a:p>
                      <a:pPr algn="ctr"/>
                      <a:r>
                        <a:rPr lang="en-US" sz="1800" dirty="0" smtClean="0">
                          <a:solidFill>
                            <a:srgbClr val="1F4976"/>
                          </a:solidFill>
                        </a:rPr>
                        <a:t>0.62</a:t>
                      </a:r>
                      <a:endParaRPr lang="en-US" sz="1800" dirty="0">
                        <a:solidFill>
                          <a:srgbClr val="1F4976"/>
                        </a:solidFill>
                      </a:endParaRPr>
                    </a:p>
                  </a:txBody>
                  <a:tcPr marL="84406" marR="84406" marT="45700" marB="45700"/>
                </a:tc>
                <a:tc>
                  <a:txBody>
                    <a:bodyPr/>
                    <a:lstStyle/>
                    <a:p>
                      <a:pPr algn="ctr"/>
                      <a:r>
                        <a:rPr lang="en-US" sz="1800" dirty="0" smtClean="0">
                          <a:solidFill>
                            <a:srgbClr val="1F4976"/>
                          </a:solidFill>
                        </a:rPr>
                        <a:t>64.60</a:t>
                      </a:r>
                      <a:endParaRPr lang="en-US" sz="1800" dirty="0">
                        <a:solidFill>
                          <a:srgbClr val="1F4976"/>
                        </a:solidFill>
                      </a:endParaRPr>
                    </a:p>
                  </a:txBody>
                  <a:tcPr marL="84406" marR="84406" marT="45700" marB="45700"/>
                </a:tc>
              </a:tr>
              <a:tr h="370681">
                <a:tc>
                  <a:txBody>
                    <a:bodyPr/>
                    <a:lstStyle/>
                    <a:p>
                      <a:pPr algn="ctr"/>
                      <a:r>
                        <a:rPr lang="en-US" sz="1800" dirty="0" smtClean="0">
                          <a:solidFill>
                            <a:srgbClr val="1F4976"/>
                          </a:solidFill>
                        </a:rPr>
                        <a:t>1.27</a:t>
                      </a:r>
                      <a:endParaRPr lang="en-US" sz="1800" dirty="0">
                        <a:solidFill>
                          <a:srgbClr val="1F4976"/>
                        </a:solidFill>
                      </a:endParaRPr>
                    </a:p>
                  </a:txBody>
                  <a:tcPr marL="84406" marR="84406" marT="45700" marB="45700"/>
                </a:tc>
                <a:tc>
                  <a:txBody>
                    <a:bodyPr/>
                    <a:lstStyle/>
                    <a:p>
                      <a:pPr algn="ctr"/>
                      <a:r>
                        <a:rPr lang="en-US" sz="1800" dirty="0" smtClean="0">
                          <a:solidFill>
                            <a:srgbClr val="1F4976"/>
                          </a:solidFill>
                        </a:rPr>
                        <a:t>30.05</a:t>
                      </a:r>
                      <a:endParaRPr lang="en-US" sz="1800" dirty="0">
                        <a:solidFill>
                          <a:srgbClr val="1F4976"/>
                        </a:solidFill>
                      </a:endParaRPr>
                    </a:p>
                  </a:txBody>
                  <a:tcPr marL="84406" marR="84406" marT="45700" marB="45700"/>
                </a:tc>
              </a:tr>
              <a:tr h="370681">
                <a:tc>
                  <a:txBody>
                    <a:bodyPr/>
                    <a:lstStyle/>
                    <a:p>
                      <a:pPr algn="ctr"/>
                      <a:r>
                        <a:rPr lang="en-US" sz="1800" dirty="0" smtClean="0">
                          <a:solidFill>
                            <a:srgbClr val="1F4976"/>
                          </a:solidFill>
                        </a:rPr>
                        <a:t>4.62</a:t>
                      </a:r>
                      <a:endParaRPr lang="en-US" sz="1800" dirty="0">
                        <a:solidFill>
                          <a:srgbClr val="1F4976"/>
                        </a:solidFill>
                      </a:endParaRPr>
                    </a:p>
                  </a:txBody>
                  <a:tcPr marL="84406" marR="84406" marT="45700" marB="45700"/>
                </a:tc>
                <a:tc>
                  <a:txBody>
                    <a:bodyPr/>
                    <a:lstStyle/>
                    <a:p>
                      <a:pPr algn="ctr"/>
                      <a:r>
                        <a:rPr lang="en-US" sz="1800" dirty="0" smtClean="0">
                          <a:solidFill>
                            <a:srgbClr val="1F4976"/>
                          </a:solidFill>
                        </a:rPr>
                        <a:t>4.90</a:t>
                      </a:r>
                      <a:endParaRPr lang="en-US" sz="1800" dirty="0">
                        <a:solidFill>
                          <a:srgbClr val="1F4976"/>
                        </a:solidFill>
                      </a:endParaRPr>
                    </a:p>
                  </a:txBody>
                  <a:tcPr marL="84406" marR="84406" marT="45700" marB="45700"/>
                </a:tc>
              </a:tr>
            </a:tbl>
          </a:graphicData>
        </a:graphic>
      </p:graphicFrame>
      <p:graphicFrame>
        <p:nvGraphicFramePr>
          <p:cNvPr id="3074" name="Object 18"/>
          <p:cNvGraphicFramePr>
            <a:graphicFrameLocks noChangeAspect="1"/>
          </p:cNvGraphicFramePr>
          <p:nvPr/>
        </p:nvGraphicFramePr>
        <p:xfrm>
          <a:off x="211015" y="1935164"/>
          <a:ext cx="4290646" cy="3565525"/>
        </p:xfrm>
        <a:graphic>
          <a:graphicData uri="http://schemas.openxmlformats.org/presentationml/2006/ole">
            <p:oleObj spid="_x0000_s67586" name="Graph" r:id="rId5" imgW="4006291" imgH="3073603" progId="Origin50.Graph">
              <p:embed/>
            </p:oleObj>
          </a:graphicData>
        </a:graphic>
      </p:graphicFrame>
      <p:sp>
        <p:nvSpPr>
          <p:cNvPr id="20" name="TextBox 19"/>
          <p:cNvSpPr txBox="1"/>
          <p:nvPr/>
        </p:nvSpPr>
        <p:spPr>
          <a:xfrm>
            <a:off x="5007219" y="4708525"/>
            <a:ext cx="1491114" cy="1200329"/>
          </a:xfrm>
          <a:prstGeom prst="rect">
            <a:avLst/>
          </a:prstGeom>
          <a:noFill/>
        </p:spPr>
        <p:txBody>
          <a:bodyPr wrap="none">
            <a:spAutoFit/>
          </a:bodyPr>
          <a:lstStyle/>
          <a:p>
            <a:pPr>
              <a:defRPr/>
            </a:pPr>
            <a:r>
              <a:rPr lang="en-US" b="1" dirty="0">
                <a:solidFill>
                  <a:srgbClr val="FF0000"/>
                </a:solidFill>
                <a:effectLst>
                  <a:outerShdw blurRad="38100" dist="38100" dir="2700000" algn="tl">
                    <a:srgbClr val="000000">
                      <a:alpha val="43137"/>
                    </a:srgbClr>
                  </a:outerShdw>
                </a:effectLst>
                <a:latin typeface="Cambria" panose="02040503050406030204" pitchFamily="18" charset="0"/>
              </a:rPr>
              <a:t>3 species (?)</a:t>
            </a:r>
          </a:p>
          <a:p>
            <a:pPr>
              <a:defRPr/>
            </a:pPr>
            <a:r>
              <a:rPr lang="en-US" dirty="0">
                <a:solidFill>
                  <a:srgbClr val="1F4976"/>
                </a:solidFill>
                <a:latin typeface="Cambria" panose="02040503050406030204" pitchFamily="18" charset="0"/>
              </a:rPr>
              <a:t>m2</a:t>
            </a:r>
          </a:p>
          <a:p>
            <a:pPr>
              <a:defRPr/>
            </a:pPr>
            <a:r>
              <a:rPr lang="en-US" dirty="0">
                <a:solidFill>
                  <a:srgbClr val="1F4976"/>
                </a:solidFill>
                <a:latin typeface="Cambria" panose="02040503050406030204" pitchFamily="18" charset="0"/>
              </a:rPr>
              <a:t>m1</a:t>
            </a:r>
          </a:p>
          <a:p>
            <a:pPr>
              <a:defRPr/>
            </a:pPr>
            <a:r>
              <a:rPr lang="en-US" dirty="0">
                <a:solidFill>
                  <a:srgbClr val="1F4976"/>
                </a:solidFill>
                <a:latin typeface="Cambria" panose="02040503050406030204" pitchFamily="18" charset="0"/>
              </a:rPr>
              <a:t>dimer</a:t>
            </a:r>
          </a:p>
        </p:txBody>
      </p:sp>
      <p:sp>
        <p:nvSpPr>
          <p:cNvPr id="21" name="Right Arrow 20"/>
          <p:cNvSpPr/>
          <p:nvPr/>
        </p:nvSpPr>
        <p:spPr>
          <a:xfrm rot="5400000">
            <a:off x="5029200" y="3945060"/>
            <a:ext cx="914400" cy="4220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3"/>
          <p:cNvSpPr txBox="1"/>
          <p:nvPr/>
        </p:nvSpPr>
        <p:spPr>
          <a:xfrm>
            <a:off x="6330462" y="5157789"/>
            <a:ext cx="2743200" cy="646331"/>
          </a:xfrm>
          <a:prstGeom prst="rect">
            <a:avLst/>
          </a:prstGeom>
          <a:noFill/>
        </p:spPr>
        <p:txBody>
          <a:bodyPr>
            <a:spAutoFit/>
          </a:bodyPr>
          <a:lstStyle/>
          <a:p>
            <a:pPr>
              <a:defRPr/>
            </a:pPr>
            <a:r>
              <a:rPr lang="en-US" b="1" dirty="0">
                <a:solidFill>
                  <a:srgbClr val="FF0000"/>
                </a:solidFill>
                <a:effectLst>
                  <a:outerShdw blurRad="38100" dist="38100" dir="2700000" algn="tl">
                    <a:srgbClr val="000000">
                      <a:alpha val="43137"/>
                    </a:srgbClr>
                  </a:outerShdw>
                </a:effectLst>
                <a:latin typeface="Cambria" panose="02040503050406030204" pitchFamily="18" charset="0"/>
              </a:rPr>
              <a:t>(Calculations in progress)</a:t>
            </a:r>
          </a:p>
        </p:txBody>
      </p:sp>
      <p:sp>
        <p:nvSpPr>
          <p:cNvPr id="3098" name="Rectangle 34"/>
          <p:cNvSpPr>
            <a:spLocks noChangeArrowheads="1"/>
          </p:cNvSpPr>
          <p:nvPr/>
        </p:nvSpPr>
        <p:spPr bwMode="auto">
          <a:xfrm>
            <a:off x="222738" y="5384800"/>
            <a:ext cx="4349262" cy="1016000"/>
          </a:xfrm>
          <a:prstGeom prst="rect">
            <a:avLst/>
          </a:prstGeom>
          <a:noFill/>
          <a:ln w="9525">
            <a:noFill/>
            <a:miter lim="800000"/>
            <a:headEnd/>
            <a:tailEnd/>
          </a:ln>
        </p:spPr>
        <p:txBody>
          <a:bodyPr>
            <a:spAutoFit/>
          </a:bodyPr>
          <a:lstStyle/>
          <a:p>
            <a:r>
              <a:rPr lang="en-US" altLang="en-US" sz="1500">
                <a:solidFill>
                  <a:srgbClr val="1F4976"/>
                </a:solidFill>
                <a:latin typeface="Cambria" pitchFamily="18" charset="0"/>
              </a:rPr>
              <a:t>Time-resolved fluorescence at of 0.8</a:t>
            </a:r>
            <a:r>
              <a:rPr lang="en-US" altLang="en-US" sz="1500">
                <a:solidFill>
                  <a:srgbClr val="1F4976"/>
                </a:solidFill>
                <a:latin typeface="Cambria" pitchFamily="18" charset="0"/>
                <a:sym typeface="Symbol" pitchFamily="18" charset="2"/>
              </a:rPr>
              <a:t></a:t>
            </a:r>
            <a:r>
              <a:rPr lang="en-US" altLang="en-US" sz="1500">
                <a:solidFill>
                  <a:srgbClr val="1F4976"/>
                </a:solidFill>
                <a:latin typeface="Cambria" pitchFamily="18" charset="0"/>
              </a:rPr>
              <a:t>10</a:t>
            </a:r>
            <a:r>
              <a:rPr lang="en-US" altLang="en-US" sz="1500" baseline="30000">
                <a:solidFill>
                  <a:srgbClr val="1F4976"/>
                </a:solidFill>
                <a:latin typeface="Cambria" pitchFamily="18" charset="0"/>
              </a:rPr>
              <a:t>-2</a:t>
            </a:r>
            <a:r>
              <a:rPr lang="en-US" altLang="en-US" sz="1500">
                <a:solidFill>
                  <a:srgbClr val="1F4976"/>
                </a:solidFill>
                <a:latin typeface="Cambria" pitchFamily="18" charset="0"/>
              </a:rPr>
              <a:t> M aqueous solution dacarbazine </a:t>
            </a:r>
          </a:p>
          <a:p>
            <a:r>
              <a:rPr lang="en-US" altLang="en-US" sz="1500">
                <a:solidFill>
                  <a:srgbClr val="1F4976"/>
                </a:solidFill>
                <a:latin typeface="Cambria" pitchFamily="18" charset="0"/>
              </a:rPr>
              <a:t>excitation: 375 nm</a:t>
            </a:r>
          </a:p>
          <a:p>
            <a:r>
              <a:rPr lang="en-US" altLang="en-US" sz="1500">
                <a:solidFill>
                  <a:srgbClr val="1F4976"/>
                </a:solidFill>
                <a:latin typeface="Cambria" pitchFamily="18" charset="0"/>
              </a:rPr>
              <a:t>laser power </a:t>
            </a:r>
            <a:r>
              <a:rPr lang="ro-RO" altLang="en-US" sz="1500">
                <a:solidFill>
                  <a:srgbClr val="1F4976"/>
                </a:solidFill>
                <a:latin typeface="Cambria" pitchFamily="18" charset="0"/>
              </a:rPr>
              <a:t>28.3 µW</a:t>
            </a:r>
            <a:r>
              <a:rPr lang="en-US" altLang="en-US" sz="1500">
                <a:solidFill>
                  <a:srgbClr val="1F4976"/>
                </a:solidFill>
                <a:latin typeface="Cambria" pitchFamily="18" charset="0"/>
              </a:rPr>
              <a:t>)</a:t>
            </a:r>
          </a:p>
        </p:txBody>
      </p:sp>
      <p:sp>
        <p:nvSpPr>
          <p:cNvPr id="36" name="TextBox 35"/>
          <p:cNvSpPr txBox="1"/>
          <p:nvPr/>
        </p:nvSpPr>
        <p:spPr>
          <a:xfrm>
            <a:off x="222739" y="1244601"/>
            <a:ext cx="6206764" cy="523220"/>
          </a:xfrm>
          <a:prstGeom prst="rect">
            <a:avLst/>
          </a:prstGeom>
          <a:noFill/>
        </p:spPr>
        <p:txBody>
          <a:bodyPr wrap="none">
            <a:spAutoFit/>
          </a:bodyPr>
          <a:lstStyle/>
          <a:p>
            <a:pPr>
              <a:defRPr/>
            </a:pPr>
            <a:r>
              <a:rPr lang="ro-RO" sz="2800" b="1" dirty="0">
                <a:solidFill>
                  <a:srgbClr val="1F4976"/>
                </a:solidFill>
                <a:effectLst>
                  <a:outerShdw blurRad="38100" dist="38100" dir="2700000" algn="tl">
                    <a:srgbClr val="000000">
                      <a:alpha val="43137"/>
                    </a:srgbClr>
                  </a:outerShdw>
                </a:effectLst>
                <a:latin typeface="Cambria" panose="02040503050406030204" pitchFamily="18" charset="0"/>
              </a:rPr>
              <a:t>Dacarbazine – </a:t>
            </a:r>
            <a:r>
              <a:rPr lang="en-US" sz="2800" b="1" dirty="0">
                <a:solidFill>
                  <a:srgbClr val="1F4976"/>
                </a:solidFill>
                <a:effectLst>
                  <a:outerShdw blurRad="38100" dist="38100" dir="2700000" algn="tl">
                    <a:srgbClr val="000000">
                      <a:alpha val="43137"/>
                    </a:srgbClr>
                  </a:outerShdw>
                </a:effectLst>
                <a:latin typeface="Cambria" panose="02040503050406030204" pitchFamily="18" charset="0"/>
              </a:rPr>
              <a:t>fluorescence lifetimes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076"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8" name="Title 1"/>
          <p:cNvSpPr>
            <a:spLocks noGrp="1"/>
          </p:cNvSpPr>
          <p:nvPr>
            <p:ph type="title"/>
          </p:nvPr>
        </p:nvSpPr>
        <p:spPr>
          <a:xfrm>
            <a:off x="211015" y="762000"/>
            <a:ext cx="1688123" cy="762000"/>
          </a:xfrm>
        </p:spPr>
        <p:txBody>
          <a:bodyPr wrap="none" anchor="t">
            <a:normAutofit fontScale="90000"/>
          </a:bodyPr>
          <a:lstStyle/>
          <a:p>
            <a:pPr algn="l" eaLnBrk="1" hangingPunct="1">
              <a:defRPr/>
            </a:pPr>
            <a:r>
              <a:rPr lang="ro-RO" altLang="en-US" sz="3200" b="1" dirty="0" smtClean="0">
                <a:solidFill>
                  <a:srgbClr val="1F4976"/>
                </a:solidFill>
                <a:effectLst>
                  <a:outerShdw blurRad="38100" dist="38100" dir="2700000" algn="tl">
                    <a:srgbClr val="000000">
                      <a:alpha val="43137"/>
                    </a:srgbClr>
                  </a:outerShdw>
                </a:effectLst>
                <a:latin typeface="Cambria" pitchFamily="18" charset="0"/>
              </a:rPr>
              <a:t>TD-DFT</a:t>
            </a:r>
            <a:r>
              <a:rPr lang="en-US" altLang="en-US" sz="3200" b="1" dirty="0" smtClean="0">
                <a:solidFill>
                  <a:srgbClr val="1F4976"/>
                </a:solidFill>
                <a:effectLst>
                  <a:outerShdw blurRad="38100" dist="38100" dir="2700000" algn="tl">
                    <a:srgbClr val="000000">
                      <a:alpha val="43137"/>
                    </a:srgbClr>
                  </a:outerShdw>
                </a:effectLst>
                <a:latin typeface="Cambria" pitchFamily="18" charset="0"/>
              </a:rPr>
              <a:t/>
            </a:r>
            <a:br>
              <a:rPr lang="en-US" altLang="en-US" sz="3200"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32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12" name="TextBox 11"/>
          <p:cNvSpPr txBox="1"/>
          <p:nvPr/>
        </p:nvSpPr>
        <p:spPr>
          <a:xfrm>
            <a:off x="0" y="1371600"/>
            <a:ext cx="5852884" cy="461665"/>
          </a:xfrm>
          <a:prstGeom prst="rect">
            <a:avLst/>
          </a:prstGeom>
          <a:noFill/>
        </p:spPr>
        <p:txBody>
          <a:bodyPr wrap="none" rtlCol="0">
            <a:spAutoFit/>
          </a:bodyPr>
          <a:lstStyle/>
          <a:p>
            <a:r>
              <a:rPr lang="ro-RO" sz="2400" b="1" dirty="0" smtClean="0">
                <a:solidFill>
                  <a:schemeClr val="tx2"/>
                </a:solidFill>
                <a:latin typeface="Cambria" pitchFamily="18" charset="0"/>
              </a:rPr>
              <a:t>Algorithm for excited states calculations</a:t>
            </a:r>
            <a:endParaRPr lang="en-US" sz="2400" b="1" dirty="0">
              <a:solidFill>
                <a:schemeClr val="tx2"/>
              </a:solidFill>
              <a:latin typeface="Cambria" pitchFamily="18" charset="0"/>
            </a:endParaRPr>
          </a:p>
        </p:txBody>
      </p:sp>
      <p:sp>
        <p:nvSpPr>
          <p:cNvPr id="13" name="TextBox 12"/>
          <p:cNvSpPr txBox="1"/>
          <p:nvPr/>
        </p:nvSpPr>
        <p:spPr>
          <a:xfrm>
            <a:off x="228600" y="1828800"/>
            <a:ext cx="7129259" cy="1323439"/>
          </a:xfrm>
          <a:prstGeom prst="rect">
            <a:avLst/>
          </a:prstGeom>
          <a:noFill/>
        </p:spPr>
        <p:txBody>
          <a:bodyPr wrap="none" rtlCol="0">
            <a:spAutoFit/>
          </a:bodyPr>
          <a:lstStyle/>
          <a:p>
            <a:pPr marL="342900" indent="-342900"/>
            <a:r>
              <a:rPr lang="ro-RO" sz="2000" b="1" dirty="0" smtClean="0">
                <a:latin typeface="Cambria" pitchFamily="18" charset="0"/>
              </a:rPr>
              <a:t>Electronic absorption spectra</a:t>
            </a:r>
          </a:p>
          <a:p>
            <a:pPr marL="342900" indent="-342900">
              <a:buAutoNum type="arabicPeriod"/>
            </a:pPr>
            <a:r>
              <a:rPr lang="ro-RO" sz="2000" dirty="0" smtClean="0">
                <a:latin typeface="Cambria" pitchFamily="18" charset="0"/>
              </a:rPr>
              <a:t>Optimize the ground state and calculate the frequencies.</a:t>
            </a:r>
          </a:p>
          <a:p>
            <a:pPr marL="342900" indent="-342900">
              <a:buAutoNum type="arabicPeriod"/>
            </a:pPr>
            <a:r>
              <a:rPr lang="ro-RO" sz="2000" dirty="0" smtClean="0">
                <a:latin typeface="Cambria" pitchFamily="18" charset="0"/>
              </a:rPr>
              <a:t>Check if the geometry corresponds to a minimum on the PES</a:t>
            </a:r>
          </a:p>
          <a:p>
            <a:pPr marL="342900" indent="-342900">
              <a:buAutoNum type="arabicPeriod"/>
            </a:pPr>
            <a:r>
              <a:rPr lang="ro-RO" sz="2000" dirty="0" smtClean="0">
                <a:latin typeface="Cambria" pitchFamily="18" charset="0"/>
              </a:rPr>
              <a:t>Calculate the excitation energies</a:t>
            </a:r>
            <a:endParaRPr lang="en-US" sz="2000" dirty="0">
              <a:latin typeface="Cambria" pitchFamily="18" charset="0"/>
            </a:endParaRPr>
          </a:p>
        </p:txBody>
      </p:sp>
      <p:sp>
        <p:nvSpPr>
          <p:cNvPr id="15" name="Rectangle 14"/>
          <p:cNvSpPr/>
          <p:nvPr/>
        </p:nvSpPr>
        <p:spPr>
          <a:xfrm>
            <a:off x="0" y="3101876"/>
            <a:ext cx="8305800" cy="2308324"/>
          </a:xfrm>
          <a:prstGeom prst="rect">
            <a:avLst/>
          </a:prstGeom>
        </p:spPr>
        <p:txBody>
          <a:bodyPr wrap="square">
            <a:spAutoFit/>
          </a:bodyPr>
          <a:lstStyle/>
          <a:p>
            <a:r>
              <a:rPr lang="pt-BR" sz="1200" dirty="0" smtClean="0">
                <a:latin typeface="Courier New" pitchFamily="49" charset="0"/>
                <a:cs typeface="Courier New" pitchFamily="49" charset="0"/>
              </a:rPr>
              <a:t>%chk=L</a:t>
            </a:r>
            <a:r>
              <a:rPr lang="ro-RO" sz="1200" dirty="0" smtClean="0">
                <a:latin typeface="Courier New" pitchFamily="49" charset="0"/>
                <a:cs typeface="Courier New" pitchFamily="49" charset="0"/>
              </a:rPr>
              <a:t>EV_OFR</a:t>
            </a:r>
            <a:r>
              <a:rPr lang="pt-BR" sz="1200" dirty="0" smtClean="0">
                <a:latin typeface="Courier New" pitchFamily="49" charset="0"/>
                <a:cs typeface="Courier New" pitchFamily="49" charset="0"/>
              </a:rPr>
              <a:t>.chk</a:t>
            </a:r>
          </a:p>
          <a:p>
            <a:r>
              <a:rPr lang="pt-BR" sz="1200" dirty="0" smtClean="0">
                <a:latin typeface="Courier New" pitchFamily="49" charset="0"/>
                <a:cs typeface="Courier New" pitchFamily="49" charset="0"/>
              </a:rPr>
              <a:t>%mem=3</a:t>
            </a:r>
            <a:r>
              <a:rPr lang="ro-RO" sz="1200" dirty="0" smtClean="0">
                <a:latin typeface="Courier New" pitchFamily="49" charset="0"/>
                <a:cs typeface="Courier New" pitchFamily="49" charset="0"/>
              </a:rPr>
              <a:t>2</a:t>
            </a:r>
            <a:r>
              <a:rPr lang="pt-BR" sz="1200" dirty="0" smtClean="0">
                <a:latin typeface="Courier New" pitchFamily="49" charset="0"/>
                <a:cs typeface="Courier New" pitchFamily="49" charset="0"/>
              </a:rPr>
              <a:t>GB</a:t>
            </a:r>
          </a:p>
          <a:p>
            <a:r>
              <a:rPr lang="pt-BR" sz="1200" dirty="0" smtClean="0">
                <a:latin typeface="Courier New" pitchFamily="49" charset="0"/>
                <a:cs typeface="Courier New" pitchFamily="49" charset="0"/>
              </a:rPr>
              <a:t>%nprocshared=32</a:t>
            </a:r>
          </a:p>
          <a:p>
            <a:r>
              <a:rPr lang="pt-BR" sz="1200" dirty="0" smtClean="0">
                <a:latin typeface="Courier New" pitchFamily="49" charset="0"/>
                <a:cs typeface="Courier New" pitchFamily="49" charset="0"/>
              </a:rPr>
              <a:t>#</a:t>
            </a:r>
            <a:r>
              <a:rPr lang="ro-RO" sz="1200" dirty="0" smtClean="0">
                <a:latin typeface="Courier New" pitchFamily="49" charset="0"/>
                <a:cs typeface="Courier New" pitchFamily="49" charset="0"/>
              </a:rPr>
              <a:t>P</a:t>
            </a:r>
            <a:r>
              <a:rPr lang="pt-BR" sz="1200" dirty="0" smtClean="0">
                <a:latin typeface="Courier New" pitchFamily="49" charset="0"/>
                <a:cs typeface="Courier New" pitchFamily="49" charset="0"/>
              </a:rPr>
              <a:t> </a:t>
            </a:r>
            <a:r>
              <a:rPr lang="ro-RO" sz="1200" dirty="0" smtClean="0">
                <a:latin typeface="Courier New" pitchFamily="49" charset="0"/>
                <a:cs typeface="Courier New" pitchFamily="49" charset="0"/>
              </a:rPr>
              <a:t>TD(nstates=30) </a:t>
            </a:r>
            <a:r>
              <a:rPr lang="pt-BR" sz="1200" dirty="0" smtClean="0">
                <a:latin typeface="Courier New" pitchFamily="49" charset="0"/>
                <a:cs typeface="Courier New" pitchFamily="49" charset="0"/>
              </a:rPr>
              <a:t>b3lyp/6-31+g(2d,2p) scrf=(</a:t>
            </a:r>
            <a:r>
              <a:rPr lang="ro-RO" sz="1200" dirty="0" smtClean="0">
                <a:latin typeface="Courier New" pitchFamily="49" charset="0"/>
                <a:cs typeface="Courier New" pitchFamily="49" charset="0"/>
              </a:rPr>
              <a:t>pcm, </a:t>
            </a:r>
            <a:r>
              <a:rPr lang="pt-BR" sz="1200" dirty="0" smtClean="0">
                <a:latin typeface="Courier New" pitchFamily="49" charset="0"/>
                <a:cs typeface="Courier New" pitchFamily="49" charset="0"/>
              </a:rPr>
              <a:t>solvent=water)</a:t>
            </a:r>
          </a:p>
          <a:p>
            <a:endParaRPr lang="pt-BR" sz="1200" dirty="0" smtClean="0">
              <a:latin typeface="Courier New" pitchFamily="49" charset="0"/>
              <a:cs typeface="Courier New" pitchFamily="49" charset="0"/>
            </a:endParaRPr>
          </a:p>
          <a:p>
            <a:r>
              <a:rPr lang="ro-RO" sz="1200" dirty="0" smtClean="0">
                <a:latin typeface="Courier New" pitchFamily="49" charset="0"/>
                <a:cs typeface="Courier New" pitchFamily="49" charset="0"/>
              </a:rPr>
              <a:t>PTCDI TD water</a:t>
            </a:r>
            <a:endParaRPr lang="pt-BR" sz="1200" dirty="0" smtClean="0">
              <a:latin typeface="Courier New" pitchFamily="49" charset="0"/>
              <a:cs typeface="Courier New" pitchFamily="49" charset="0"/>
            </a:endParaRPr>
          </a:p>
          <a:p>
            <a:endParaRPr lang="pt-BR" sz="1200" dirty="0" smtClean="0">
              <a:latin typeface="Courier New" pitchFamily="49" charset="0"/>
              <a:cs typeface="Courier New" pitchFamily="49" charset="0"/>
            </a:endParaRPr>
          </a:p>
          <a:p>
            <a:r>
              <a:rPr lang="pt-BR" sz="1200" dirty="0" smtClean="0">
                <a:latin typeface="Courier New" pitchFamily="49" charset="0"/>
                <a:cs typeface="Courier New" pitchFamily="49" charset="0"/>
              </a:rPr>
              <a:t>0 1</a:t>
            </a:r>
          </a:p>
          <a:p>
            <a:r>
              <a:rPr lang="ro-RO" sz="1200" dirty="0" smtClean="0">
                <a:latin typeface="Courier New" pitchFamily="49" charset="0"/>
                <a:cs typeface="Courier New" pitchFamily="49" charset="0"/>
              </a:rPr>
              <a:t>C ...................</a:t>
            </a:r>
          </a:p>
          <a:p>
            <a:r>
              <a:rPr lang="ro-RO" sz="1200" dirty="0" smtClean="0">
                <a:latin typeface="Courier New" pitchFamily="49" charset="0"/>
                <a:cs typeface="Courier New" pitchFamily="49" charset="0"/>
              </a:rPr>
              <a:t>.....</a:t>
            </a:r>
          </a:p>
          <a:p>
            <a:r>
              <a:rPr lang="ro-RO" sz="1200" dirty="0" smtClean="0">
                <a:latin typeface="Courier New" pitchFamily="49" charset="0"/>
                <a:cs typeface="Courier New" pitchFamily="49" charset="0"/>
              </a:rPr>
              <a:t>Optimized geometry in step 1</a:t>
            </a:r>
          </a:p>
          <a:p>
            <a:r>
              <a:rPr lang="ro-RO" sz="1200" dirty="0" smtClean="0">
                <a:latin typeface="Courier New" pitchFamily="49" charset="0"/>
                <a:cs typeface="Courier New" pitchFamily="49" charset="0"/>
              </a:rPr>
              <a:t>.....</a:t>
            </a:r>
            <a:endParaRPr lang="pt-BR" sz="1200" dirty="0" smtClean="0">
              <a:latin typeface="Courier New" pitchFamily="49" charset="0"/>
              <a:cs typeface="Courier New" pitchFamily="49" charset="0"/>
            </a:endParaRPr>
          </a:p>
        </p:txBody>
      </p:sp>
      <p:sp>
        <p:nvSpPr>
          <p:cNvPr id="16" name="Rectangle 15"/>
          <p:cNvSpPr/>
          <p:nvPr/>
        </p:nvSpPr>
        <p:spPr>
          <a:xfrm>
            <a:off x="2971800" y="3899118"/>
            <a:ext cx="6172200" cy="1815882"/>
          </a:xfrm>
          <a:prstGeom prst="rect">
            <a:avLst/>
          </a:prstGeom>
        </p:spPr>
        <p:txBody>
          <a:bodyPr wrap="square">
            <a:spAutoFit/>
          </a:bodyPr>
          <a:lstStyle/>
          <a:p>
            <a:r>
              <a:rPr lang="en-US" sz="1400" dirty="0" smtClean="0">
                <a:latin typeface="Courier New" pitchFamily="49" charset="0"/>
                <a:cs typeface="Courier New" pitchFamily="49" charset="0"/>
              </a:rPr>
              <a:t> Excitation energies and oscillator strengths:  Excited State   1:      Singlet-A      4.1537 eV  298.49 nm  f=0.0891  &lt;S**2&gt;=0.000     121 -&gt;132         0.11358     </a:t>
            </a:r>
            <a:endParaRPr lang="ro-RO"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126 -&gt;132        -0.12486     </a:t>
            </a:r>
            <a:endParaRPr lang="ro-RO"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128 -&gt;132         0.17390     </a:t>
            </a:r>
            <a:endParaRPr lang="ro-RO"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129 -&gt;132         0.17002     </a:t>
            </a:r>
            <a:endParaRPr lang="ro-RO"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131 -&gt;132         0.60413     </a:t>
            </a:r>
            <a:endParaRPr lang="ro-RO" sz="1400" dirty="0" smtClean="0">
              <a:latin typeface="Courier New" pitchFamily="49" charset="0"/>
              <a:cs typeface="Courier New" pitchFamily="49" charset="0"/>
            </a:endParaRPr>
          </a:p>
          <a:p>
            <a:r>
              <a:rPr lang="en-US" sz="1400" dirty="0" smtClean="0">
                <a:latin typeface="Courier New" pitchFamily="49" charset="0"/>
                <a:cs typeface="Courier New" pitchFamily="49" charset="0"/>
              </a:rPr>
              <a:t>131 -&gt;135        -0.10425 </a:t>
            </a:r>
            <a:endParaRPr lang="en-US" sz="1400" dirty="0">
              <a:latin typeface="Courier New" pitchFamily="49" charset="0"/>
              <a:cs typeface="Courier New" pitchFamily="49" charset="0"/>
            </a:endParaRPr>
          </a:p>
        </p:txBody>
      </p:sp>
      <p:sp>
        <p:nvSpPr>
          <p:cNvPr id="17" name="Rectangle 16"/>
          <p:cNvSpPr/>
          <p:nvPr/>
        </p:nvSpPr>
        <p:spPr>
          <a:xfrm>
            <a:off x="2971800" y="5782270"/>
            <a:ext cx="6019800" cy="923330"/>
          </a:xfrm>
          <a:prstGeom prst="rect">
            <a:avLst/>
          </a:prstGeom>
        </p:spPr>
        <p:txBody>
          <a:bodyPr wrap="square">
            <a:spAutoFit/>
          </a:bodyPr>
          <a:lstStyle/>
          <a:p>
            <a:r>
              <a:rPr lang="en-US" dirty="0" smtClean="0"/>
              <a:t> Total Energy, E(TD-HF/TD-KS) =  -1581.40003448</a:t>
            </a:r>
            <a:endParaRPr lang="ro-RO" dirty="0" smtClean="0"/>
          </a:p>
          <a:p>
            <a:r>
              <a:rPr lang="en-US" dirty="0" smtClean="0"/>
              <a:t>HF=-1581.5526807</a:t>
            </a:r>
            <a:endParaRPr lang="ro-RO" dirty="0" smtClean="0"/>
          </a:p>
          <a:p>
            <a:r>
              <a:rPr lang="ro-RO" dirty="0" smtClean="0"/>
              <a:t>=&gt; dE=4.1537 eV</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5059"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12292" name="Title 1"/>
          <p:cNvSpPr>
            <a:spLocks noGrp="1"/>
          </p:cNvSpPr>
          <p:nvPr>
            <p:ph type="title"/>
          </p:nvPr>
        </p:nvSpPr>
        <p:spPr>
          <a:xfrm>
            <a:off x="211015" y="762000"/>
            <a:ext cx="8229600" cy="990600"/>
          </a:xfrm>
        </p:spPr>
        <p:txBody>
          <a:bodyPr wrap="none" anchor="t">
            <a:normAutofit fontScale="90000"/>
          </a:bodyPr>
          <a:lstStyle/>
          <a:p>
            <a:pPr algn="l" eaLnBrk="1" hangingPunct="1">
              <a:defRPr/>
            </a:pPr>
            <a:r>
              <a:rPr lang="ro-RO" altLang="en-US" b="1" dirty="0" smtClean="0">
                <a:solidFill>
                  <a:srgbClr val="1F4976"/>
                </a:solidFill>
                <a:effectLst>
                  <a:outerShdw blurRad="38100" dist="38100" dir="2700000" algn="tl">
                    <a:srgbClr val="000000">
                      <a:alpha val="43137"/>
                    </a:srgbClr>
                  </a:outerShdw>
                </a:effectLst>
                <a:latin typeface="Cambria" pitchFamily="18" charset="0"/>
              </a:rPr>
              <a:t>Acknowledgements</a:t>
            </a:r>
            <a:r>
              <a:rPr lang="en-US" altLang="en-US" b="1" dirty="0" smtClean="0">
                <a:solidFill>
                  <a:srgbClr val="1F4976"/>
                </a:solidFill>
                <a:effectLst>
                  <a:outerShdw blurRad="38100" dist="38100" dir="2700000" algn="tl">
                    <a:srgbClr val="000000">
                      <a:alpha val="43137"/>
                    </a:srgbClr>
                  </a:outerShdw>
                </a:effectLst>
                <a:latin typeface="Cambria" pitchFamily="18" charset="0"/>
              </a:rPr>
              <a:t/>
            </a:r>
            <a:br>
              <a:rPr lang="en-US" altLang="en-US" b="1" dirty="0" smtClean="0">
                <a:solidFill>
                  <a:srgbClr val="1F4976"/>
                </a:solidFill>
                <a:effectLst>
                  <a:outerShdw blurRad="38100" dist="38100" dir="2700000" algn="tl">
                    <a:srgbClr val="000000">
                      <a:alpha val="43137"/>
                    </a:srgbClr>
                  </a:outerShdw>
                </a:effectLst>
                <a:latin typeface="Cambria" pitchFamily="18" charset="0"/>
              </a:rPr>
            </a:br>
            <a:endParaRPr lang="en-US" altLang="en-US" sz="2000" b="1" dirty="0" smtClean="0">
              <a:solidFill>
                <a:srgbClr val="1F4976"/>
              </a:solidFill>
              <a:effectLst>
                <a:outerShdw blurRad="38100" dist="38100" dir="2700000" algn="tl">
                  <a:srgbClr val="000000">
                    <a:alpha val="43137"/>
                  </a:srgbClr>
                </a:outerShdw>
              </a:effectLst>
              <a:latin typeface="Cambria" pitchFamily="18" charset="0"/>
            </a:endParaRPr>
          </a:p>
        </p:txBody>
      </p:sp>
      <p:sp>
        <p:nvSpPr>
          <p:cNvPr id="12293" name="Rectangle 1"/>
          <p:cNvSpPr>
            <a:spLocks noChangeArrowheads="1"/>
          </p:cNvSpPr>
          <p:nvPr/>
        </p:nvSpPr>
        <p:spPr bwMode="auto">
          <a:xfrm>
            <a:off x="281354" y="1500188"/>
            <a:ext cx="2602523" cy="461645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400" b="1" dirty="0" smtClean="0">
                <a:solidFill>
                  <a:srgbClr val="1F4976"/>
                </a:solidFill>
                <a:effectLst>
                  <a:outerShdw blurRad="38100" dist="38100" dir="2700000" algn="tl">
                    <a:srgbClr val="000000">
                      <a:alpha val="43137"/>
                    </a:srgbClr>
                  </a:outerShdw>
                </a:effectLst>
                <a:latin typeface="Cambria" pitchFamily="18" charset="0"/>
              </a:rPr>
              <a:t>UBB</a:t>
            </a:r>
          </a:p>
          <a:p>
            <a:pPr eaLnBrk="1" hangingPunct="1">
              <a:spcBef>
                <a:spcPct val="0"/>
              </a:spcBef>
              <a:buFontTx/>
              <a:buNone/>
              <a:defRPr/>
            </a:pPr>
            <a:r>
              <a:rPr lang="en-US" altLang="en-US" sz="1800" dirty="0" smtClean="0">
                <a:solidFill>
                  <a:srgbClr val="1F4976"/>
                </a:solidFill>
                <a:latin typeface="Cambria" pitchFamily="18" charset="0"/>
              </a:rPr>
              <a:t>Dr. </a:t>
            </a:r>
            <a:r>
              <a:rPr lang="en-US" altLang="en-US" sz="1800" dirty="0" err="1" smtClean="0">
                <a:solidFill>
                  <a:srgbClr val="1F4976"/>
                </a:solidFill>
                <a:latin typeface="Cambria" pitchFamily="18" charset="0"/>
              </a:rPr>
              <a:t>Nicolae</a:t>
            </a:r>
            <a:r>
              <a:rPr lang="en-US" altLang="en-US" sz="1800" dirty="0" smtClean="0">
                <a:solidFill>
                  <a:srgbClr val="1F4976"/>
                </a:solidFill>
                <a:latin typeface="Cambria" pitchFamily="18" charset="0"/>
              </a:rPr>
              <a:t> Leopold</a:t>
            </a:r>
            <a:endParaRPr lang="ro-RO" altLang="en-US" sz="1800" dirty="0" smtClean="0">
              <a:solidFill>
                <a:srgbClr val="1F4976"/>
              </a:solidFill>
              <a:latin typeface="Cambria" pitchFamily="18" charset="0"/>
            </a:endParaRPr>
          </a:p>
          <a:p>
            <a:pPr eaLnBrk="1" hangingPunct="1">
              <a:spcBef>
                <a:spcPct val="0"/>
              </a:spcBef>
              <a:buFontTx/>
              <a:buNone/>
              <a:defRPr/>
            </a:pPr>
            <a:r>
              <a:rPr lang="ro-RO" altLang="en-US" sz="1800" dirty="0" smtClean="0">
                <a:solidFill>
                  <a:srgbClr val="1F4976"/>
                </a:solidFill>
                <a:latin typeface="Cambria" pitchFamily="18" charset="0"/>
              </a:rPr>
              <a:t>Dr. Simona Cîntă Pînzaru</a:t>
            </a:r>
          </a:p>
          <a:p>
            <a:pPr eaLnBrk="1" hangingPunct="1">
              <a:spcBef>
                <a:spcPct val="0"/>
              </a:spcBef>
              <a:buFontTx/>
              <a:buNone/>
              <a:defRPr/>
            </a:pPr>
            <a:r>
              <a:rPr lang="ro-RO" altLang="en-US" sz="1800" dirty="0" smtClean="0">
                <a:solidFill>
                  <a:srgbClr val="1F4976"/>
                </a:solidFill>
                <a:latin typeface="Cambria" pitchFamily="18" charset="0"/>
              </a:rPr>
              <a:t>Dr. Dana Maniu</a:t>
            </a:r>
            <a:r>
              <a:rPr lang="en-US" altLang="en-US" sz="1800" dirty="0" smtClean="0">
                <a:solidFill>
                  <a:srgbClr val="1F4976"/>
                </a:solidFill>
                <a:latin typeface="Cambria" pitchFamily="18" charset="0"/>
              </a:rPr>
              <a:t/>
            </a:r>
            <a:br>
              <a:rPr lang="en-US" altLang="en-US" sz="1800" dirty="0" smtClean="0">
                <a:solidFill>
                  <a:srgbClr val="1F4976"/>
                </a:solidFill>
                <a:latin typeface="Cambria" pitchFamily="18" charset="0"/>
              </a:rPr>
            </a:br>
            <a:r>
              <a:rPr lang="en-US" altLang="en-US" sz="1800" dirty="0" smtClean="0">
                <a:solidFill>
                  <a:srgbClr val="1F4976"/>
                </a:solidFill>
                <a:latin typeface="Cambria" pitchFamily="18" charset="0"/>
              </a:rPr>
              <a:t>Dr. Emil Vin</a:t>
            </a:r>
            <a:r>
              <a:rPr lang="ro-RO" altLang="en-US" sz="1800" dirty="0" smtClean="0">
                <a:solidFill>
                  <a:srgbClr val="1F4976"/>
                </a:solidFill>
                <a:latin typeface="Cambria" pitchFamily="18" charset="0"/>
              </a:rPr>
              <a:t>țeler</a:t>
            </a:r>
            <a:br>
              <a:rPr lang="ro-RO" altLang="en-US" sz="1800" dirty="0" smtClean="0">
                <a:solidFill>
                  <a:srgbClr val="1F4976"/>
                </a:solidFill>
                <a:latin typeface="Cambria" pitchFamily="18" charset="0"/>
              </a:rPr>
            </a:br>
            <a:r>
              <a:rPr lang="ro-RO" altLang="en-US" sz="1800" dirty="0" smtClean="0">
                <a:solidFill>
                  <a:srgbClr val="1F4976"/>
                </a:solidFill>
                <a:latin typeface="Cambria" pitchFamily="18" charset="0"/>
              </a:rPr>
              <a:t>Dr. Mircea Oltean</a:t>
            </a:r>
          </a:p>
          <a:p>
            <a:pPr eaLnBrk="1" hangingPunct="1">
              <a:spcBef>
                <a:spcPct val="0"/>
              </a:spcBef>
              <a:buFontTx/>
              <a:buNone/>
              <a:defRPr/>
            </a:pPr>
            <a:r>
              <a:rPr lang="ro-RO" altLang="en-US" sz="1800" dirty="0" smtClean="0">
                <a:solidFill>
                  <a:srgbClr val="1F4976"/>
                </a:solidFill>
                <a:latin typeface="Cambria" pitchFamily="18" charset="0"/>
              </a:rPr>
              <a:t>Dr. Szabó László</a:t>
            </a:r>
          </a:p>
          <a:p>
            <a:pPr eaLnBrk="1" hangingPunct="1">
              <a:spcBef>
                <a:spcPct val="0"/>
              </a:spcBef>
              <a:buFontTx/>
              <a:buNone/>
              <a:defRPr/>
            </a:pPr>
            <a:r>
              <a:rPr lang="ro-RO" altLang="en-US" sz="1800" dirty="0" smtClean="0">
                <a:solidFill>
                  <a:srgbClr val="1F4976"/>
                </a:solidFill>
                <a:latin typeface="Cambria" pitchFamily="18" charset="0"/>
              </a:rPr>
              <a:t>Dr. Alexandra Falamaș</a:t>
            </a:r>
            <a:br>
              <a:rPr lang="ro-RO" altLang="en-US" sz="1800" dirty="0" smtClean="0">
                <a:solidFill>
                  <a:srgbClr val="1F4976"/>
                </a:solidFill>
                <a:latin typeface="Cambria" pitchFamily="18" charset="0"/>
              </a:rPr>
            </a:br>
            <a:r>
              <a:rPr lang="ro-RO" altLang="en-US" sz="1800" dirty="0" smtClean="0">
                <a:solidFill>
                  <a:srgbClr val="1F4976"/>
                </a:solidFill>
                <a:latin typeface="Cambria" pitchFamily="18" charset="0"/>
              </a:rPr>
              <a:t>Dr. George Mile</a:t>
            </a:r>
          </a:p>
          <a:p>
            <a:pPr eaLnBrk="1" hangingPunct="1">
              <a:spcBef>
                <a:spcPct val="0"/>
              </a:spcBef>
              <a:buFontTx/>
              <a:buNone/>
              <a:defRPr/>
            </a:pPr>
            <a:r>
              <a:rPr lang="ro-RO" altLang="en-US" sz="1800" dirty="0" smtClean="0">
                <a:solidFill>
                  <a:srgbClr val="1F4976"/>
                </a:solidFill>
                <a:latin typeface="Cambria" pitchFamily="18" charset="0"/>
              </a:rPr>
              <a:t>Dr. Nicoleta Mircescu</a:t>
            </a:r>
            <a:br>
              <a:rPr lang="ro-RO" altLang="en-US" sz="1800" dirty="0" smtClean="0">
                <a:solidFill>
                  <a:srgbClr val="1F4976"/>
                </a:solidFill>
                <a:latin typeface="Cambria" pitchFamily="18" charset="0"/>
              </a:rPr>
            </a:br>
            <a:r>
              <a:rPr lang="ro-RO" altLang="en-US" sz="1800" dirty="0" smtClean="0">
                <a:solidFill>
                  <a:srgbClr val="1F4976"/>
                </a:solidFill>
                <a:latin typeface="Cambria" pitchFamily="18" charset="0"/>
              </a:rPr>
              <a:t>Dr. Radu Isai</a:t>
            </a:r>
            <a:br>
              <a:rPr lang="ro-RO" altLang="en-US" sz="1800" dirty="0" smtClean="0">
                <a:solidFill>
                  <a:srgbClr val="1F4976"/>
                </a:solidFill>
                <a:latin typeface="Cambria" pitchFamily="18" charset="0"/>
              </a:rPr>
            </a:br>
            <a:r>
              <a:rPr lang="ro-RO" altLang="en-US" sz="1800" dirty="0" smtClean="0">
                <a:solidFill>
                  <a:srgbClr val="1F4976"/>
                </a:solidFill>
                <a:latin typeface="Cambria" pitchFamily="18" charset="0"/>
              </a:rPr>
              <a:t>Drd. Raluca Luchian</a:t>
            </a:r>
          </a:p>
          <a:p>
            <a:pPr eaLnBrk="1" hangingPunct="1">
              <a:spcBef>
                <a:spcPct val="0"/>
              </a:spcBef>
              <a:buFontTx/>
              <a:buNone/>
              <a:defRPr/>
            </a:pPr>
            <a:r>
              <a:rPr lang="ro-RO" altLang="en-US" sz="1800" dirty="0" smtClean="0">
                <a:solidFill>
                  <a:srgbClr val="1F4976"/>
                </a:solidFill>
                <a:latin typeface="Cambria" pitchFamily="18" charset="0"/>
              </a:rPr>
              <a:t>Drd. Tódor István</a:t>
            </a:r>
          </a:p>
          <a:p>
            <a:pPr eaLnBrk="1" hangingPunct="1">
              <a:spcBef>
                <a:spcPct val="0"/>
              </a:spcBef>
              <a:buFontTx/>
              <a:buNone/>
              <a:defRPr/>
            </a:pPr>
            <a:r>
              <a:rPr lang="ro-RO" altLang="en-US" sz="1800" dirty="0" smtClean="0">
                <a:solidFill>
                  <a:srgbClr val="1F4976"/>
                </a:solidFill>
                <a:latin typeface="Cambria" pitchFamily="18" charset="0"/>
              </a:rPr>
              <a:t>Drd. Simon Botond</a:t>
            </a:r>
          </a:p>
          <a:p>
            <a:pPr eaLnBrk="1" hangingPunct="1">
              <a:spcBef>
                <a:spcPct val="0"/>
              </a:spcBef>
              <a:buFontTx/>
              <a:buNone/>
              <a:defRPr/>
            </a:pPr>
            <a:r>
              <a:rPr lang="ro-RO" altLang="en-US" sz="1800" dirty="0" smtClean="0">
                <a:solidFill>
                  <a:srgbClr val="1F4976"/>
                </a:solidFill>
                <a:latin typeface="Cambria" pitchFamily="18" charset="0"/>
              </a:rPr>
              <a:t>Mast. Ana Gherman</a:t>
            </a:r>
          </a:p>
          <a:p>
            <a:pPr eaLnBrk="1" hangingPunct="1">
              <a:spcBef>
                <a:spcPct val="0"/>
              </a:spcBef>
              <a:buFontTx/>
              <a:buNone/>
              <a:defRPr/>
            </a:pPr>
            <a:r>
              <a:rPr lang="ro-RO" altLang="en-US" sz="1800" dirty="0" smtClean="0">
                <a:solidFill>
                  <a:srgbClr val="1F4976"/>
                </a:solidFill>
                <a:latin typeface="Cambria" pitchFamily="18" charset="0"/>
              </a:rPr>
              <a:t>Mast. Mihaela Chiș</a:t>
            </a:r>
            <a:endParaRPr lang="en-US" altLang="en-US" sz="1800" dirty="0" smtClean="0">
              <a:solidFill>
                <a:srgbClr val="1F4976"/>
              </a:solidFill>
              <a:latin typeface="Arial" charset="0"/>
            </a:endParaRPr>
          </a:p>
        </p:txBody>
      </p:sp>
      <p:sp>
        <p:nvSpPr>
          <p:cNvPr id="12294" name="Rectangle 5"/>
          <p:cNvSpPr>
            <a:spLocks noChangeArrowheads="1"/>
          </p:cNvSpPr>
          <p:nvPr/>
        </p:nvSpPr>
        <p:spPr bwMode="auto">
          <a:xfrm>
            <a:off x="3165231" y="3124200"/>
            <a:ext cx="3024554" cy="1016000"/>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400" b="1" dirty="0" smtClean="0">
                <a:solidFill>
                  <a:srgbClr val="1F4976"/>
                </a:solidFill>
                <a:effectLst>
                  <a:outerShdw blurRad="38100" dist="38100" dir="2700000" algn="tl">
                    <a:srgbClr val="000000">
                      <a:alpha val="43137"/>
                    </a:srgbClr>
                  </a:outerShdw>
                </a:effectLst>
                <a:latin typeface="Cambria" pitchFamily="18" charset="0"/>
              </a:rPr>
              <a:t>ICEI</a:t>
            </a:r>
          </a:p>
          <a:p>
            <a:pPr eaLnBrk="1" hangingPunct="1">
              <a:spcBef>
                <a:spcPct val="0"/>
              </a:spcBef>
              <a:buFontTx/>
              <a:buNone/>
              <a:defRPr/>
            </a:pPr>
            <a:r>
              <a:rPr lang="en-US" altLang="en-US" sz="1800" dirty="0" smtClean="0">
                <a:solidFill>
                  <a:srgbClr val="1F4976"/>
                </a:solidFill>
                <a:latin typeface="Cambria" pitchFamily="18" charset="0"/>
              </a:rPr>
              <a:t>Dr. </a:t>
            </a:r>
            <a:r>
              <a:rPr lang="ro-RO" altLang="en-US" sz="1800" dirty="0" smtClean="0">
                <a:solidFill>
                  <a:srgbClr val="1F4976"/>
                </a:solidFill>
                <a:latin typeface="Cambria" pitchFamily="18" charset="0"/>
              </a:rPr>
              <a:t>Ana Găbudean</a:t>
            </a:r>
            <a:r>
              <a:rPr lang="en-US" altLang="en-US" sz="1800" dirty="0" smtClean="0">
                <a:solidFill>
                  <a:srgbClr val="1F4976"/>
                </a:solidFill>
                <a:latin typeface="Cambria" pitchFamily="18" charset="0"/>
              </a:rPr>
              <a:t/>
            </a:r>
            <a:br>
              <a:rPr lang="en-US" altLang="en-US" sz="1800" dirty="0" smtClean="0">
                <a:solidFill>
                  <a:srgbClr val="1F4976"/>
                </a:solidFill>
                <a:latin typeface="Cambria" pitchFamily="18" charset="0"/>
              </a:rPr>
            </a:br>
            <a:r>
              <a:rPr lang="en-US" altLang="en-US" sz="1800" dirty="0" smtClean="0">
                <a:solidFill>
                  <a:srgbClr val="1F4976"/>
                </a:solidFill>
                <a:latin typeface="Cambria" pitchFamily="18" charset="0"/>
              </a:rPr>
              <a:t>Dr. </a:t>
            </a:r>
            <a:r>
              <a:rPr lang="ro-RO" altLang="en-US" sz="1800" dirty="0" smtClean="0">
                <a:solidFill>
                  <a:srgbClr val="1F4976"/>
                </a:solidFill>
                <a:latin typeface="Cambria" pitchFamily="18" charset="0"/>
              </a:rPr>
              <a:t>Monica Iosin</a:t>
            </a:r>
            <a:endParaRPr lang="en-US" altLang="en-US" sz="1800" dirty="0" smtClean="0">
              <a:latin typeface="Arial" charset="0"/>
            </a:endParaRPr>
          </a:p>
        </p:txBody>
      </p:sp>
      <p:sp>
        <p:nvSpPr>
          <p:cNvPr id="7" name="Rectangle 6"/>
          <p:cNvSpPr/>
          <p:nvPr/>
        </p:nvSpPr>
        <p:spPr>
          <a:xfrm>
            <a:off x="3147646" y="4198939"/>
            <a:ext cx="5908431" cy="1938337"/>
          </a:xfrm>
          <a:prstGeom prst="rect">
            <a:avLst/>
          </a:prstGeom>
        </p:spPr>
        <p:txBody>
          <a:bodyPr>
            <a:spAutoFit/>
          </a:bodyPr>
          <a:lstStyle/>
          <a:p>
            <a:pPr>
              <a:defRPr/>
            </a:pPr>
            <a:r>
              <a:rPr lang="ro-RO" altLang="en-US" sz="2400" b="1" dirty="0">
                <a:solidFill>
                  <a:srgbClr val="1F4976"/>
                </a:solidFill>
                <a:effectLst>
                  <a:outerShdw blurRad="38100" dist="38100" dir="2700000" algn="tl">
                    <a:srgbClr val="000000">
                      <a:alpha val="43137"/>
                    </a:srgbClr>
                  </a:outerShdw>
                </a:effectLst>
                <a:latin typeface="Cambria" pitchFamily="18" charset="0"/>
              </a:rPr>
              <a:t>Projects</a:t>
            </a:r>
          </a:p>
          <a:p>
            <a:pPr marL="285750" indent="-285750">
              <a:buFont typeface="Wingdings" panose="05000000000000000000" pitchFamily="2" charset="2"/>
              <a:buChar char="§"/>
              <a:defRPr/>
            </a:pPr>
            <a:r>
              <a:rPr lang="ro-RO" altLang="en-US" sz="1600" dirty="0">
                <a:solidFill>
                  <a:srgbClr val="1F4976"/>
                </a:solidFill>
                <a:latin typeface="Cambria" pitchFamily="18" charset="0"/>
              </a:rPr>
              <a:t>Nanobiofun - </a:t>
            </a:r>
            <a:r>
              <a:rPr lang="en-US" sz="1600" dirty="0">
                <a:solidFill>
                  <a:srgbClr val="1F4976"/>
                </a:solidFill>
                <a:latin typeface="Cambria" panose="02040503050406030204" pitchFamily="18" charset="0"/>
              </a:rPr>
              <a:t>CNCSIS–UEFISCSU, project</a:t>
            </a:r>
            <a:r>
              <a:rPr lang="ro-RO" sz="1600" dirty="0">
                <a:solidFill>
                  <a:srgbClr val="1F4976"/>
                </a:solidFill>
                <a:latin typeface="Cambria" panose="02040503050406030204" pitchFamily="18" charset="0"/>
              </a:rPr>
              <a:t> </a:t>
            </a:r>
            <a:r>
              <a:rPr lang="en-US" sz="1600" dirty="0">
                <a:solidFill>
                  <a:srgbClr val="1F4976"/>
                </a:solidFill>
                <a:latin typeface="Cambria" panose="02040503050406030204" pitchFamily="18" charset="0"/>
              </a:rPr>
              <a:t>number PNII-ID_PCCE_129/2008</a:t>
            </a:r>
            <a:endParaRPr lang="ro-RO" altLang="en-US" sz="1600" dirty="0">
              <a:solidFill>
                <a:srgbClr val="1F4976"/>
              </a:solidFill>
              <a:latin typeface="Cambria" pitchFamily="18" charset="0"/>
            </a:endParaRPr>
          </a:p>
          <a:p>
            <a:pPr marL="285750" indent="-285750">
              <a:buFont typeface="Wingdings" panose="05000000000000000000" pitchFamily="2" charset="2"/>
              <a:buChar char="§"/>
              <a:defRPr/>
            </a:pPr>
            <a:r>
              <a:rPr lang="en-US" sz="1600" dirty="0">
                <a:solidFill>
                  <a:srgbClr val="1F4976"/>
                </a:solidFill>
                <a:latin typeface="Cambria" panose="02040503050406030204" pitchFamily="18" charset="0"/>
              </a:rPr>
              <a:t>PN II – Capacities – project title  </a:t>
            </a:r>
            <a:r>
              <a:rPr lang="en-US" sz="1600" b="1" i="1" dirty="0">
                <a:solidFill>
                  <a:srgbClr val="1F4976"/>
                </a:solidFill>
                <a:latin typeface="Cambria" panose="02040503050406030204" pitchFamily="18" charset="0"/>
              </a:rPr>
              <a:t>Integrated Network for Interdisciplinary Research – INIR</a:t>
            </a:r>
            <a:endParaRPr lang="ro-RO" sz="1600" dirty="0">
              <a:solidFill>
                <a:srgbClr val="1F4976"/>
              </a:solidFill>
              <a:latin typeface="Cambria" pitchFamily="18" charset="0"/>
            </a:endParaRPr>
          </a:p>
          <a:p>
            <a:pPr marL="285750" indent="-285750">
              <a:buFont typeface="Wingdings" panose="05000000000000000000" pitchFamily="2" charset="2"/>
              <a:buChar char="§"/>
              <a:defRPr/>
            </a:pPr>
            <a:r>
              <a:rPr lang="en-US" sz="1600" dirty="0">
                <a:solidFill>
                  <a:srgbClr val="1F4976"/>
                </a:solidFill>
                <a:latin typeface="Cambria" panose="02040503050406030204" pitchFamily="18" charset="0"/>
              </a:rPr>
              <a:t>C</a:t>
            </a:r>
            <a:r>
              <a:rPr lang="ro-RO" sz="1600" dirty="0">
                <a:solidFill>
                  <a:srgbClr val="1F4976"/>
                </a:solidFill>
                <a:latin typeface="Cambria" panose="02040503050406030204" pitchFamily="18" charset="0"/>
              </a:rPr>
              <a:t>O</a:t>
            </a:r>
            <a:r>
              <a:rPr lang="en-US" sz="1600" dirty="0">
                <a:solidFill>
                  <a:srgbClr val="1F4976"/>
                </a:solidFill>
                <a:latin typeface="Cambria" panose="02040503050406030204" pitchFamily="18" charset="0"/>
              </a:rPr>
              <a:t>ST Action CM1002 - CODECS: </a:t>
            </a:r>
            <a:r>
              <a:rPr lang="en-US" sz="1600" dirty="0" err="1">
                <a:solidFill>
                  <a:srgbClr val="1F4976"/>
                </a:solidFill>
                <a:latin typeface="Cambria" panose="02040503050406030204" pitchFamily="18" charset="0"/>
              </a:rPr>
              <a:t>COnvergent</a:t>
            </a:r>
            <a:r>
              <a:rPr lang="en-US" sz="1600" dirty="0">
                <a:solidFill>
                  <a:srgbClr val="1F4976"/>
                </a:solidFill>
                <a:latin typeface="Cambria" panose="02040503050406030204" pitchFamily="18" charset="0"/>
              </a:rPr>
              <a:t> Distributed Environment for </a:t>
            </a:r>
            <a:r>
              <a:rPr lang="en-US" sz="1600" b="1" dirty="0">
                <a:solidFill>
                  <a:srgbClr val="1F4976"/>
                </a:solidFill>
                <a:effectLst>
                  <a:outerShdw blurRad="38100" dist="38100" dir="2700000" algn="tl">
                    <a:srgbClr val="000000">
                      <a:alpha val="43137"/>
                    </a:srgbClr>
                  </a:outerShdw>
                </a:effectLst>
                <a:latin typeface="Cambria" panose="02040503050406030204" pitchFamily="18" charset="0"/>
              </a:rPr>
              <a:t>Computational Spectroscopy</a:t>
            </a:r>
          </a:p>
        </p:txBody>
      </p:sp>
      <p:sp>
        <p:nvSpPr>
          <p:cNvPr id="12296" name="Rectangle 7"/>
          <p:cNvSpPr>
            <a:spLocks noChangeArrowheads="1"/>
          </p:cNvSpPr>
          <p:nvPr/>
        </p:nvSpPr>
        <p:spPr bwMode="auto">
          <a:xfrm>
            <a:off x="5627077" y="3124200"/>
            <a:ext cx="2250831" cy="1107996"/>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400" b="1" dirty="0" smtClean="0">
                <a:solidFill>
                  <a:srgbClr val="1F4976"/>
                </a:solidFill>
                <a:effectLst>
                  <a:outerShdw blurRad="38100" dist="38100" dir="2700000" algn="tl">
                    <a:srgbClr val="000000">
                      <a:alpha val="43137"/>
                    </a:srgbClr>
                  </a:outerShdw>
                </a:effectLst>
                <a:latin typeface="Cambria" pitchFamily="18" charset="0"/>
              </a:rPr>
              <a:t>Photon Cluster</a:t>
            </a:r>
          </a:p>
          <a:p>
            <a:pPr eaLnBrk="1" hangingPunct="1">
              <a:spcBef>
                <a:spcPct val="0"/>
              </a:spcBef>
              <a:buFontTx/>
              <a:buNone/>
              <a:defRPr/>
            </a:pPr>
            <a:r>
              <a:rPr lang="ro-RO" altLang="en-US" sz="1800" dirty="0" smtClean="0">
                <a:solidFill>
                  <a:srgbClr val="1F4976"/>
                </a:solidFill>
                <a:latin typeface="Cambria" pitchFamily="18" charset="0"/>
              </a:rPr>
              <a:t>Dr. Sá</a:t>
            </a:r>
            <a:r>
              <a:rPr lang="en-US" altLang="en-US" sz="1800" dirty="0" smtClean="0">
                <a:solidFill>
                  <a:srgbClr val="1F4976"/>
                </a:solidFill>
                <a:latin typeface="Cambria" pitchFamily="18" charset="0"/>
              </a:rPr>
              <a:t>n</a:t>
            </a:r>
            <a:r>
              <a:rPr lang="ro-RO" altLang="en-US" sz="1800" dirty="0" smtClean="0">
                <a:solidFill>
                  <a:srgbClr val="1F4976"/>
                </a:solidFill>
                <a:latin typeface="Cambria" pitchFamily="18" charset="0"/>
              </a:rPr>
              <a:t>dor Borbély</a:t>
            </a:r>
            <a:endParaRPr lang="en-US" altLang="en-US" sz="1800" dirty="0" smtClean="0">
              <a:latin typeface="Arial" charset="0"/>
            </a:endParaRPr>
          </a:p>
        </p:txBody>
      </p:sp>
      <p:sp>
        <p:nvSpPr>
          <p:cNvPr id="12297" name="Rectangle 1"/>
          <p:cNvSpPr>
            <a:spLocks noChangeArrowheads="1"/>
          </p:cNvSpPr>
          <p:nvPr/>
        </p:nvSpPr>
        <p:spPr bwMode="auto">
          <a:xfrm>
            <a:off x="3165231" y="1477964"/>
            <a:ext cx="5767754" cy="1570037"/>
          </a:xfrm>
          <a:prstGeom prst="rect">
            <a:avLst/>
          </a:prstGeom>
          <a:noFill/>
          <a:ln>
            <a:noFill/>
          </a:ln>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ro-RO" altLang="en-US" sz="2400" b="1" dirty="0" smtClean="0">
                <a:solidFill>
                  <a:srgbClr val="1F4976"/>
                </a:solidFill>
                <a:effectLst>
                  <a:outerShdw blurRad="38100" dist="38100" dir="2700000" algn="tl">
                    <a:srgbClr val="000000">
                      <a:alpha val="43137"/>
                    </a:srgbClr>
                  </a:outerShdw>
                </a:effectLst>
                <a:latin typeface="Cambria" pitchFamily="18" charset="0"/>
              </a:rPr>
              <a:t>Ex-students</a:t>
            </a:r>
          </a:p>
          <a:p>
            <a:pPr eaLnBrk="1" hangingPunct="1">
              <a:spcBef>
                <a:spcPct val="0"/>
              </a:spcBef>
              <a:buFontTx/>
              <a:buNone/>
              <a:defRPr/>
            </a:pPr>
            <a:r>
              <a:rPr lang="en-US" altLang="en-US" sz="1800" dirty="0" err="1" smtClean="0">
                <a:solidFill>
                  <a:srgbClr val="1F4976"/>
                </a:solidFill>
                <a:latin typeface="Cambria" pitchFamily="18" charset="0"/>
              </a:rPr>
              <a:t>Dr</a:t>
            </a:r>
            <a:r>
              <a:rPr lang="ro-RO" altLang="en-US" sz="1800" dirty="0" smtClean="0">
                <a:solidFill>
                  <a:srgbClr val="1F4976"/>
                </a:solidFill>
                <a:latin typeface="Cambria" pitchFamily="18" charset="0"/>
              </a:rPr>
              <a:t>d</a:t>
            </a:r>
            <a:r>
              <a:rPr lang="en-US" altLang="en-US" sz="1800" dirty="0" smtClean="0">
                <a:solidFill>
                  <a:srgbClr val="1F4976"/>
                </a:solidFill>
                <a:latin typeface="Cambria" pitchFamily="18" charset="0"/>
              </a:rPr>
              <a:t>. </a:t>
            </a:r>
            <a:r>
              <a:rPr lang="ro-RO" altLang="en-US" sz="1800" dirty="0" smtClean="0">
                <a:solidFill>
                  <a:srgbClr val="1F4976"/>
                </a:solidFill>
                <a:latin typeface="Cambria" pitchFamily="18" charset="0"/>
              </a:rPr>
              <a:t>Iulia Brumboiu 	- Uppsala, Sweden</a:t>
            </a:r>
          </a:p>
          <a:p>
            <a:pPr eaLnBrk="1" hangingPunct="1">
              <a:spcBef>
                <a:spcPct val="0"/>
              </a:spcBef>
              <a:buFontTx/>
              <a:buNone/>
              <a:defRPr/>
            </a:pPr>
            <a:r>
              <a:rPr lang="ro-RO" altLang="en-US" sz="1800" dirty="0" smtClean="0">
                <a:solidFill>
                  <a:srgbClr val="1F4976"/>
                </a:solidFill>
                <a:latin typeface="Cambria" pitchFamily="18" charset="0"/>
              </a:rPr>
              <a:t>Drd. Eric Meheș</a:t>
            </a:r>
            <a:r>
              <a:rPr lang="ro-RO" altLang="en-US" sz="1800" b="1" dirty="0" smtClean="0">
                <a:solidFill>
                  <a:srgbClr val="F4DFBD"/>
                </a:solidFill>
                <a:latin typeface="Cambria" pitchFamily="18" charset="0"/>
              </a:rPr>
              <a:t> </a:t>
            </a:r>
            <a:r>
              <a:rPr lang="ro-RO" altLang="en-US" sz="1800" dirty="0" smtClean="0">
                <a:solidFill>
                  <a:srgbClr val="1F4976"/>
                </a:solidFill>
                <a:latin typeface="Cambria" pitchFamily="18" charset="0"/>
              </a:rPr>
              <a:t>	    	- Trinity College, Dublin</a:t>
            </a:r>
          </a:p>
          <a:p>
            <a:pPr eaLnBrk="1" hangingPunct="1">
              <a:spcBef>
                <a:spcPct val="0"/>
              </a:spcBef>
              <a:buFontTx/>
              <a:buNone/>
              <a:defRPr/>
            </a:pPr>
            <a:r>
              <a:rPr lang="ro-RO" altLang="en-US" sz="1800" dirty="0" smtClean="0">
                <a:solidFill>
                  <a:srgbClr val="1F4976"/>
                </a:solidFill>
                <a:latin typeface="Cambria" pitchFamily="18" charset="0"/>
              </a:rPr>
              <a:t>Drd. Mihai Vidrighin  	- Oxford, UK</a:t>
            </a:r>
          </a:p>
          <a:p>
            <a:pPr eaLnBrk="1" hangingPunct="1">
              <a:spcBef>
                <a:spcPct val="0"/>
              </a:spcBef>
              <a:buFontTx/>
              <a:buNone/>
              <a:defRPr/>
            </a:pPr>
            <a:r>
              <a:rPr lang="ro-RO" altLang="en-US" sz="1800" dirty="0" smtClean="0">
                <a:solidFill>
                  <a:srgbClr val="1F4976"/>
                </a:solidFill>
                <a:latin typeface="Cambria" pitchFamily="18" charset="0"/>
              </a:rPr>
              <a:t>Drd. Alexandra Bălăceanu 	- IRB Barcelona, Spain</a:t>
            </a:r>
            <a:endParaRPr lang="en-US" altLang="en-US" sz="1800" dirty="0" smtClean="0">
              <a:latin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0" y="7620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pic>
        <p:nvPicPr>
          <p:cNvPr id="44034" name="Picture 2" descr="confs_7-22_water"/>
          <p:cNvPicPr>
            <a:picLocks noChangeAspect="1" noChangeArrowheads="1"/>
          </p:cNvPicPr>
          <p:nvPr/>
        </p:nvPicPr>
        <p:blipFill>
          <a:blip r:embed="rId4" cstate="print"/>
          <a:srcRect/>
          <a:stretch>
            <a:fillRect/>
          </a:stretch>
        </p:blipFill>
        <p:spPr bwMode="auto">
          <a:xfrm>
            <a:off x="0" y="1219200"/>
            <a:ext cx="3124200" cy="2912234"/>
          </a:xfrm>
          <a:prstGeom prst="rect">
            <a:avLst/>
          </a:prstGeom>
          <a:noFill/>
          <a:ln w="9525">
            <a:noFill/>
            <a:miter lim="800000"/>
            <a:headEnd/>
            <a:tailEnd/>
          </a:ln>
        </p:spPr>
      </p:pic>
      <p:graphicFrame>
        <p:nvGraphicFramePr>
          <p:cNvPr id="7" name="Table 6"/>
          <p:cNvGraphicFramePr>
            <a:graphicFrameLocks noGrp="1"/>
          </p:cNvGraphicFramePr>
          <p:nvPr/>
        </p:nvGraphicFramePr>
        <p:xfrm>
          <a:off x="3048001" y="2667000"/>
          <a:ext cx="6095999" cy="3915107"/>
        </p:xfrm>
        <a:graphic>
          <a:graphicData uri="http://schemas.openxmlformats.org/drawingml/2006/table">
            <a:tbl>
              <a:tblPr/>
              <a:tblGrid>
                <a:gridCol w="1066799"/>
                <a:gridCol w="838200"/>
                <a:gridCol w="838200"/>
                <a:gridCol w="838200"/>
                <a:gridCol w="838200"/>
                <a:gridCol w="838200"/>
                <a:gridCol w="838200"/>
              </a:tblGrid>
              <a:tr h="196774">
                <a:tc rowSpan="2">
                  <a:txBody>
                    <a:bodyPr/>
                    <a:lstStyle/>
                    <a:p>
                      <a:pPr>
                        <a:lnSpc>
                          <a:spcPct val="115000"/>
                        </a:lnSpc>
                        <a:spcAft>
                          <a:spcPts val="0"/>
                        </a:spcAft>
                      </a:pPr>
                      <a:r>
                        <a:rPr lang="en-US" sz="1000">
                          <a:latin typeface="Cambria" pitchFamily="18" charset="0"/>
                          <a:ea typeface="Calibri"/>
                          <a:cs typeface="Times New Roman"/>
                        </a:rPr>
                        <a:t>Conformer</a:t>
                      </a: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en-US" sz="1000" b="1">
                          <a:latin typeface="Cambria" pitchFamily="18" charset="0"/>
                          <a:ea typeface="Calibri"/>
                          <a:cs typeface="Times New Roman"/>
                        </a:rPr>
                        <a:t>Gas</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en-US" sz="1000" b="1">
                          <a:latin typeface="Cambria" pitchFamily="18" charset="0"/>
                          <a:ea typeface="Calibri"/>
                          <a:cs typeface="Times New Roman"/>
                        </a:rPr>
                        <a:t>Water</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lnSpc>
                          <a:spcPct val="115000"/>
                        </a:lnSpc>
                        <a:spcAft>
                          <a:spcPts val="0"/>
                        </a:spcAft>
                      </a:pPr>
                      <a:r>
                        <a:rPr lang="en-US" sz="1000" b="1">
                          <a:latin typeface="Cambria" pitchFamily="18" charset="0"/>
                          <a:ea typeface="Calibri"/>
                          <a:cs typeface="Times New Roman"/>
                        </a:rPr>
                        <a:t>Ethanol</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75042">
                <a:tc vMerge="1">
                  <a:txBody>
                    <a:bodyPr/>
                    <a:lstStyle/>
                    <a:p>
                      <a:endParaRPr lang="en-US"/>
                    </a:p>
                  </a:txBody>
                  <a:tcPr/>
                </a:tc>
                <a:tc>
                  <a:txBody>
                    <a:bodyPr/>
                    <a:lstStyle/>
                    <a:p>
                      <a:pPr algn="ctr">
                        <a:lnSpc>
                          <a:spcPct val="115000"/>
                        </a:lnSpc>
                        <a:spcAft>
                          <a:spcPts val="0"/>
                        </a:spcAft>
                      </a:pPr>
                      <a:r>
                        <a:rPr lang="en-US" sz="1000">
                          <a:latin typeface="Cambria" pitchFamily="18" charset="0"/>
                          <a:ea typeface="Calibri"/>
                          <a:cs typeface="Times New Roman"/>
                        </a:rPr>
                        <a:t>∆G</a:t>
                      </a:r>
                    </a:p>
                    <a:p>
                      <a:pPr algn="ctr">
                        <a:lnSpc>
                          <a:spcPct val="115000"/>
                        </a:lnSpc>
                        <a:spcAft>
                          <a:spcPts val="0"/>
                        </a:spcAft>
                      </a:pPr>
                      <a:r>
                        <a:rPr lang="en-US" sz="1000">
                          <a:latin typeface="Cambria" pitchFamily="18" charset="0"/>
                          <a:ea typeface="Calibri"/>
                          <a:cs typeface="Times New Roman"/>
                        </a:rPr>
                        <a:t>(kcal mol</a:t>
                      </a:r>
                      <a:r>
                        <a:rPr lang="en-US" sz="1000" baseline="30000">
                          <a:latin typeface="Cambria" pitchFamily="18" charset="0"/>
                          <a:ea typeface="Calibri"/>
                          <a:cs typeface="Times New Roman"/>
                        </a:rPr>
                        <a:t>-1</a:t>
                      </a:r>
                      <a:r>
                        <a:rPr lang="en-US" sz="1000">
                          <a:latin typeface="Cambria" pitchFamily="18" charset="0"/>
                          <a:ea typeface="Calibri"/>
                          <a:cs typeface="Times New Roman"/>
                        </a:rPr>
                        <a:t>)</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Population</a:t>
                      </a:r>
                    </a:p>
                    <a:p>
                      <a:pPr algn="ctr">
                        <a:lnSpc>
                          <a:spcPct val="115000"/>
                        </a:lnSpc>
                        <a:spcAft>
                          <a:spcPts val="0"/>
                        </a:spcAft>
                      </a:pPr>
                      <a:r>
                        <a:rPr lang="en-US" sz="1000">
                          <a:latin typeface="Cambria" pitchFamily="18" charset="0"/>
                          <a:ea typeface="Calibri"/>
                          <a:cs typeface="Times New Roman"/>
                        </a:rPr>
                        <a:t>(%)</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∆G</a:t>
                      </a:r>
                    </a:p>
                    <a:p>
                      <a:pPr algn="ctr">
                        <a:lnSpc>
                          <a:spcPct val="115000"/>
                        </a:lnSpc>
                        <a:spcAft>
                          <a:spcPts val="0"/>
                        </a:spcAft>
                      </a:pPr>
                      <a:r>
                        <a:rPr lang="en-US" sz="1000">
                          <a:latin typeface="Cambria" pitchFamily="18" charset="0"/>
                          <a:ea typeface="Calibri"/>
                          <a:cs typeface="Times New Roman"/>
                        </a:rPr>
                        <a:t>(kcal mol</a:t>
                      </a:r>
                      <a:r>
                        <a:rPr lang="en-US" sz="1000" baseline="30000">
                          <a:latin typeface="Cambria" pitchFamily="18" charset="0"/>
                          <a:ea typeface="Calibri"/>
                          <a:cs typeface="Times New Roman"/>
                        </a:rPr>
                        <a:t>-1</a:t>
                      </a:r>
                      <a:r>
                        <a:rPr lang="en-US" sz="1000">
                          <a:latin typeface="Cambria" pitchFamily="18" charset="0"/>
                          <a:ea typeface="Calibri"/>
                          <a:cs typeface="Times New Roman"/>
                        </a:rPr>
                        <a:t>)</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Population</a:t>
                      </a:r>
                    </a:p>
                    <a:p>
                      <a:pPr algn="ctr">
                        <a:lnSpc>
                          <a:spcPct val="115000"/>
                        </a:lnSpc>
                        <a:spcAft>
                          <a:spcPts val="0"/>
                        </a:spcAft>
                      </a:pPr>
                      <a:r>
                        <a:rPr lang="en-US" sz="1000">
                          <a:latin typeface="Cambria" pitchFamily="18" charset="0"/>
                          <a:ea typeface="Calibri"/>
                          <a:cs typeface="Times New Roman"/>
                        </a:rPr>
                        <a:t>(%)</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∆G</a:t>
                      </a:r>
                    </a:p>
                    <a:p>
                      <a:pPr algn="ctr">
                        <a:lnSpc>
                          <a:spcPct val="115000"/>
                        </a:lnSpc>
                        <a:spcAft>
                          <a:spcPts val="0"/>
                        </a:spcAft>
                      </a:pPr>
                      <a:r>
                        <a:rPr lang="en-US" sz="1000">
                          <a:latin typeface="Cambria" pitchFamily="18" charset="0"/>
                          <a:ea typeface="Calibri"/>
                          <a:cs typeface="Times New Roman"/>
                        </a:rPr>
                        <a:t>(kcal mol</a:t>
                      </a:r>
                      <a:r>
                        <a:rPr lang="en-US" sz="1000" baseline="30000">
                          <a:latin typeface="Cambria" pitchFamily="18" charset="0"/>
                          <a:ea typeface="Calibri"/>
                          <a:cs typeface="Times New Roman"/>
                        </a:rPr>
                        <a:t>-1</a:t>
                      </a:r>
                      <a:r>
                        <a:rPr lang="en-US" sz="1000">
                          <a:latin typeface="Cambria" pitchFamily="18" charset="0"/>
                          <a:ea typeface="Calibri"/>
                          <a:cs typeface="Times New Roman"/>
                        </a:rPr>
                        <a:t>)</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Population</a:t>
                      </a:r>
                    </a:p>
                    <a:p>
                      <a:pPr algn="ctr">
                        <a:lnSpc>
                          <a:spcPct val="115000"/>
                        </a:lnSpc>
                        <a:spcAft>
                          <a:spcPts val="0"/>
                        </a:spcAft>
                      </a:pPr>
                      <a:r>
                        <a:rPr lang="en-US" sz="1000">
                          <a:latin typeface="Cambria" pitchFamily="18" charset="0"/>
                          <a:ea typeface="Calibri"/>
                          <a:cs typeface="Times New Roman"/>
                        </a:rPr>
                        <a:t>(%)</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G-G-A+C- (7)</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0.96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4.73</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1.32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2.08</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1.58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TG-A+C+ (8)</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1.15</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3.44</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1.58</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1.95</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2.30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1.08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G-G-A+C+ (9)</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1.23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1.51</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2.18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2.23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1.23</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TG-A+C- (10)</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1.25</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2.89</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1.78</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1.39</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2.52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0.75</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G+G+G-C- (11)</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3.89</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0.04</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3.53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0.07</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4.11</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0.05</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G+TG-C- (12)</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4.00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0.03</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2.69</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0.31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3.52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0.14</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G+A+G-C+ (13)</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4.12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0.02</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3.63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0.06</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5.36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G+G-A+C- (14)</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4.31</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0.02</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4.78</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5.33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G+G-A+C+ (15)</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4.39</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0.02</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4.72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5.57</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G+G+G-C+ (16)</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4.48</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3.50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4.51</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0.03</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TA-G-C- (17)</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4.94</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2.30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0.59</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3.37</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0.18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1681">
                <a:tc>
                  <a:txBody>
                    <a:bodyPr/>
                    <a:lstStyle/>
                    <a:p>
                      <a:pPr>
                        <a:lnSpc>
                          <a:spcPct val="115000"/>
                        </a:lnSpc>
                        <a:spcAft>
                          <a:spcPts val="0"/>
                        </a:spcAft>
                      </a:pPr>
                      <a:r>
                        <a:rPr lang="en-US" sz="1000" b="1">
                          <a:latin typeface="Cambria" pitchFamily="18" charset="0"/>
                          <a:ea typeface="Calibri"/>
                          <a:cs typeface="Times New Roman"/>
                        </a:rPr>
                        <a:t>TA-G-C+ (18)</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5.17</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2.12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0.78</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3.16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0.26</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TTTC- (19)</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6.73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3.93</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0.04</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4.96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0.02</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TA+TC+ (20)</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7.60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4.16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0.03</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5.36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0.01</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G+A-A+C+ (21)</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8.22</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5.84</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6.91</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774">
                <a:tc>
                  <a:txBody>
                    <a:bodyPr/>
                    <a:lstStyle/>
                    <a:p>
                      <a:pPr>
                        <a:lnSpc>
                          <a:spcPct val="115000"/>
                        </a:lnSpc>
                        <a:spcAft>
                          <a:spcPts val="0"/>
                        </a:spcAft>
                      </a:pPr>
                      <a:r>
                        <a:rPr lang="en-US" sz="1000" b="1">
                          <a:latin typeface="Cambria" pitchFamily="18" charset="0"/>
                          <a:ea typeface="Calibri"/>
                          <a:cs typeface="Times New Roman"/>
                        </a:rPr>
                        <a:t>A+TTC- (22)</a:t>
                      </a:r>
                      <a:endParaRPr lang="en-US" sz="1000">
                        <a:latin typeface="Cambria" pitchFamily="18" charset="0"/>
                        <a:ea typeface="Calibri"/>
                        <a:cs typeface="Times New Roman"/>
                      </a:endParaRPr>
                    </a:p>
                  </a:txBody>
                  <a:tcPr marL="62505" marR="62505" marT="0" marB="0" anchor="ctr">
                    <a:lnL w="19050" cap="flat" cmpd="dbl"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8.50</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6.75</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7.96</a:t>
                      </a:r>
                    </a:p>
                  </a:txBody>
                  <a:tcPr marL="62505" marR="62505" marT="0" marB="0" anchor="ctr">
                    <a:lnL w="190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000">
                          <a:latin typeface="Cambria" pitchFamily="18" charset="0"/>
                          <a:ea typeface="Calibri"/>
                          <a:cs typeface="Times New Roman"/>
                        </a:rPr>
                        <a:t>0.00</a:t>
                      </a:r>
                    </a:p>
                  </a:txBody>
                  <a:tcPr marL="62505" marR="62505" marT="0" marB="0" anchor="ctr">
                    <a:lnL w="12700" cap="flat" cmpd="sng" algn="ctr">
                      <a:solidFill>
                        <a:srgbClr val="000000"/>
                      </a:solidFill>
                      <a:prstDash val="solid"/>
                      <a:round/>
                      <a:headEnd type="none" w="med" len="med"/>
                      <a:tailEnd type="none" w="med" len="med"/>
                    </a:lnL>
                    <a:lnR w="190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76200" y="609600"/>
            <a:ext cx="4665785" cy="762000"/>
          </a:xfrm>
        </p:spPr>
        <p:txBody>
          <a:bodyPr wrap="none" anchor="t">
            <a:normAutofit fontScale="90000"/>
          </a:bodyPr>
          <a:lstStyle/>
          <a:p>
            <a:pPr algn="l">
              <a:defRPr/>
            </a:pPr>
            <a:r>
              <a:rPr lang="en-US" sz="2800" b="1" smtClean="0">
                <a:solidFill>
                  <a:schemeClr val="tx2"/>
                </a:solidFill>
                <a:latin typeface="Cambria" pitchFamily="18" charset="0"/>
              </a:rPr>
              <a:t>Conformation landscape of LEV</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pic>
        <p:nvPicPr>
          <p:cNvPr id="26625" name="Picture 1" descr="Fig2"/>
          <p:cNvPicPr>
            <a:picLocks noChangeAspect="1" noChangeArrowheads="1"/>
          </p:cNvPicPr>
          <p:nvPr/>
        </p:nvPicPr>
        <p:blipFill>
          <a:blip r:embed="rId4" cstate="print"/>
          <a:srcRect t="46658"/>
          <a:stretch>
            <a:fillRect/>
          </a:stretch>
        </p:blipFill>
        <p:spPr bwMode="auto">
          <a:xfrm>
            <a:off x="0" y="1524000"/>
            <a:ext cx="4371368" cy="3733800"/>
          </a:xfrm>
          <a:prstGeom prst="rect">
            <a:avLst/>
          </a:prstGeom>
          <a:noFill/>
          <a:ln w="9525">
            <a:noFill/>
            <a:miter lim="800000"/>
            <a:headEnd/>
            <a:tailEnd/>
          </a:ln>
        </p:spPr>
      </p:pic>
      <p:sp>
        <p:nvSpPr>
          <p:cNvPr id="19" name="TextBox 18"/>
          <p:cNvSpPr txBox="1"/>
          <p:nvPr/>
        </p:nvSpPr>
        <p:spPr>
          <a:xfrm>
            <a:off x="0" y="1066800"/>
            <a:ext cx="1524776" cy="400110"/>
          </a:xfrm>
          <a:prstGeom prst="rect">
            <a:avLst/>
          </a:prstGeom>
          <a:noFill/>
        </p:spPr>
        <p:txBody>
          <a:bodyPr wrap="none" rtlCol="0">
            <a:spAutoFit/>
          </a:bodyPr>
          <a:lstStyle/>
          <a:p>
            <a:r>
              <a:rPr lang="ro-RO" sz="2000" b="1" smtClean="0">
                <a:solidFill>
                  <a:schemeClr val="tx2"/>
                </a:solidFill>
                <a:latin typeface="Cambria" pitchFamily="18" charset="0"/>
              </a:rPr>
              <a:t>LEV dimers</a:t>
            </a:r>
            <a:endParaRPr lang="en-US" sz="2000" b="1">
              <a:solidFill>
                <a:schemeClr val="tx2"/>
              </a:solidFill>
              <a:latin typeface="Cambria"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2531"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pic>
        <p:nvPicPr>
          <p:cNvPr id="22532" name="Picture 2" descr="E:\!!Raluca_Luchian\!Levetiracetam\RMN\LEV_sp_H_2D_COSY_atom_numbering.png"/>
          <p:cNvPicPr>
            <a:picLocks noChangeAspect="1" noChangeArrowheads="1"/>
          </p:cNvPicPr>
          <p:nvPr/>
        </p:nvPicPr>
        <p:blipFill>
          <a:blip r:embed="rId4" cstate="print"/>
          <a:srcRect/>
          <a:stretch>
            <a:fillRect/>
          </a:stretch>
        </p:blipFill>
        <p:spPr bwMode="auto">
          <a:xfrm>
            <a:off x="0" y="914400"/>
            <a:ext cx="4749312" cy="4724400"/>
          </a:xfrm>
          <a:prstGeom prst="rect">
            <a:avLst/>
          </a:prstGeom>
          <a:noFill/>
          <a:ln w="9525">
            <a:noFill/>
            <a:miter lim="800000"/>
            <a:headEnd/>
            <a:tailEnd/>
          </a:ln>
        </p:spPr>
      </p:pic>
      <p:sp>
        <p:nvSpPr>
          <p:cNvPr id="6148" name="Title 1"/>
          <p:cNvSpPr>
            <a:spLocks noGrp="1"/>
          </p:cNvSpPr>
          <p:nvPr>
            <p:ph type="title"/>
          </p:nvPr>
        </p:nvSpPr>
        <p:spPr>
          <a:xfrm>
            <a:off x="211015" y="762000"/>
            <a:ext cx="8229600" cy="762000"/>
          </a:xfrm>
        </p:spPr>
        <p:txBody>
          <a:bodyPr wrap="none" anchor="t">
            <a:normAutofit fontScale="90000"/>
          </a:bodyPr>
          <a:lstStyle/>
          <a:p>
            <a:pPr algn="l" eaLnBrk="1" hangingPunct="1">
              <a:defRPr/>
            </a:pPr>
            <a:r>
              <a:rPr lang="en-US" altLang="en-US" sz="3200" b="1" smtClean="0">
                <a:solidFill>
                  <a:srgbClr val="1F4976"/>
                </a:solidFill>
                <a:effectLst>
                  <a:outerShdw blurRad="38100" dist="38100" dir="2700000" algn="tl">
                    <a:srgbClr val="000000">
                      <a:alpha val="43137"/>
                    </a:srgbClr>
                  </a:outerShdw>
                </a:effectLst>
                <a:latin typeface="Cambria" pitchFamily="18" charset="0"/>
              </a:rPr>
              <a:t>NMR spectra</a:t>
            </a:r>
            <a:br>
              <a:rPr lang="en-US" altLang="en-US" sz="3200" b="1" smtClean="0">
                <a:solidFill>
                  <a:srgbClr val="1F4976"/>
                </a:solidFill>
                <a:effectLst>
                  <a:outerShdw blurRad="38100" dist="38100" dir="2700000" algn="tl">
                    <a:srgbClr val="000000">
                      <a:alpha val="43137"/>
                    </a:srgbClr>
                  </a:outerShdw>
                </a:effectLst>
                <a:latin typeface="Cambria" pitchFamily="18" charset="0"/>
              </a:rPr>
            </a:br>
            <a:endParaRPr lang="en-US" altLang="en-US" sz="3200" b="1" smtClean="0">
              <a:solidFill>
                <a:srgbClr val="1F4976"/>
              </a:solidFill>
              <a:effectLst>
                <a:outerShdw blurRad="38100" dist="38100" dir="2700000" algn="tl">
                  <a:srgbClr val="000000">
                    <a:alpha val="43137"/>
                  </a:srgbClr>
                </a:outerShdw>
              </a:effectLst>
              <a:latin typeface="Cambria" pitchFamily="18" charset="0"/>
            </a:endParaRPr>
          </a:p>
        </p:txBody>
      </p:sp>
      <p:graphicFrame>
        <p:nvGraphicFramePr>
          <p:cNvPr id="4" name="Table 3"/>
          <p:cNvGraphicFramePr>
            <a:graphicFrameLocks noGrp="1"/>
          </p:cNvGraphicFramePr>
          <p:nvPr/>
        </p:nvGraphicFramePr>
        <p:xfrm>
          <a:off x="4571999" y="1023938"/>
          <a:ext cx="4617135" cy="4876800"/>
        </p:xfrm>
        <a:graphic>
          <a:graphicData uri="http://schemas.openxmlformats.org/drawingml/2006/table">
            <a:tbl>
              <a:tblPr firstRow="1" firstCol="1" lastRow="1" lastCol="1" bandRow="1" bandCol="1">
                <a:tableStyleId>{69012ECD-51FC-41F1-AA8D-1B2483CD663E}</a:tableStyleId>
              </a:tblPr>
              <a:tblGrid>
                <a:gridCol w="1037835"/>
                <a:gridCol w="1158485"/>
                <a:gridCol w="1188204"/>
                <a:gridCol w="1056524"/>
                <a:gridCol w="176087"/>
              </a:tblGrid>
              <a:tr h="243826">
                <a:tc rowSpan="2">
                  <a:txBody>
                    <a:bodyPr/>
                    <a:lstStyle/>
                    <a:p>
                      <a:pPr algn="ctr">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63305" marR="63305" marT="0" marB="0" anchor="ctr"/>
                </a:tc>
                <a:tc rowSpan="2">
                  <a:txBody>
                    <a:bodyPr/>
                    <a:lstStyle/>
                    <a:p>
                      <a:pPr algn="ctr">
                        <a:spcAft>
                          <a:spcPts val="0"/>
                        </a:spcAft>
                      </a:pPr>
                      <a:r>
                        <a:rPr lang="en-US" sz="1600" smtClean="0">
                          <a:solidFill>
                            <a:srgbClr val="F4DFBD"/>
                          </a:solidFill>
                          <a:effectLst/>
                          <a:latin typeface="Cambria" panose="02040503050406030204" pitchFamily="18" charset="0"/>
                        </a:rPr>
                        <a:t>Exp.</a:t>
                      </a:r>
                      <a:endParaRPr lang="en-US" sz="1600">
                        <a:solidFill>
                          <a:srgbClr val="F4DFBD"/>
                        </a:solidFill>
                        <a:effectLst/>
                        <a:latin typeface="Cambria" panose="02040503050406030204" pitchFamily="18" charset="0"/>
                        <a:ea typeface="Times New Roman"/>
                      </a:endParaRPr>
                    </a:p>
                  </a:txBody>
                  <a:tcPr marL="63305" marR="63305" marT="0" marB="0" anchor="ctr"/>
                </a:tc>
                <a:tc gridSpan="3">
                  <a:txBody>
                    <a:bodyPr/>
                    <a:lstStyle/>
                    <a:p>
                      <a:pPr algn="ctr">
                        <a:spcAft>
                          <a:spcPts val="0"/>
                        </a:spcAft>
                      </a:pPr>
                      <a:r>
                        <a:rPr lang="en-US" sz="1600">
                          <a:solidFill>
                            <a:srgbClr val="F4DFBD"/>
                          </a:solidFill>
                          <a:effectLst/>
                          <a:latin typeface="Cambria" panose="02040503050406030204" pitchFamily="18" charset="0"/>
                        </a:rPr>
                        <a:t>Theoretical data </a:t>
                      </a:r>
                      <a:endParaRPr lang="en-US" sz="1600">
                        <a:solidFill>
                          <a:srgbClr val="F4DFBD"/>
                        </a:solidFill>
                        <a:effectLst/>
                        <a:latin typeface="Cambria" panose="02040503050406030204" pitchFamily="18" charset="0"/>
                        <a:ea typeface="Times New Roman"/>
                      </a:endParaRPr>
                    </a:p>
                  </a:txBody>
                  <a:tcPr marL="63305" marR="63305" marT="0" marB="0"/>
                </a:tc>
                <a:tc hMerge="1">
                  <a:txBody>
                    <a:bodyPr/>
                    <a:lstStyle/>
                    <a:p>
                      <a:endParaRPr lang="en-US"/>
                    </a:p>
                  </a:txBody>
                  <a:tcPr/>
                </a:tc>
                <a:tc hMerge="1">
                  <a:txBody>
                    <a:bodyPr/>
                    <a:lstStyle/>
                    <a:p>
                      <a:endParaRPr lang="en-US"/>
                    </a:p>
                  </a:txBody>
                  <a:tcPr/>
                </a:tc>
              </a:tr>
              <a:tr h="243826">
                <a:tc vMerge="1">
                  <a:txBody>
                    <a:bodyPr/>
                    <a:lstStyle/>
                    <a:p>
                      <a:endParaRPr lang="en-US"/>
                    </a:p>
                  </a:txBody>
                  <a:tcPr/>
                </a:tc>
                <a:tc vMerge="1">
                  <a:txBody>
                    <a:bodyPr/>
                    <a:lstStyle/>
                    <a:p>
                      <a:endParaRPr lang="en-US"/>
                    </a:p>
                  </a:txBody>
                  <a:tcPr/>
                </a:tc>
                <a:tc>
                  <a:txBody>
                    <a:bodyPr/>
                    <a:lstStyle/>
                    <a:p>
                      <a:pPr algn="ctr">
                        <a:spcAft>
                          <a:spcPts val="0"/>
                        </a:spcAft>
                      </a:pPr>
                      <a:r>
                        <a:rPr lang="en-US" sz="1600" b="1">
                          <a:solidFill>
                            <a:srgbClr val="F4DFBD"/>
                          </a:solidFill>
                          <a:effectLst/>
                          <a:latin typeface="Cambria" panose="02040503050406030204" pitchFamily="18" charset="0"/>
                        </a:rPr>
                        <a:t>Monomer </a:t>
                      </a:r>
                      <a:endParaRPr lang="en-US" sz="1600" b="1">
                        <a:solidFill>
                          <a:srgbClr val="F4DFBD"/>
                        </a:solidFill>
                        <a:effectLst/>
                        <a:latin typeface="Cambria" panose="02040503050406030204" pitchFamily="18" charset="0"/>
                        <a:ea typeface="Times New Roman"/>
                      </a:endParaRPr>
                    </a:p>
                  </a:txBody>
                  <a:tcPr marL="63305" marR="63305" marT="0" marB="0" anchor="ctr">
                    <a:solidFill>
                      <a:srgbClr val="00B0F0"/>
                    </a:solidFill>
                  </a:tcPr>
                </a:tc>
                <a:tc>
                  <a:txBody>
                    <a:bodyPr/>
                    <a:lstStyle/>
                    <a:p>
                      <a:pPr algn="ctr">
                        <a:spcAft>
                          <a:spcPts val="0"/>
                        </a:spcAft>
                      </a:pPr>
                      <a:r>
                        <a:rPr lang="en-US" sz="1600" b="1">
                          <a:solidFill>
                            <a:srgbClr val="F4DFBD"/>
                          </a:solidFill>
                          <a:effectLst/>
                          <a:latin typeface="Cambria" panose="02040503050406030204" pitchFamily="18" charset="0"/>
                        </a:rPr>
                        <a:t>Dimer </a:t>
                      </a:r>
                      <a:endParaRPr lang="en-US" sz="1600" b="1">
                        <a:solidFill>
                          <a:srgbClr val="F4DFBD"/>
                        </a:solidFill>
                        <a:effectLst/>
                        <a:latin typeface="Cambria" panose="02040503050406030204" pitchFamily="18" charset="0"/>
                        <a:ea typeface="Times New Roman"/>
                      </a:endParaRPr>
                    </a:p>
                  </a:txBody>
                  <a:tcPr marL="63305" marR="63305" marT="0" marB="0" anchor="ctr">
                    <a:solidFill>
                      <a:srgbClr val="00B0F0"/>
                    </a:solidFill>
                  </a:tcPr>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MAE</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0.49</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0.54</a:t>
                      </a:r>
                      <a:endParaRPr lang="en-US" sz="1600">
                        <a:effectLst/>
                        <a:latin typeface="Cambria" panose="02040503050406030204" pitchFamily="18" charset="0"/>
                        <a:ea typeface="Times New Roman"/>
                      </a:endParaRPr>
                    </a:p>
                  </a:txBody>
                  <a:tcPr marL="63305" marR="63305" marT="0" marB="0"/>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C2</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178.53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178.09</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178.51</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C10</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174.27</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174.11</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174.07</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C7</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55.91</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57.18</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55.58</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C5</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44.04</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44.90</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44.82</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30.40</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30.51</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30.53</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C8</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20.89</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21.87</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22.39</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C4</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17.13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16.90</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17.61</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C9</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9.43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7.04</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7.08</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H26</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7.61</a:t>
                      </a:r>
                      <a:r>
                        <a:rPr lang="ro-RO" sz="1600" smtClean="0">
                          <a:effectLst/>
                          <a:latin typeface="Cambria" panose="02040503050406030204" pitchFamily="18" charset="0"/>
                        </a:rPr>
                        <a:t>, s</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7.63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8.57</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H25</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7.10</a:t>
                      </a:r>
                      <a:r>
                        <a:rPr lang="ro-RO" sz="1600" smtClean="0">
                          <a:effectLst/>
                          <a:latin typeface="Cambria" panose="02040503050406030204" pitchFamily="18" charset="0"/>
                        </a:rPr>
                        <a:t>, s</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6.61</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5.95</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H24</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4.49</a:t>
                      </a:r>
                      <a:r>
                        <a:rPr lang="ro-RO" sz="1600" smtClean="0">
                          <a:effectLst/>
                          <a:latin typeface="Cambria" panose="02040503050406030204" pitchFamily="18" charset="0"/>
                        </a:rPr>
                        <a:t>, 1H dd</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4.87</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4.76</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smtClean="0">
                          <a:effectLst/>
                          <a:latin typeface="Cambria" panose="02040503050406030204" pitchFamily="18" charset="0"/>
                        </a:rPr>
                        <a:t>H1</a:t>
                      </a:r>
                      <a:r>
                        <a:rPr lang="ro-RO" sz="1600" smtClean="0">
                          <a:effectLst/>
                          <a:latin typeface="Cambria" panose="02040503050406030204" pitchFamily="18" charset="0"/>
                        </a:rPr>
                        <a:t>7, H18</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3.49</a:t>
                      </a:r>
                      <a:r>
                        <a:rPr lang="ro-RO" sz="1600" smtClean="0">
                          <a:effectLst/>
                          <a:latin typeface="Cambria" panose="02040503050406030204" pitchFamily="18" charset="0"/>
                        </a:rPr>
                        <a:t>, 2H, t</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3.78</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3.40</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smtClean="0">
                          <a:effectLst/>
                          <a:latin typeface="Cambria" panose="02040503050406030204" pitchFamily="18" charset="0"/>
                        </a:rPr>
                        <a:t>H13</a:t>
                      </a:r>
                      <a:r>
                        <a:rPr lang="ro-RO" sz="1600" smtClean="0">
                          <a:effectLst/>
                          <a:latin typeface="Cambria" panose="02040503050406030204" pitchFamily="18" charset="0"/>
                        </a:rPr>
                        <a:t>, H14</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2.48</a:t>
                      </a:r>
                      <a:r>
                        <a:rPr lang="ro-RO" sz="1600" smtClean="0">
                          <a:effectLst/>
                          <a:latin typeface="Cambria" panose="02040503050406030204" pitchFamily="18" charset="0"/>
                        </a:rPr>
                        <a:t>, 2H, t</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2.29</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2.30</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smtClean="0">
                          <a:effectLst/>
                          <a:latin typeface="Cambria" panose="02040503050406030204" pitchFamily="18" charset="0"/>
                        </a:rPr>
                        <a:t>H15</a:t>
                      </a:r>
                      <a:r>
                        <a:rPr lang="ro-RO" sz="1600" smtClean="0">
                          <a:effectLst/>
                          <a:latin typeface="Cambria" panose="02040503050406030204" pitchFamily="18" charset="0"/>
                        </a:rPr>
                        <a:t>,</a:t>
                      </a:r>
                      <a:r>
                        <a:rPr lang="ro-RO" sz="1600" baseline="0" smtClean="0">
                          <a:effectLst/>
                          <a:latin typeface="Cambria" panose="02040503050406030204" pitchFamily="18" charset="0"/>
                        </a:rPr>
                        <a:t> H</a:t>
                      </a:r>
                      <a:r>
                        <a:rPr lang="en-US" sz="1600" smtClean="0">
                          <a:effectLst/>
                          <a:latin typeface="Cambria" panose="02040503050406030204" pitchFamily="18" charset="0"/>
                        </a:rPr>
                        <a:t>16</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2.08</a:t>
                      </a:r>
                      <a:r>
                        <a:rPr lang="ro-RO" sz="1600" smtClean="0">
                          <a:effectLst/>
                          <a:latin typeface="Cambria" panose="02040503050406030204" pitchFamily="18" charset="0"/>
                        </a:rPr>
                        <a:t>, 2H, q</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1.93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2.03</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H23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smtClean="0">
                          <a:effectLst/>
                          <a:latin typeface="Cambria" panose="02040503050406030204" pitchFamily="18" charset="0"/>
                        </a:rPr>
                        <a:t>1.90</a:t>
                      </a:r>
                      <a:r>
                        <a:rPr lang="ro-RO" sz="1600" smtClean="0">
                          <a:effectLst/>
                          <a:latin typeface="Cambria" panose="02040503050406030204" pitchFamily="18" charset="0"/>
                        </a:rPr>
                        <a:t>, 1H, m</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1.83</a:t>
                      </a:r>
                      <a:endParaRPr lang="en-US" sz="1600">
                        <a:effectLst/>
                        <a:latin typeface="Cambria" panose="02040503050406030204" pitchFamily="18" charset="0"/>
                        <a:ea typeface="Times New Roman"/>
                      </a:endParaRPr>
                    </a:p>
                  </a:txBody>
                  <a:tcPr marL="63305" marR="63305" marT="0" marB="0" anchor="b"/>
                </a:tc>
                <a:tc>
                  <a:txBody>
                    <a:bodyPr/>
                    <a:lstStyle/>
                    <a:p>
                      <a:pPr algn="ctr">
                        <a:spcAft>
                          <a:spcPts val="0"/>
                        </a:spcAft>
                      </a:pPr>
                      <a:r>
                        <a:rPr lang="en-US" sz="1600">
                          <a:effectLst/>
                          <a:latin typeface="Cambria" panose="02040503050406030204" pitchFamily="18" charset="0"/>
                        </a:rPr>
                        <a:t>2.32</a:t>
                      </a:r>
                      <a:endParaRPr lang="en-US" sz="1600">
                        <a:effectLst/>
                        <a:latin typeface="Cambria" panose="02040503050406030204" pitchFamily="18" charset="0"/>
                        <a:ea typeface="Times New Roman"/>
                      </a:endParaRPr>
                    </a:p>
                  </a:txBody>
                  <a:tcPr marL="63305" marR="63305" marT="0" marB="0" anchor="b"/>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H22</a:t>
                      </a:r>
                      <a:endParaRPr lang="en-US" sz="1600">
                        <a:effectLst/>
                        <a:latin typeface="Cambria" panose="02040503050406030204" pitchFamily="18" charset="0"/>
                        <a:ea typeface="Times New Roman"/>
                      </a:endParaRPr>
                    </a:p>
                  </a:txBody>
                  <a:tcPr marL="63305" marR="63305" marT="0" marB="0" anchor="b">
                    <a:lnB w="12700" cap="flat" cmpd="sng" algn="ctr">
                      <a:solidFill>
                        <a:schemeClr val="tx2">
                          <a:lumMod val="40000"/>
                          <a:lumOff val="60000"/>
                        </a:schemeClr>
                      </a:solidFill>
                      <a:prstDash val="solid"/>
                      <a:round/>
                      <a:headEnd type="none" w="med" len="med"/>
                      <a:tailEnd type="none" w="med" len="med"/>
                    </a:lnB>
                  </a:tcPr>
                </a:tc>
                <a:tc>
                  <a:txBody>
                    <a:bodyPr/>
                    <a:lstStyle/>
                    <a:p>
                      <a:pPr algn="ctr">
                        <a:spcAft>
                          <a:spcPts val="0"/>
                        </a:spcAft>
                      </a:pPr>
                      <a:r>
                        <a:rPr lang="en-US" sz="1600" smtClean="0">
                          <a:effectLst/>
                          <a:latin typeface="Cambria" panose="02040503050406030204" pitchFamily="18" charset="0"/>
                        </a:rPr>
                        <a:t>1.72</a:t>
                      </a:r>
                      <a:r>
                        <a:rPr lang="ro-RO" sz="1600" smtClean="0">
                          <a:effectLst/>
                          <a:latin typeface="Cambria" panose="02040503050406030204" pitchFamily="18" charset="0"/>
                        </a:rPr>
                        <a:t>, 1H, m</a:t>
                      </a:r>
                      <a:endParaRPr lang="en-US" sz="1600">
                        <a:effectLst/>
                        <a:latin typeface="Cambria" panose="02040503050406030204" pitchFamily="18" charset="0"/>
                        <a:ea typeface="Times New Roman"/>
                      </a:endParaRPr>
                    </a:p>
                  </a:txBody>
                  <a:tcPr marL="63305" marR="63305" marT="0" marB="0" anchor="b">
                    <a:lnB w="12700" cap="flat" cmpd="sng" algn="ctr">
                      <a:solidFill>
                        <a:schemeClr val="tx2">
                          <a:lumMod val="40000"/>
                          <a:lumOff val="60000"/>
                        </a:schemeClr>
                      </a:solidFill>
                      <a:prstDash val="solid"/>
                      <a:round/>
                      <a:headEnd type="none" w="med" len="med"/>
                      <a:tailEnd type="none" w="med" len="med"/>
                    </a:lnB>
                  </a:tcPr>
                </a:tc>
                <a:tc>
                  <a:txBody>
                    <a:bodyPr/>
                    <a:lstStyle/>
                    <a:p>
                      <a:pPr algn="ctr">
                        <a:spcAft>
                          <a:spcPts val="0"/>
                        </a:spcAft>
                      </a:pPr>
                      <a:r>
                        <a:rPr lang="en-US" sz="1600">
                          <a:effectLst/>
                          <a:latin typeface="Cambria" panose="02040503050406030204" pitchFamily="18" charset="0"/>
                        </a:rPr>
                        <a:t>1.64</a:t>
                      </a:r>
                      <a:endParaRPr lang="en-US" sz="1600">
                        <a:effectLst/>
                        <a:latin typeface="Cambria" panose="02040503050406030204" pitchFamily="18" charset="0"/>
                        <a:ea typeface="Times New Roman"/>
                      </a:endParaRPr>
                    </a:p>
                  </a:txBody>
                  <a:tcPr marL="63305" marR="63305" marT="0" marB="0" anchor="b">
                    <a:lnB w="12700" cap="flat" cmpd="sng" algn="ctr">
                      <a:solidFill>
                        <a:schemeClr val="tx2">
                          <a:lumMod val="40000"/>
                          <a:lumOff val="60000"/>
                        </a:schemeClr>
                      </a:solidFill>
                      <a:prstDash val="solid"/>
                      <a:round/>
                      <a:headEnd type="none" w="med" len="med"/>
                      <a:tailEnd type="none" w="med" len="med"/>
                    </a:lnB>
                  </a:tcPr>
                </a:tc>
                <a:tc>
                  <a:txBody>
                    <a:bodyPr/>
                    <a:lstStyle/>
                    <a:p>
                      <a:pPr algn="ctr">
                        <a:spcAft>
                          <a:spcPts val="0"/>
                        </a:spcAft>
                      </a:pPr>
                      <a:r>
                        <a:rPr lang="en-US" sz="1600">
                          <a:effectLst/>
                          <a:latin typeface="Cambria" panose="02040503050406030204" pitchFamily="18" charset="0"/>
                        </a:rPr>
                        <a:t>1.31</a:t>
                      </a:r>
                      <a:endParaRPr lang="en-US" sz="1600">
                        <a:effectLst/>
                        <a:latin typeface="Cambria" panose="02040503050406030204" pitchFamily="18" charset="0"/>
                        <a:ea typeface="Times New Roman"/>
                      </a:endParaRPr>
                    </a:p>
                  </a:txBody>
                  <a:tcPr marL="63305" marR="63305" marT="0" marB="0" anchor="b">
                    <a:lnB w="12700" cap="flat" cmpd="sng" algn="ctr">
                      <a:solidFill>
                        <a:schemeClr val="tx2">
                          <a:lumMod val="40000"/>
                          <a:lumOff val="60000"/>
                        </a:schemeClr>
                      </a:solidFill>
                      <a:prstDash val="solid"/>
                      <a:round/>
                      <a:headEnd type="none" w="med" len="med"/>
                      <a:tailEnd type="none" w="med" len="med"/>
                    </a:lnB>
                  </a:tcPr>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r h="243826">
                <a:tc>
                  <a:txBody>
                    <a:bodyPr/>
                    <a:lstStyle/>
                    <a:p>
                      <a:pPr algn="ctr">
                        <a:spcAft>
                          <a:spcPts val="0"/>
                        </a:spcAft>
                      </a:pPr>
                      <a:r>
                        <a:rPr lang="en-US" sz="1600">
                          <a:effectLst/>
                          <a:latin typeface="Cambria" panose="02040503050406030204" pitchFamily="18" charset="0"/>
                        </a:rPr>
                        <a:t>H19-21</a:t>
                      </a:r>
                      <a:endParaRPr lang="en-US" sz="1600">
                        <a:effectLst/>
                        <a:latin typeface="Cambria" panose="02040503050406030204" pitchFamily="18" charset="0"/>
                        <a:ea typeface="Times New Roman"/>
                      </a:endParaRPr>
                    </a:p>
                  </a:txBody>
                  <a:tcPr marL="63305" marR="63305" marT="0" marB="0" anchor="b">
                    <a:lnT w="12700" cap="flat" cmpd="sng" algn="ctr">
                      <a:solidFill>
                        <a:schemeClr val="tx2">
                          <a:lumMod val="40000"/>
                          <a:lumOff val="60000"/>
                        </a:schemeClr>
                      </a:solidFill>
                      <a:prstDash val="solid"/>
                      <a:round/>
                      <a:headEnd type="none" w="med" len="med"/>
                      <a:tailEnd type="none" w="med" len="med"/>
                    </a:lnT>
                  </a:tcPr>
                </a:tc>
                <a:tc>
                  <a:txBody>
                    <a:bodyPr/>
                    <a:lstStyle/>
                    <a:p>
                      <a:pPr algn="ctr">
                        <a:spcAft>
                          <a:spcPts val="0"/>
                        </a:spcAft>
                      </a:pPr>
                      <a:r>
                        <a:rPr lang="en-US" sz="1600" b="0" smtClean="0">
                          <a:effectLst/>
                          <a:latin typeface="Cambria" panose="02040503050406030204" pitchFamily="18" charset="0"/>
                        </a:rPr>
                        <a:t>0.86</a:t>
                      </a:r>
                      <a:r>
                        <a:rPr lang="ro-RO" sz="1600" b="0" smtClean="0">
                          <a:effectLst/>
                          <a:latin typeface="Cambria" panose="02040503050406030204" pitchFamily="18" charset="0"/>
                        </a:rPr>
                        <a:t>, 3H, t</a:t>
                      </a:r>
                      <a:endParaRPr lang="en-US" sz="1600" b="0">
                        <a:effectLst/>
                        <a:latin typeface="Cambria" panose="02040503050406030204" pitchFamily="18" charset="0"/>
                        <a:ea typeface="Times New Roman"/>
                      </a:endParaRPr>
                    </a:p>
                  </a:txBody>
                  <a:tcPr marL="63305" marR="63305" marT="0" marB="0" anchor="b">
                    <a:lnT w="12700" cap="flat" cmpd="sng" algn="ctr">
                      <a:solidFill>
                        <a:schemeClr val="tx2">
                          <a:lumMod val="40000"/>
                          <a:lumOff val="60000"/>
                        </a:schemeClr>
                      </a:solidFill>
                      <a:prstDash val="solid"/>
                      <a:round/>
                      <a:headEnd type="none" w="med" len="med"/>
                      <a:tailEnd type="none" w="med" len="med"/>
                    </a:lnT>
                  </a:tcPr>
                </a:tc>
                <a:tc>
                  <a:txBody>
                    <a:bodyPr/>
                    <a:lstStyle/>
                    <a:p>
                      <a:pPr algn="ctr">
                        <a:spcAft>
                          <a:spcPts val="0"/>
                        </a:spcAft>
                      </a:pPr>
                      <a:r>
                        <a:rPr lang="en-US" sz="1600" b="0">
                          <a:effectLst/>
                          <a:latin typeface="Cambria" panose="02040503050406030204" pitchFamily="18" charset="0"/>
                        </a:rPr>
                        <a:t>0.60</a:t>
                      </a:r>
                      <a:endParaRPr lang="en-US" sz="1600" b="0">
                        <a:effectLst/>
                        <a:latin typeface="Cambria" panose="02040503050406030204" pitchFamily="18" charset="0"/>
                        <a:ea typeface="Times New Roman"/>
                      </a:endParaRPr>
                    </a:p>
                  </a:txBody>
                  <a:tcPr marL="63305" marR="63305" marT="0" marB="0" anchor="b">
                    <a:lnT w="12700" cap="flat" cmpd="sng" algn="ctr">
                      <a:solidFill>
                        <a:schemeClr val="tx2">
                          <a:lumMod val="40000"/>
                          <a:lumOff val="60000"/>
                        </a:schemeClr>
                      </a:solidFill>
                      <a:prstDash val="solid"/>
                      <a:round/>
                      <a:headEnd type="none" w="med" len="med"/>
                      <a:tailEnd type="none" w="med" len="med"/>
                    </a:lnT>
                  </a:tcPr>
                </a:tc>
                <a:tc>
                  <a:txBody>
                    <a:bodyPr/>
                    <a:lstStyle/>
                    <a:p>
                      <a:pPr algn="ctr">
                        <a:spcAft>
                          <a:spcPts val="0"/>
                        </a:spcAft>
                      </a:pPr>
                      <a:r>
                        <a:rPr lang="en-US" sz="1600" b="0">
                          <a:effectLst/>
                          <a:latin typeface="Cambria" panose="02040503050406030204" pitchFamily="18" charset="0"/>
                        </a:rPr>
                        <a:t>1.03</a:t>
                      </a:r>
                      <a:endParaRPr lang="en-US" sz="1600" b="0">
                        <a:effectLst/>
                        <a:latin typeface="Cambria" panose="02040503050406030204" pitchFamily="18" charset="0"/>
                        <a:ea typeface="Times New Roman"/>
                      </a:endParaRPr>
                    </a:p>
                  </a:txBody>
                  <a:tcPr marL="63305" marR="63305" marT="0" marB="0" anchor="b">
                    <a:lnT w="12700" cap="flat" cmpd="sng" algn="ctr">
                      <a:solidFill>
                        <a:schemeClr val="tx2">
                          <a:lumMod val="40000"/>
                          <a:lumOff val="60000"/>
                        </a:schemeClr>
                      </a:solidFill>
                      <a:prstDash val="solid"/>
                      <a:round/>
                      <a:headEnd type="none" w="med" len="med"/>
                      <a:tailEnd type="none" w="med" len="med"/>
                    </a:lnT>
                  </a:tcPr>
                </a:tc>
                <a:tc>
                  <a:txBody>
                    <a:bodyPr/>
                    <a:lstStyle/>
                    <a:p>
                      <a:pPr algn="l">
                        <a:spcAft>
                          <a:spcPts val="0"/>
                        </a:spcAft>
                      </a:pPr>
                      <a:r>
                        <a:rPr lang="en-US" sz="1600">
                          <a:effectLst/>
                          <a:latin typeface="Cambria" panose="02040503050406030204" pitchFamily="18" charset="0"/>
                        </a:rPr>
                        <a:t> </a:t>
                      </a:r>
                      <a:endParaRPr lang="en-US" sz="1600">
                        <a:effectLst/>
                        <a:latin typeface="Cambria" panose="02040503050406030204" pitchFamily="18" charset="0"/>
                        <a:ea typeface="Times New Roman"/>
                      </a:endParaRPr>
                    </a:p>
                  </a:txBody>
                  <a:tcPr marL="0" marR="0" marT="0" marB="0" anchor="ctr"/>
                </a:tc>
              </a:tr>
            </a:tbl>
          </a:graphicData>
        </a:graphic>
      </p:graphicFrame>
      <p:sp>
        <p:nvSpPr>
          <p:cNvPr id="2" name="TextBox 1"/>
          <p:cNvSpPr txBox="1">
            <a:spLocks noChangeArrowheads="1"/>
          </p:cNvSpPr>
          <p:nvPr/>
        </p:nvSpPr>
        <p:spPr bwMode="auto">
          <a:xfrm>
            <a:off x="0" y="5534026"/>
            <a:ext cx="7638886" cy="1323439"/>
          </a:xfrm>
          <a:prstGeom prst="rect">
            <a:avLst/>
          </a:prstGeom>
          <a:noFill/>
          <a:ln w="9525">
            <a:noFill/>
            <a:miter lim="800000"/>
            <a:headEnd/>
            <a:tailEnd/>
          </a:ln>
        </p:spPr>
        <p:txBody>
          <a:bodyPr wrap="none">
            <a:spAutoFit/>
          </a:bodyPr>
          <a:lstStyle/>
          <a:p>
            <a:pPr marL="285750" indent="-285750">
              <a:buFont typeface="Wingdings" pitchFamily="2" charset="2"/>
              <a:buChar char="Ø"/>
            </a:pPr>
            <a:r>
              <a:rPr lang="en-US" altLang="en-US" sz="1600" dirty="0">
                <a:solidFill>
                  <a:srgbClr val="1F4976"/>
                </a:solidFill>
                <a:latin typeface="Cambria" pitchFamily="18" charset="0"/>
              </a:rPr>
              <a:t>Identify the most stable conformers</a:t>
            </a:r>
          </a:p>
          <a:p>
            <a:pPr marL="285750" indent="-285750">
              <a:buFont typeface="Wingdings" pitchFamily="2" charset="2"/>
              <a:buChar char="Ø"/>
            </a:pPr>
            <a:r>
              <a:rPr lang="en-US" altLang="en-US" sz="1600" dirty="0">
                <a:solidFill>
                  <a:srgbClr val="1F4976"/>
                </a:solidFill>
                <a:latin typeface="Cambria" pitchFamily="18" charset="0"/>
              </a:rPr>
              <a:t>Calculate their relative energies and Boltzmann populations</a:t>
            </a:r>
          </a:p>
          <a:p>
            <a:pPr marL="285750" indent="-285750">
              <a:buFont typeface="Wingdings" pitchFamily="2" charset="2"/>
              <a:buChar char="Ø"/>
            </a:pPr>
            <a:r>
              <a:rPr lang="en-US" altLang="en-US" sz="1600" dirty="0">
                <a:solidFill>
                  <a:srgbClr val="1F4976"/>
                </a:solidFill>
                <a:latin typeface="Cambria" pitchFamily="18" charset="0"/>
              </a:rPr>
              <a:t>Calculate the Boltzmann averaged screening tensors</a:t>
            </a:r>
          </a:p>
          <a:p>
            <a:pPr marL="285750" indent="-285750">
              <a:buFont typeface="Wingdings" pitchFamily="2" charset="2"/>
              <a:buChar char="Ø"/>
            </a:pPr>
            <a:r>
              <a:rPr lang="ro-RO" altLang="en-US" sz="1600" dirty="0" smtClean="0">
                <a:solidFill>
                  <a:srgbClr val="1F4976"/>
                </a:solidFill>
                <a:latin typeface="Cambria" pitchFamily="18" charset="0"/>
              </a:rPr>
              <a:t>Substract the calculated  ST from those of the TMS </a:t>
            </a:r>
            <a:r>
              <a:rPr lang="ro-RO" altLang="en-US" sz="1600" smtClean="0">
                <a:solidFill>
                  <a:srgbClr val="1F4976"/>
                </a:solidFill>
                <a:latin typeface="Cambria" pitchFamily="18" charset="0"/>
              </a:rPr>
              <a:t>or </a:t>
            </a:r>
            <a:r>
              <a:rPr lang="en-US" altLang="en-US" sz="1600" smtClean="0">
                <a:solidFill>
                  <a:srgbClr val="1F4976"/>
                </a:solidFill>
                <a:latin typeface="Cambria" pitchFamily="18" charset="0"/>
              </a:rPr>
              <a:t>derive </a:t>
            </a:r>
            <a:r>
              <a:rPr lang="en-US" altLang="en-US" sz="1600" dirty="0">
                <a:solidFill>
                  <a:srgbClr val="1F4976"/>
                </a:solidFill>
                <a:latin typeface="Cambria" pitchFamily="18" charset="0"/>
              </a:rPr>
              <a:t>the scaling equation </a:t>
            </a:r>
          </a:p>
          <a:p>
            <a:pPr marL="285750" indent="-285750">
              <a:buFont typeface="Wingdings" pitchFamily="2" charset="2"/>
              <a:buChar char="Ø"/>
            </a:pPr>
            <a:r>
              <a:rPr lang="en-US" altLang="en-US" sz="1600" dirty="0">
                <a:solidFill>
                  <a:srgbClr val="1F4976"/>
                </a:solidFill>
                <a:latin typeface="Cambria" pitchFamily="18" charset="0"/>
              </a:rPr>
              <a:t>Report the calculated chemical shifts</a:t>
            </a:r>
          </a:p>
        </p:txBody>
      </p:sp>
      <p:pic>
        <p:nvPicPr>
          <p:cNvPr id="9" name="Picture 3" descr="Fig1_hydlev_w_3_arrows"/>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395130" y="2971800"/>
            <a:ext cx="2491070" cy="22671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D:\Cherry\Centru\UBB\PPT\PPT 2.jpg"/>
          <p:cNvPicPr>
            <a:picLocks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1507" name="TextBox 4"/>
          <p:cNvSpPr txBox="1">
            <a:spLocks noChangeArrowheads="1"/>
          </p:cNvSpPr>
          <p:nvPr/>
        </p:nvSpPr>
        <p:spPr bwMode="auto">
          <a:xfrm>
            <a:off x="5627077" y="0"/>
            <a:ext cx="3516923" cy="477838"/>
          </a:xfrm>
          <a:prstGeom prst="rect">
            <a:avLst/>
          </a:prstGeom>
          <a:noFill/>
          <a:ln w="9525">
            <a:noFill/>
            <a:miter lim="800000"/>
            <a:headEnd/>
            <a:tailEnd/>
          </a:ln>
        </p:spPr>
        <p:txBody>
          <a:bodyPr>
            <a:spAutoFit/>
          </a:bodyPr>
          <a:lstStyle/>
          <a:p>
            <a:pPr algn="r"/>
            <a:r>
              <a:rPr lang="en-US" altLang="en-US" sz="1400" b="1">
                <a:solidFill>
                  <a:srgbClr val="F4DFBD"/>
                </a:solidFill>
                <a:latin typeface="Cambria" pitchFamily="18" charset="0"/>
              </a:rPr>
              <a:t>Vasile Chi</a:t>
            </a:r>
            <a:r>
              <a:rPr lang="ro-RO" altLang="en-US" sz="1400" b="1">
                <a:solidFill>
                  <a:srgbClr val="F4DFBD"/>
                </a:solidFill>
                <a:latin typeface="Cambria" pitchFamily="18" charset="0"/>
              </a:rPr>
              <a:t>ș</a:t>
            </a:r>
            <a:endParaRPr lang="en-US" altLang="en-US" sz="1400" b="1">
              <a:solidFill>
                <a:srgbClr val="F4DFBD"/>
              </a:solidFill>
              <a:latin typeface="Cambria" pitchFamily="18" charset="0"/>
            </a:endParaRPr>
          </a:p>
          <a:p>
            <a:pPr algn="r"/>
            <a:r>
              <a:rPr lang="ro-RO" altLang="en-US" sz="1100" b="1">
                <a:solidFill>
                  <a:srgbClr val="F4DFBD"/>
                </a:solidFill>
                <a:latin typeface="Cambria" pitchFamily="18" charset="0"/>
              </a:rPr>
              <a:t>Why Computing Molecules?</a:t>
            </a:r>
            <a:endParaRPr lang="en-US" altLang="en-US" sz="1100" b="1">
              <a:solidFill>
                <a:srgbClr val="F4DFBD"/>
              </a:solidFill>
              <a:latin typeface="Cambria" pitchFamily="18" charset="0"/>
            </a:endParaRPr>
          </a:p>
        </p:txBody>
      </p:sp>
      <p:sp>
        <p:nvSpPr>
          <p:cNvPr id="6148" name="Title 1"/>
          <p:cNvSpPr>
            <a:spLocks noGrp="1"/>
          </p:cNvSpPr>
          <p:nvPr>
            <p:ph type="title"/>
          </p:nvPr>
        </p:nvSpPr>
        <p:spPr>
          <a:xfrm>
            <a:off x="76200" y="609600"/>
            <a:ext cx="4665785" cy="762000"/>
          </a:xfrm>
        </p:spPr>
        <p:txBody>
          <a:bodyPr wrap="none" anchor="t">
            <a:normAutofit fontScale="90000"/>
          </a:bodyPr>
          <a:lstStyle/>
          <a:p>
            <a:pPr algn="l">
              <a:defRPr/>
            </a:pPr>
            <a:r>
              <a:rPr lang="ro-RO" sz="2800" b="1" smtClean="0">
                <a:solidFill>
                  <a:schemeClr val="tx2"/>
                </a:solidFill>
                <a:latin typeface="Cambria" pitchFamily="18" charset="0"/>
              </a:rPr>
              <a:t>Algorithm for NMR spectra calculation in 5 steps</a:t>
            </a:r>
            <a:r>
              <a:rPr lang="en-US" altLang="en-US" sz="3200" b="1" smtClean="0">
                <a:solidFill>
                  <a:schemeClr val="tx2"/>
                </a:solidFill>
                <a:effectLst>
                  <a:outerShdw blurRad="38100" dist="38100" dir="2700000" algn="tl">
                    <a:srgbClr val="000000">
                      <a:alpha val="43137"/>
                    </a:srgbClr>
                  </a:outerShdw>
                </a:effectLst>
                <a:latin typeface="Cambria" pitchFamily="18" charset="0"/>
              </a:rPr>
              <a:t/>
            </a:r>
            <a:br>
              <a:rPr lang="en-US" altLang="en-US" sz="3200" b="1" smtClean="0">
                <a:solidFill>
                  <a:schemeClr val="tx2"/>
                </a:solidFill>
                <a:effectLst>
                  <a:outerShdw blurRad="38100" dist="38100" dir="2700000" algn="tl">
                    <a:srgbClr val="000000">
                      <a:alpha val="43137"/>
                    </a:srgbClr>
                  </a:outerShdw>
                </a:effectLst>
                <a:latin typeface="Cambria" pitchFamily="18" charset="0"/>
              </a:rPr>
            </a:br>
            <a:endParaRPr lang="en-US" altLang="en-US" sz="3200" b="1" smtClean="0">
              <a:solidFill>
                <a:schemeClr val="tx2"/>
              </a:solidFill>
              <a:effectLst>
                <a:outerShdw blurRad="38100" dist="38100" dir="2700000" algn="tl">
                  <a:srgbClr val="000000">
                    <a:alpha val="43137"/>
                  </a:srgbClr>
                </a:outerShdw>
              </a:effectLst>
              <a:latin typeface="Cambria" pitchFamily="18" charset="0"/>
            </a:endParaRPr>
          </a:p>
        </p:txBody>
      </p:sp>
      <p:sp>
        <p:nvSpPr>
          <p:cNvPr id="7" name="Rectangle 6"/>
          <p:cNvSpPr/>
          <p:nvPr/>
        </p:nvSpPr>
        <p:spPr>
          <a:xfrm>
            <a:off x="0" y="1371601"/>
            <a:ext cx="8305800" cy="2308324"/>
          </a:xfrm>
          <a:prstGeom prst="rect">
            <a:avLst/>
          </a:prstGeom>
        </p:spPr>
        <p:txBody>
          <a:bodyPr wrap="square">
            <a:spAutoFit/>
          </a:bodyPr>
          <a:lstStyle/>
          <a:p>
            <a:r>
              <a:rPr lang="pt-BR" sz="1200" dirty="0" smtClean="0">
                <a:latin typeface="Courier New" pitchFamily="49" charset="0"/>
                <a:cs typeface="Courier New" pitchFamily="49" charset="0"/>
              </a:rPr>
              <a:t>%chk=L</a:t>
            </a:r>
            <a:r>
              <a:rPr lang="ro-RO" sz="1200" dirty="0" smtClean="0">
                <a:latin typeface="Courier New" pitchFamily="49" charset="0"/>
                <a:cs typeface="Courier New" pitchFamily="49" charset="0"/>
              </a:rPr>
              <a:t>EV_OFR</a:t>
            </a:r>
            <a:r>
              <a:rPr lang="pt-BR" sz="1200" dirty="0" smtClean="0">
                <a:latin typeface="Courier New" pitchFamily="49" charset="0"/>
                <a:cs typeface="Courier New" pitchFamily="49" charset="0"/>
              </a:rPr>
              <a:t>.chk</a:t>
            </a:r>
          </a:p>
          <a:p>
            <a:r>
              <a:rPr lang="pt-BR" sz="1200" dirty="0" smtClean="0">
                <a:latin typeface="Courier New" pitchFamily="49" charset="0"/>
                <a:cs typeface="Courier New" pitchFamily="49" charset="0"/>
              </a:rPr>
              <a:t>%mem=3</a:t>
            </a:r>
            <a:r>
              <a:rPr lang="ro-RO" sz="1200" dirty="0" smtClean="0">
                <a:latin typeface="Courier New" pitchFamily="49" charset="0"/>
                <a:cs typeface="Courier New" pitchFamily="49" charset="0"/>
              </a:rPr>
              <a:t>2</a:t>
            </a:r>
            <a:r>
              <a:rPr lang="pt-BR" sz="1200" dirty="0" smtClean="0">
                <a:latin typeface="Courier New" pitchFamily="49" charset="0"/>
                <a:cs typeface="Courier New" pitchFamily="49" charset="0"/>
              </a:rPr>
              <a:t>GB</a:t>
            </a:r>
          </a:p>
          <a:p>
            <a:r>
              <a:rPr lang="pt-BR" sz="1200" dirty="0" smtClean="0">
                <a:latin typeface="Courier New" pitchFamily="49" charset="0"/>
                <a:cs typeface="Courier New" pitchFamily="49" charset="0"/>
              </a:rPr>
              <a:t>%nprocshared=32</a:t>
            </a:r>
          </a:p>
          <a:p>
            <a:r>
              <a:rPr lang="pt-BR" sz="1200" dirty="0" smtClean="0">
                <a:latin typeface="Courier New" pitchFamily="49" charset="0"/>
                <a:cs typeface="Courier New" pitchFamily="49" charset="0"/>
              </a:rPr>
              <a:t>#</a:t>
            </a:r>
            <a:r>
              <a:rPr lang="ro-RO" sz="1200" dirty="0" smtClean="0">
                <a:latin typeface="Courier New" pitchFamily="49" charset="0"/>
                <a:cs typeface="Courier New" pitchFamily="49" charset="0"/>
              </a:rPr>
              <a:t>P</a:t>
            </a:r>
            <a:r>
              <a:rPr lang="pt-BR" sz="1200" dirty="0" smtClean="0">
                <a:latin typeface="Courier New" pitchFamily="49" charset="0"/>
                <a:cs typeface="Courier New" pitchFamily="49" charset="0"/>
              </a:rPr>
              <a:t> </a:t>
            </a:r>
            <a:r>
              <a:rPr lang="ro-RO" sz="1200" dirty="0" smtClean="0">
                <a:latin typeface="Courier New" pitchFamily="49" charset="0"/>
                <a:cs typeface="Courier New" pitchFamily="49" charset="0"/>
              </a:rPr>
              <a:t>Opt F</a:t>
            </a:r>
            <a:r>
              <a:rPr lang="pt-BR" sz="1200" dirty="0" smtClean="0">
                <a:latin typeface="Courier New" pitchFamily="49" charset="0"/>
                <a:cs typeface="Courier New" pitchFamily="49" charset="0"/>
              </a:rPr>
              <a:t>req</a:t>
            </a:r>
            <a:r>
              <a:rPr lang="ro-RO" sz="1200" dirty="0" smtClean="0">
                <a:latin typeface="Courier New" pitchFamily="49" charset="0"/>
                <a:cs typeface="Courier New" pitchFamily="49" charset="0"/>
              </a:rPr>
              <a:t>(Raman,intmodes)</a:t>
            </a:r>
            <a:r>
              <a:rPr lang="pt-BR" sz="1200" dirty="0" smtClean="0">
                <a:latin typeface="Courier New" pitchFamily="49" charset="0"/>
                <a:cs typeface="Courier New" pitchFamily="49" charset="0"/>
              </a:rPr>
              <a:t> b3lyp/6-31+g(2d,2p) scrf=(</a:t>
            </a:r>
            <a:r>
              <a:rPr lang="ro-RO" sz="1200" dirty="0" smtClean="0">
                <a:latin typeface="Courier New" pitchFamily="49" charset="0"/>
                <a:cs typeface="Courier New" pitchFamily="49" charset="0"/>
              </a:rPr>
              <a:t>pcm, </a:t>
            </a:r>
            <a:r>
              <a:rPr lang="pt-BR" sz="1200" dirty="0" smtClean="0">
                <a:latin typeface="Courier New" pitchFamily="49" charset="0"/>
                <a:cs typeface="Courier New" pitchFamily="49" charset="0"/>
              </a:rPr>
              <a:t>solvent=water)</a:t>
            </a:r>
          </a:p>
          <a:p>
            <a:endParaRPr lang="pt-BR" sz="1200" dirty="0" smtClean="0">
              <a:latin typeface="Courier New" pitchFamily="49" charset="0"/>
              <a:cs typeface="Courier New" pitchFamily="49" charset="0"/>
            </a:endParaRPr>
          </a:p>
          <a:p>
            <a:r>
              <a:rPr lang="ro-RO" sz="1200" dirty="0" smtClean="0">
                <a:latin typeface="Courier New" pitchFamily="49" charset="0"/>
                <a:cs typeface="Courier New" pitchFamily="49" charset="0"/>
              </a:rPr>
              <a:t>LEV OFR water</a:t>
            </a:r>
            <a:endParaRPr lang="pt-BR" sz="1200" dirty="0" smtClean="0">
              <a:latin typeface="Courier New" pitchFamily="49" charset="0"/>
              <a:cs typeface="Courier New" pitchFamily="49" charset="0"/>
            </a:endParaRPr>
          </a:p>
          <a:p>
            <a:endParaRPr lang="pt-BR" sz="1200" dirty="0" smtClean="0">
              <a:latin typeface="Courier New" pitchFamily="49" charset="0"/>
              <a:cs typeface="Courier New" pitchFamily="49" charset="0"/>
            </a:endParaRPr>
          </a:p>
          <a:p>
            <a:r>
              <a:rPr lang="pt-BR" sz="1200" dirty="0" smtClean="0">
                <a:latin typeface="Courier New" pitchFamily="49" charset="0"/>
                <a:cs typeface="Courier New" pitchFamily="49" charset="0"/>
              </a:rPr>
              <a:t>0 1</a:t>
            </a:r>
          </a:p>
          <a:p>
            <a:r>
              <a:rPr lang="ro-RO" sz="1200" dirty="0" smtClean="0">
                <a:latin typeface="Courier New" pitchFamily="49" charset="0"/>
                <a:cs typeface="Courier New" pitchFamily="49" charset="0"/>
              </a:rPr>
              <a:t>C 0.00 0.00 0.00</a:t>
            </a:r>
          </a:p>
          <a:p>
            <a:r>
              <a:rPr lang="ro-RO" sz="1200" dirty="0" smtClean="0">
                <a:latin typeface="Courier New" pitchFamily="49" charset="0"/>
                <a:cs typeface="Courier New" pitchFamily="49" charset="0"/>
              </a:rPr>
              <a:t>.....</a:t>
            </a:r>
          </a:p>
          <a:p>
            <a:r>
              <a:rPr lang="ro-RO" sz="1200" dirty="0" smtClean="0">
                <a:latin typeface="Courier New" pitchFamily="49" charset="0"/>
                <a:cs typeface="Courier New" pitchFamily="49" charset="0"/>
              </a:rPr>
              <a:t>Starting geometry</a:t>
            </a:r>
          </a:p>
          <a:p>
            <a:r>
              <a:rPr lang="ro-RO" sz="1200" dirty="0" smtClean="0">
                <a:latin typeface="Courier New" pitchFamily="49" charset="0"/>
                <a:cs typeface="Courier New" pitchFamily="49" charset="0"/>
              </a:rPr>
              <a:t>.....</a:t>
            </a:r>
            <a:endParaRPr lang="pt-BR" sz="1200" dirty="0" smtClean="0">
              <a:latin typeface="Courier New" pitchFamily="49" charset="0"/>
              <a:cs typeface="Courier New" pitchFamily="49" charset="0"/>
            </a:endParaRPr>
          </a:p>
        </p:txBody>
      </p:sp>
      <p:sp>
        <p:nvSpPr>
          <p:cNvPr id="8" name="TextBox 7"/>
          <p:cNvSpPr txBox="1"/>
          <p:nvPr/>
        </p:nvSpPr>
        <p:spPr>
          <a:xfrm>
            <a:off x="0" y="1066800"/>
            <a:ext cx="7438768" cy="369332"/>
          </a:xfrm>
          <a:prstGeom prst="rect">
            <a:avLst/>
          </a:prstGeom>
          <a:noFill/>
        </p:spPr>
        <p:txBody>
          <a:bodyPr wrap="none" rtlCol="0">
            <a:spAutoFit/>
          </a:bodyPr>
          <a:lstStyle/>
          <a:p>
            <a:r>
              <a:rPr lang="ro-RO" b="1" smtClean="0">
                <a:solidFill>
                  <a:srgbClr val="FF0000"/>
                </a:solidFill>
              </a:rPr>
              <a:t>Step 1: Optimization and Frequency calculations for the molecule of interest</a:t>
            </a:r>
            <a:endParaRPr lang="en-US" b="1">
              <a:solidFill>
                <a:srgbClr val="FF0000"/>
              </a:solidFill>
            </a:endParaRPr>
          </a:p>
        </p:txBody>
      </p:sp>
      <p:sp>
        <p:nvSpPr>
          <p:cNvPr id="9" name="TextBox 8"/>
          <p:cNvSpPr txBox="1"/>
          <p:nvPr/>
        </p:nvSpPr>
        <p:spPr>
          <a:xfrm>
            <a:off x="0" y="3733800"/>
            <a:ext cx="6084743" cy="369332"/>
          </a:xfrm>
          <a:prstGeom prst="rect">
            <a:avLst/>
          </a:prstGeom>
          <a:noFill/>
        </p:spPr>
        <p:txBody>
          <a:bodyPr wrap="none" rtlCol="0">
            <a:spAutoFit/>
          </a:bodyPr>
          <a:lstStyle/>
          <a:p>
            <a:r>
              <a:rPr lang="ro-RO" b="1" smtClean="0">
                <a:solidFill>
                  <a:srgbClr val="FF0000"/>
                </a:solidFill>
              </a:rPr>
              <a:t>Step 2: NMR spectrum calculation for the molecule of interest</a:t>
            </a:r>
            <a:endParaRPr lang="en-US" b="1">
              <a:solidFill>
                <a:srgbClr val="FF0000"/>
              </a:solidFill>
            </a:endParaRPr>
          </a:p>
        </p:txBody>
      </p:sp>
      <p:sp>
        <p:nvSpPr>
          <p:cNvPr id="10" name="Rectangle 9"/>
          <p:cNvSpPr/>
          <p:nvPr/>
        </p:nvSpPr>
        <p:spPr>
          <a:xfrm>
            <a:off x="0" y="4114800"/>
            <a:ext cx="8305800" cy="2308324"/>
          </a:xfrm>
          <a:prstGeom prst="rect">
            <a:avLst/>
          </a:prstGeom>
        </p:spPr>
        <p:txBody>
          <a:bodyPr wrap="square">
            <a:spAutoFit/>
          </a:bodyPr>
          <a:lstStyle/>
          <a:p>
            <a:r>
              <a:rPr lang="pt-BR" sz="1200" dirty="0" smtClean="0">
                <a:latin typeface="Courier New" pitchFamily="49" charset="0"/>
                <a:cs typeface="Courier New" pitchFamily="49" charset="0"/>
              </a:rPr>
              <a:t>%chk=L</a:t>
            </a:r>
            <a:r>
              <a:rPr lang="ro-RO" sz="1200" dirty="0" smtClean="0">
                <a:latin typeface="Courier New" pitchFamily="49" charset="0"/>
                <a:cs typeface="Courier New" pitchFamily="49" charset="0"/>
              </a:rPr>
              <a:t>EV_OFR</a:t>
            </a:r>
            <a:r>
              <a:rPr lang="pt-BR" sz="1200" dirty="0" smtClean="0">
                <a:latin typeface="Courier New" pitchFamily="49" charset="0"/>
                <a:cs typeface="Courier New" pitchFamily="49" charset="0"/>
              </a:rPr>
              <a:t>.chk</a:t>
            </a:r>
          </a:p>
          <a:p>
            <a:r>
              <a:rPr lang="pt-BR" sz="1200" dirty="0" smtClean="0">
                <a:latin typeface="Courier New" pitchFamily="49" charset="0"/>
                <a:cs typeface="Courier New" pitchFamily="49" charset="0"/>
              </a:rPr>
              <a:t>%mem=3</a:t>
            </a:r>
            <a:r>
              <a:rPr lang="ro-RO" sz="1200" dirty="0" smtClean="0">
                <a:latin typeface="Courier New" pitchFamily="49" charset="0"/>
                <a:cs typeface="Courier New" pitchFamily="49" charset="0"/>
              </a:rPr>
              <a:t>2</a:t>
            </a:r>
            <a:r>
              <a:rPr lang="pt-BR" sz="1200" dirty="0" smtClean="0">
                <a:latin typeface="Courier New" pitchFamily="49" charset="0"/>
                <a:cs typeface="Courier New" pitchFamily="49" charset="0"/>
              </a:rPr>
              <a:t>GB</a:t>
            </a:r>
          </a:p>
          <a:p>
            <a:r>
              <a:rPr lang="pt-BR" sz="1200" dirty="0" smtClean="0">
                <a:latin typeface="Courier New" pitchFamily="49" charset="0"/>
                <a:cs typeface="Courier New" pitchFamily="49" charset="0"/>
              </a:rPr>
              <a:t>%nprocshared=32</a:t>
            </a:r>
          </a:p>
          <a:p>
            <a:r>
              <a:rPr lang="pt-BR" sz="1200" dirty="0" smtClean="0">
                <a:latin typeface="Courier New" pitchFamily="49" charset="0"/>
                <a:cs typeface="Courier New" pitchFamily="49" charset="0"/>
              </a:rPr>
              <a:t>#</a:t>
            </a:r>
            <a:r>
              <a:rPr lang="ro-RO" sz="1200" dirty="0" smtClean="0">
                <a:latin typeface="Courier New" pitchFamily="49" charset="0"/>
                <a:cs typeface="Courier New" pitchFamily="49" charset="0"/>
              </a:rPr>
              <a:t>P</a:t>
            </a:r>
            <a:r>
              <a:rPr lang="pt-BR" sz="1200" dirty="0" smtClean="0">
                <a:latin typeface="Courier New" pitchFamily="49" charset="0"/>
                <a:cs typeface="Courier New" pitchFamily="49" charset="0"/>
              </a:rPr>
              <a:t> </a:t>
            </a:r>
            <a:r>
              <a:rPr lang="ro-RO" sz="1200" dirty="0" smtClean="0">
                <a:latin typeface="Courier New" pitchFamily="49" charset="0"/>
                <a:cs typeface="Courier New" pitchFamily="49" charset="0"/>
              </a:rPr>
              <a:t>NMR(Giao) Iop33(10=1) </a:t>
            </a:r>
            <a:r>
              <a:rPr lang="pt-BR" sz="1200" dirty="0" smtClean="0">
                <a:latin typeface="Courier New" pitchFamily="49" charset="0"/>
                <a:cs typeface="Courier New" pitchFamily="49" charset="0"/>
              </a:rPr>
              <a:t>b3lyp/6-31+g(2d,2p) scrf=(</a:t>
            </a:r>
            <a:r>
              <a:rPr lang="ro-RO" sz="1200" dirty="0" smtClean="0">
                <a:latin typeface="Courier New" pitchFamily="49" charset="0"/>
                <a:cs typeface="Courier New" pitchFamily="49" charset="0"/>
              </a:rPr>
              <a:t>pcm, </a:t>
            </a:r>
            <a:r>
              <a:rPr lang="pt-BR" sz="1200" dirty="0" smtClean="0">
                <a:latin typeface="Courier New" pitchFamily="49" charset="0"/>
                <a:cs typeface="Courier New" pitchFamily="49" charset="0"/>
              </a:rPr>
              <a:t>solvent=water)</a:t>
            </a:r>
          </a:p>
          <a:p>
            <a:endParaRPr lang="pt-BR" sz="1200" dirty="0" smtClean="0">
              <a:latin typeface="Courier New" pitchFamily="49" charset="0"/>
              <a:cs typeface="Courier New" pitchFamily="49" charset="0"/>
            </a:endParaRPr>
          </a:p>
          <a:p>
            <a:r>
              <a:rPr lang="ro-RO" sz="1200" dirty="0" smtClean="0">
                <a:latin typeface="Courier New" pitchFamily="49" charset="0"/>
                <a:cs typeface="Courier New" pitchFamily="49" charset="0"/>
              </a:rPr>
              <a:t>LEV NMR water</a:t>
            </a:r>
            <a:endParaRPr lang="pt-BR" sz="1200" dirty="0" smtClean="0">
              <a:latin typeface="Courier New" pitchFamily="49" charset="0"/>
              <a:cs typeface="Courier New" pitchFamily="49" charset="0"/>
            </a:endParaRPr>
          </a:p>
          <a:p>
            <a:endParaRPr lang="pt-BR" sz="1200" dirty="0" smtClean="0">
              <a:latin typeface="Courier New" pitchFamily="49" charset="0"/>
              <a:cs typeface="Courier New" pitchFamily="49" charset="0"/>
            </a:endParaRPr>
          </a:p>
          <a:p>
            <a:r>
              <a:rPr lang="pt-BR" sz="1200" dirty="0" smtClean="0">
                <a:latin typeface="Courier New" pitchFamily="49" charset="0"/>
                <a:cs typeface="Courier New" pitchFamily="49" charset="0"/>
              </a:rPr>
              <a:t>0 1</a:t>
            </a:r>
          </a:p>
          <a:p>
            <a:r>
              <a:rPr lang="ro-RO" sz="1200" dirty="0" smtClean="0">
                <a:latin typeface="Courier New" pitchFamily="49" charset="0"/>
                <a:cs typeface="Courier New" pitchFamily="49" charset="0"/>
              </a:rPr>
              <a:t>C ...................</a:t>
            </a:r>
          </a:p>
          <a:p>
            <a:r>
              <a:rPr lang="ro-RO" sz="1200" dirty="0" smtClean="0">
                <a:latin typeface="Courier New" pitchFamily="49" charset="0"/>
                <a:cs typeface="Courier New" pitchFamily="49" charset="0"/>
              </a:rPr>
              <a:t>.....</a:t>
            </a:r>
          </a:p>
          <a:p>
            <a:r>
              <a:rPr lang="ro-RO" sz="1200" dirty="0" smtClean="0">
                <a:latin typeface="Courier New" pitchFamily="49" charset="0"/>
                <a:cs typeface="Courier New" pitchFamily="49" charset="0"/>
              </a:rPr>
              <a:t>Optimized geometry in step 1</a:t>
            </a:r>
          </a:p>
          <a:p>
            <a:r>
              <a:rPr lang="ro-RO" sz="1200" dirty="0" smtClean="0">
                <a:latin typeface="Courier New" pitchFamily="49" charset="0"/>
                <a:cs typeface="Courier New" pitchFamily="49" charset="0"/>
              </a:rPr>
              <a:t>.....</a:t>
            </a:r>
            <a:endParaRPr lang="pt-BR" sz="1200" dirty="0" smtClean="0">
              <a:latin typeface="Courier New" pitchFamily="49" charset="0"/>
              <a:cs typeface="Courier New" pitchFamily="49"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646</TotalTime>
  <Words>5473</Words>
  <Application>Microsoft Office PowerPoint</Application>
  <PresentationFormat>On-screen Show (4:3)</PresentationFormat>
  <Paragraphs>1445</Paragraphs>
  <Slides>54</Slides>
  <Notes>54</Notes>
  <HiddenSlides>2</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54</vt:i4>
      </vt:variant>
    </vt:vector>
  </HeadingPairs>
  <TitlesOfParts>
    <vt:vector size="58" baseType="lpstr">
      <vt:lpstr>Office Theme</vt:lpstr>
      <vt:lpstr>Equation</vt:lpstr>
      <vt:lpstr>Graph</vt:lpstr>
      <vt:lpstr>Microsoft Office Excel 97-2003 Worksheet</vt:lpstr>
      <vt:lpstr>Why computing molecules? Selected applications on (bio)molecular systems</vt:lpstr>
      <vt:lpstr>Conformation landscape of LEV </vt:lpstr>
      <vt:lpstr>Conformation landscape of LEV </vt:lpstr>
      <vt:lpstr>Conformation landscape of LEV </vt:lpstr>
      <vt:lpstr>Conformation landscape of LEV </vt:lpstr>
      <vt:lpstr>Conformation landscape of LEV </vt:lpstr>
      <vt:lpstr>Conformation landscape of LEV </vt:lpstr>
      <vt:lpstr>NMR spectra </vt:lpstr>
      <vt:lpstr>Algorithm for NMR spectra calculation in 5 steps </vt:lpstr>
      <vt:lpstr>NMR spectra </vt:lpstr>
      <vt:lpstr>NMR spectra </vt:lpstr>
      <vt:lpstr>Vibrational spectra </vt:lpstr>
      <vt:lpstr>Vibrational spectra </vt:lpstr>
      <vt:lpstr>Geometries </vt:lpstr>
      <vt:lpstr>Recommendations for vibrational spectra calculations </vt:lpstr>
      <vt:lpstr>DFT-D </vt:lpstr>
      <vt:lpstr>DFT-D </vt:lpstr>
      <vt:lpstr>DFT-D </vt:lpstr>
      <vt:lpstr>DFT-D </vt:lpstr>
      <vt:lpstr>DFT-DCP  </vt:lpstr>
      <vt:lpstr>DFT-D </vt:lpstr>
      <vt:lpstr>DFT-D </vt:lpstr>
      <vt:lpstr>DFT-D </vt:lpstr>
      <vt:lpstr>DFT-D </vt:lpstr>
      <vt:lpstr>DFT-D </vt:lpstr>
      <vt:lpstr>DFT-D </vt:lpstr>
      <vt:lpstr>DFT-D </vt:lpstr>
      <vt:lpstr>DFT-D </vt:lpstr>
      <vt:lpstr>DFT-D </vt:lpstr>
      <vt:lpstr>TD-DFT </vt:lpstr>
      <vt:lpstr>TD-DFT </vt:lpstr>
      <vt:lpstr>TD-DFT </vt:lpstr>
      <vt:lpstr>TD-DFT </vt:lpstr>
      <vt:lpstr>TD-DFT </vt:lpstr>
      <vt:lpstr>Absorption spectrum if imatinib </vt:lpstr>
      <vt:lpstr>Absorption spectrum if imatinib </vt:lpstr>
      <vt:lpstr>Absorption spectrum if imatinib </vt:lpstr>
      <vt:lpstr>Absorption spectrum if imatinib </vt:lpstr>
      <vt:lpstr>TD-DFT </vt:lpstr>
      <vt:lpstr>TD-DFT </vt:lpstr>
      <vt:lpstr>TD-DFT </vt:lpstr>
      <vt:lpstr>TD-DFT </vt:lpstr>
      <vt:lpstr>TD-DFT </vt:lpstr>
      <vt:lpstr>TD-DFT </vt:lpstr>
      <vt:lpstr>TD-DFT </vt:lpstr>
      <vt:lpstr>TD-DFT </vt:lpstr>
      <vt:lpstr>TD-DFT </vt:lpstr>
      <vt:lpstr>TD-DFT </vt:lpstr>
      <vt:lpstr>TD-DFT </vt:lpstr>
      <vt:lpstr>TD-DFT </vt:lpstr>
      <vt:lpstr>TD-DFT </vt:lpstr>
      <vt:lpstr>TD-DFT </vt:lpstr>
      <vt:lpstr>TD-DFT </vt:lpstr>
      <vt:lpstr>Acknowledgements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Vasile Chis</dc:creator>
  <cp:lastModifiedBy>Vasile Chis</cp:lastModifiedBy>
  <cp:revision>54</cp:revision>
  <dcterms:created xsi:type="dcterms:W3CDTF">2015-01-28T17:57:54Z</dcterms:created>
  <dcterms:modified xsi:type="dcterms:W3CDTF">2016-04-12T17:43:56Z</dcterms:modified>
</cp:coreProperties>
</file>